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86" r:id="rId3"/>
    <p:sldId id="278" r:id="rId4"/>
    <p:sldId id="289" r:id="rId5"/>
    <p:sldId id="299" r:id="rId6"/>
    <p:sldId id="302" r:id="rId7"/>
    <p:sldId id="305" r:id="rId8"/>
    <p:sldId id="304" r:id="rId9"/>
    <p:sldId id="307" r:id="rId10"/>
    <p:sldId id="287" r:id="rId11"/>
    <p:sldId id="288" r:id="rId1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27" roundtripDataSignature="AMtx7mjiPbXauyGG8atlrAfG6BEXSwGx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77FB7C0-870E-4CA2-AEDD-45C9577357D1}">
  <a:tblStyle styleId="{177FB7C0-870E-4CA2-AEDD-45C9577357D1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tcBdr/>
        <a:fill>
          <a:solidFill>
            <a:srgbClr val="CDD4EA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CDD4EA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1273" autoAdjust="0"/>
  </p:normalViewPr>
  <p:slideViewPr>
    <p:cSldViewPr snapToGrid="0">
      <p:cViewPr varScale="1">
        <p:scale>
          <a:sx n="61" d="100"/>
          <a:sy n="61" d="100"/>
        </p:scale>
        <p:origin x="788" y="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67001742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2" name="Google Shape;82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2743867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12072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2501574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61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421589955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92" name="Google Shape;92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0722777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1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4" name="Google Shape;14;p1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5" name="Google Shape;15;p1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1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8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28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7" name="Google Shape;77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1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0" name="Google Shape;20;p1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1" name="Google Shape;21;p1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1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0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0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26" name="Google Shape;26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22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2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39" name="Google Shape;39;p22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0" name="Google Shape;40;p22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1" name="Google Shape;41;p22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9" name="Google Shape;49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5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5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57" name="Google Shape;57;p25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58" name="Google Shape;58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6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6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4" name="Google Shape;64;p26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5" name="Google Shape;65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7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1" name="Google Shape;71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3" name="Google Shape;73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p1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" name="Google Shape;9;p1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0" name="Google Shape;10;p1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4" name="Google Shape;84;p1"/>
          <p:cNvPicPr preferRelativeResize="0"/>
          <p:nvPr/>
        </p:nvPicPr>
        <p:blipFill rotWithShape="1">
          <a:blip r:embed="rId3">
            <a:alphaModFix/>
          </a:blip>
          <a:srcRect t="10912" b="27598"/>
          <a:stretch/>
        </p:blipFill>
        <p:spPr>
          <a:xfrm>
            <a:off x="407624" y="505134"/>
            <a:ext cx="11314323" cy="5215161"/>
          </a:xfrm>
          <a:prstGeom prst="rect">
            <a:avLst/>
          </a:prstGeom>
          <a:noFill/>
          <a:ln>
            <a:noFill/>
          </a:ln>
        </p:spPr>
      </p:pic>
      <p:sp>
        <p:nvSpPr>
          <p:cNvPr id="85" name="Google Shape;85;p1"/>
          <p:cNvSpPr txBox="1"/>
          <p:nvPr/>
        </p:nvSpPr>
        <p:spPr>
          <a:xfrm>
            <a:off x="2034060" y="644542"/>
            <a:ext cx="9687887" cy="4308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200" b="0" i="0" u="none" strike="noStrike" cap="none">
                <a:solidFill>
                  <a:schemeClr val="lt1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Implementing the Strategic Action Programme for THE SOUTH CHINA SEA AND GULF OF THAILAND (SCS SAP) Project</a:t>
            </a:r>
            <a:endParaRPr/>
          </a:p>
        </p:txBody>
      </p:sp>
      <p:pic>
        <p:nvPicPr>
          <p:cNvPr id="86" name="Google Shape;86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943971" y="560572"/>
            <a:ext cx="1090089" cy="717355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1318354" y="2008893"/>
            <a:ext cx="9492861" cy="2178095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1000" b="1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Second Meeting of the Regional Working Groups on Coral Reefs and Seagrass Beds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of the SCS SAP Project </a:t>
            </a:r>
          </a:p>
          <a:p>
            <a:pPr algn="ctr">
              <a:lnSpc>
                <a:spcPct val="107000"/>
              </a:lnSpc>
            </a:pPr>
            <a:r>
              <a:rPr lang="en-US" sz="18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11-12 August 2025, Iloilo, Philippines </a:t>
            </a:r>
          </a:p>
          <a:p>
            <a:pPr algn="ctr">
              <a:lnSpc>
                <a:spcPct val="107000"/>
              </a:lnSpc>
            </a:pPr>
            <a:endParaRPr sz="1800" dirty="0">
              <a:solidFill>
                <a:schemeClr val="bg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Report on National Activities 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US" sz="2400" b="1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to Implement the SCS SAP Project</a:t>
            </a:r>
            <a:r>
              <a:rPr lang="en-US" sz="2400" dirty="0">
                <a:solidFill>
                  <a:schemeClr val="bg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spcAft>
                <a:spcPts val="800"/>
              </a:spcAft>
            </a:pPr>
            <a:r>
              <a:rPr lang="en-US" sz="1800" dirty="0">
                <a:solidFill>
                  <a:schemeClr val="bg1"/>
                </a:solidFill>
                <a:latin typeface="Calibri" panose="020F0502020204030204" pitchFamily="34" charset="0"/>
                <a:cs typeface="Times New Roman" panose="02020603050405020304" pitchFamily="18" charset="0"/>
              </a:rPr>
              <a:t>(for the period January 2022 – July 2025)</a:t>
            </a:r>
            <a:endParaRPr lang="en-US" sz="1000" dirty="0">
              <a:solidFill>
                <a:srgbClr val="FFFFFF"/>
              </a:solidFill>
              <a:latin typeface="Twentieth Century"/>
              <a:sym typeface="Twentieth Century"/>
            </a:endParaRPr>
          </a:p>
          <a:p>
            <a:pPr marL="0" marR="0" lvl="0" indent="0" algn="ctr" rtl="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  <a:buNone/>
            </a:pPr>
            <a:endParaRPr sz="1200" dirty="0"/>
          </a:p>
        </p:txBody>
      </p:sp>
      <p:sp>
        <p:nvSpPr>
          <p:cNvPr id="89" name="Google Shape;89;p1"/>
          <p:cNvSpPr txBox="1"/>
          <p:nvPr/>
        </p:nvSpPr>
        <p:spPr>
          <a:xfrm>
            <a:off x="2777695" y="4450334"/>
            <a:ext cx="6636609" cy="914140"/>
          </a:xfrm>
          <a:prstGeom prst="rect">
            <a:avLst/>
          </a:prstGeom>
          <a:solidFill>
            <a:srgbClr val="0F4130"/>
          </a:solid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800" b="1" dirty="0">
                <a:solidFill>
                  <a:srgbClr val="FFFFFF"/>
                </a:solidFill>
                <a:latin typeface="Twentieth Century"/>
                <a:ea typeface="Twentieth Century"/>
                <a:cs typeface="Twentieth Century"/>
                <a:sym typeface="Twentieth Century"/>
              </a:rPr>
              <a:t>[Name of Country]</a:t>
            </a:r>
          </a:p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>
                <a:solidFill>
                  <a:srgbClr val="FFFFFF"/>
                </a:solidFill>
                <a:latin typeface="Twentieth Century"/>
                <a:sym typeface="Twentieth Century"/>
              </a:rPr>
              <a:t>[Name of National Focal Points on Coral Reefs &amp; Seagrass Beds]</a:t>
            </a:r>
            <a:endParaRPr sz="700" dirty="0"/>
          </a:p>
          <a:p>
            <a:pPr marL="0" marR="0" lvl="0" indent="0" algn="ctr" rtl="0">
              <a:lnSpc>
                <a:spcPct val="107000"/>
              </a:lnSpc>
              <a:spcBef>
                <a:spcPts val="1800"/>
              </a:spcBef>
              <a:spcAft>
                <a:spcPts val="0"/>
              </a:spcAft>
              <a:buNone/>
            </a:pPr>
            <a:endParaRPr sz="1000" dirty="0">
              <a:solidFill>
                <a:srgbClr val="FFFFFF"/>
              </a:solidFill>
              <a:latin typeface="Twentieth Century"/>
              <a:ea typeface="Twentieth Century"/>
              <a:cs typeface="Twentieth Century"/>
              <a:sym typeface="Twentieth Century"/>
            </a:endParaRPr>
          </a:p>
        </p:txBody>
      </p:sp>
      <p:pic>
        <p:nvPicPr>
          <p:cNvPr id="2" name="image1.png">
            <a:extLst>
              <a:ext uri="{FF2B5EF4-FFF2-40B4-BE49-F238E27FC236}">
                <a16:creationId xmlns:a16="http://schemas.microsoft.com/office/drawing/2014/main" id="{977A06EB-9669-1F33-CF11-D34AF7953BD5}"/>
              </a:ext>
            </a:extLst>
          </p:cNvPr>
          <p:cNvPicPr/>
          <p:nvPr/>
        </p:nvPicPr>
        <p:blipFill>
          <a:blip r:embed="rId5"/>
          <a:srcRect/>
          <a:stretch>
            <a:fillRect/>
          </a:stretch>
        </p:blipFill>
        <p:spPr>
          <a:xfrm>
            <a:off x="3956729" y="5977484"/>
            <a:ext cx="4509770" cy="676275"/>
          </a:xfrm>
          <a:prstGeom prst="rect">
            <a:avLst/>
          </a:prstGeom>
          <a:ln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Issues and Challenges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issues and challenges encountered in implementing the SAP and actions taken to address it since the 1</a:t>
            </a:r>
            <a:r>
              <a:rPr lang="en-US" sz="1600" baseline="30000" dirty="0">
                <a:latin typeface="Arial"/>
                <a:ea typeface="Arial"/>
                <a:cs typeface="Arial"/>
                <a:sym typeface="Arial"/>
              </a:rPr>
              <a:t>st</a:t>
            </a: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 RWG meetings (December 2021)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1" y="313906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Lessons Learned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2207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the lessons learned in implementing the SAP at the national level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07077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Recommendations</a:t>
            </a:r>
            <a:endParaRPr sz="2400" dirty="0">
              <a:solidFill>
                <a:srgbClr val="0070C0"/>
              </a:solidFill>
              <a:latin typeface="+mj-lt"/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745434"/>
            <a:ext cx="9910604" cy="15586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recommendations to further implementation and achievement of the SAP targets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" name="Google Shape;94;p2"/>
          <p:cNvSpPr txBox="1">
            <a:spLocks/>
          </p:cNvSpPr>
          <p:nvPr/>
        </p:nvSpPr>
        <p:spPr>
          <a:xfrm>
            <a:off x="2208762" y="3194218"/>
            <a:ext cx="9211299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rgbClr val="0070C0"/>
                </a:solidFill>
                <a:latin typeface="+mj-lt"/>
              </a:rPr>
              <a:t>Conclusions</a:t>
            </a:r>
            <a:endParaRPr lang="en-US" sz="2400" dirty="0">
              <a:solidFill>
                <a:srgbClr val="0070C0"/>
              </a:solidFill>
              <a:latin typeface="+mj-lt"/>
            </a:endParaRPr>
          </a:p>
        </p:txBody>
      </p:sp>
      <p:sp>
        <p:nvSpPr>
          <p:cNvPr id="7" name="Google Shape;103;p3"/>
          <p:cNvSpPr txBox="1">
            <a:spLocks/>
          </p:cNvSpPr>
          <p:nvPr/>
        </p:nvSpPr>
        <p:spPr>
          <a:xfrm>
            <a:off x="2049137" y="3791991"/>
            <a:ext cx="9910604" cy="1904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overall summary of efforts and achievements in implementing the SAP including funding and implementing agencies and partners</a:t>
            </a:r>
          </a:p>
          <a:p>
            <a:pPr indent="-361950">
              <a:spcBef>
                <a:spcPts val="0"/>
              </a:spcBef>
              <a:buSzPts val="2100"/>
              <a:buFont typeface="Arial"/>
              <a:buChar char="❖"/>
            </a:pPr>
            <a:r>
              <a:rPr lang="en-US" sz="1600" dirty="0">
                <a:latin typeface="Arial"/>
                <a:ea typeface="Arial"/>
                <a:cs typeface="Arial"/>
                <a:sym typeface="Arial"/>
              </a:rPr>
              <a:t>Present ways forward to achieve SAP targets during SCS SAP Project in next 2 years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183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"/>
          <p:cNvSpPr txBox="1">
            <a:spLocks noGrp="1"/>
          </p:cNvSpPr>
          <p:nvPr>
            <p:ph type="title"/>
          </p:nvPr>
        </p:nvSpPr>
        <p:spPr>
          <a:xfrm>
            <a:off x="2208762" y="162422"/>
            <a:ext cx="5971141" cy="583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70C0"/>
              </a:buClr>
              <a:buSzPts val="4000"/>
              <a:buFont typeface="Calibri"/>
              <a:buNone/>
            </a:pPr>
            <a:r>
              <a:rPr lang="en-US" sz="2800" b="1" dirty="0">
                <a:solidFill>
                  <a:srgbClr val="0070C0"/>
                </a:solidFill>
              </a:rPr>
              <a:t>Presentation Outline</a:t>
            </a:r>
            <a:endParaRPr sz="2800" dirty="0">
              <a:solidFill>
                <a:srgbClr val="0070C0"/>
              </a:solidFill>
            </a:endParaRPr>
          </a:p>
        </p:txBody>
      </p:sp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103;p3"/>
          <p:cNvSpPr txBox="1">
            <a:spLocks noGrp="1"/>
          </p:cNvSpPr>
          <p:nvPr>
            <p:ph type="body" idx="1"/>
          </p:nvPr>
        </p:nvSpPr>
        <p:spPr>
          <a:xfrm>
            <a:off x="2155500" y="848225"/>
            <a:ext cx="9910604" cy="58473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Introduction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Highlights of key achievements in Implementing the SAP on CRs &amp; SGs during 2022 – July 2025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Summary on status of monitoring related CRs &amp; SGs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</a:rPr>
              <a:t>Availability of data and information at the sites on CRs &amp; SGs</a:t>
            </a:r>
            <a:endParaRPr lang="en-US" sz="2000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Issues and Challenges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Lessons learned</a:t>
            </a: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endParaRPr lang="en-US" sz="2000" b="1" dirty="0">
              <a:solidFill>
                <a:schemeClr val="tx1"/>
              </a:solidFill>
              <a:latin typeface="+mn-lt"/>
              <a:ea typeface="Arial"/>
              <a:cs typeface="Arial"/>
              <a:sym typeface="Arial"/>
            </a:endParaRPr>
          </a:p>
          <a:p>
            <a:pPr marL="9525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</a:pPr>
            <a:r>
              <a:rPr lang="en-US" sz="2000" b="1" dirty="0">
                <a:solidFill>
                  <a:schemeClr val="tx1"/>
                </a:solidFill>
                <a:latin typeface="+mn-lt"/>
                <a:ea typeface="Arial"/>
                <a:cs typeface="Arial"/>
                <a:sym typeface="Arial"/>
              </a:rPr>
              <a:t>Recommendations &amp; Conclusions</a:t>
            </a:r>
          </a:p>
        </p:txBody>
      </p:sp>
    </p:spTree>
    <p:extLst>
      <p:ext uri="{BB962C8B-B14F-4D97-AF65-F5344CB8AC3E}">
        <p14:creationId xmlns:p14="http://schemas.microsoft.com/office/powerpoint/2010/main" val="4173721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Google Shape;103;p3"/>
          <p:cNvSpPr txBox="1">
            <a:spLocks/>
          </p:cNvSpPr>
          <p:nvPr/>
        </p:nvSpPr>
        <p:spPr>
          <a:xfrm>
            <a:off x="2049137" y="238358"/>
            <a:ext cx="9910604" cy="4573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Introduction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4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C3BBB8C-20FD-EC48-DEE3-7784FEB40B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4097968"/>
              </p:ext>
            </p:extLst>
          </p:nvPr>
        </p:nvGraphicFramePr>
        <p:xfrm>
          <a:off x="2286000" y="800098"/>
          <a:ext cx="9673741" cy="4715019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3189430">
                  <a:extLst>
                    <a:ext uri="{9D8B030D-6E8A-4147-A177-3AD203B41FA5}">
                      <a16:colId xmlns:a16="http://schemas.microsoft.com/office/drawing/2014/main" val="667714058"/>
                    </a:ext>
                  </a:extLst>
                </a:gridCol>
                <a:gridCol w="3342898">
                  <a:extLst>
                    <a:ext uri="{9D8B030D-6E8A-4147-A177-3AD203B41FA5}">
                      <a16:colId xmlns:a16="http://schemas.microsoft.com/office/drawing/2014/main" val="2844680322"/>
                    </a:ext>
                  </a:extLst>
                </a:gridCol>
                <a:gridCol w="3141413">
                  <a:extLst>
                    <a:ext uri="{9D8B030D-6E8A-4147-A177-3AD203B41FA5}">
                      <a16:colId xmlns:a16="http://schemas.microsoft.com/office/drawing/2014/main" val="1844014146"/>
                    </a:ext>
                  </a:extLst>
                </a:gridCol>
              </a:tblGrid>
              <a:tr h="632636">
                <a:tc>
                  <a:txBody>
                    <a:bodyPr/>
                    <a:lstStyle/>
                    <a:p>
                      <a:pPr algn="ctr"/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Coral Reefs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/>
                        <a:t>Seagrass Beds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709105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Date of PCA/GSA signature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210299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Executing body and national focal point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75121130"/>
                  </a:ext>
                </a:extLst>
              </a:tr>
              <a:tr h="272820">
                <a:tc>
                  <a:txBody>
                    <a:bodyPr/>
                    <a:lstStyle/>
                    <a:p>
                      <a:r>
                        <a:rPr lang="en-US" sz="2000" dirty="0"/>
                        <a:t>Date of national working group establishment and meetings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6930242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Sites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2245374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2000" dirty="0"/>
                        <a:t>Co-finance project/activities related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86277768"/>
                  </a:ext>
                </a:extLst>
              </a:tr>
              <a:tr h="881983">
                <a:tc>
                  <a:txBody>
                    <a:bodyPr/>
                    <a:lstStyle/>
                    <a:p>
                      <a:r>
                        <a:rPr lang="en-US" sz="2000" dirty="0"/>
                        <a:t>Members of TDA/SAP national team on ecosystem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7543579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111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Google Shape;95;p2">
            <a:extLst>
              <a:ext uri="{FF2B5EF4-FFF2-40B4-BE49-F238E27FC236}">
                <a16:creationId xmlns:a16="http://schemas.microsoft.com/office/drawing/2014/main" id="{7B00E30D-6338-4F95-32AC-41E32AF7626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03;p3">
            <a:extLst>
              <a:ext uri="{FF2B5EF4-FFF2-40B4-BE49-F238E27FC236}">
                <a16:creationId xmlns:a16="http://schemas.microsoft.com/office/drawing/2014/main" id="{1EDACB82-6F77-CDFD-4FE9-E5AAC71C9D35}"/>
              </a:ext>
            </a:extLst>
          </p:cNvPr>
          <p:cNvSpPr txBox="1">
            <a:spLocks/>
          </p:cNvSpPr>
          <p:nvPr/>
        </p:nvSpPr>
        <p:spPr>
          <a:xfrm>
            <a:off x="2049137" y="147353"/>
            <a:ext cx="9910604" cy="12189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CRs &amp; SGs during 2022 – July 2025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[</a:t>
            </a:r>
            <a:r>
              <a:rPr lang="en-US" sz="18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Summaries of key outputs achieved through activities funded by  SCS SAP Project and co-financed by other resources]</a:t>
            </a: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5DDD474E-9538-3747-D58E-9624E4CB9F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1298381"/>
              </p:ext>
            </p:extLst>
          </p:nvPr>
        </p:nvGraphicFramePr>
        <p:xfrm>
          <a:off x="3815257" y="1366346"/>
          <a:ext cx="8144484" cy="5290493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072242">
                  <a:extLst>
                    <a:ext uri="{9D8B030D-6E8A-4147-A177-3AD203B41FA5}">
                      <a16:colId xmlns:a16="http://schemas.microsoft.com/office/drawing/2014/main" val="3222713024"/>
                    </a:ext>
                  </a:extLst>
                </a:gridCol>
                <a:gridCol w="1402052">
                  <a:extLst>
                    <a:ext uri="{9D8B030D-6E8A-4147-A177-3AD203B41FA5}">
                      <a16:colId xmlns:a16="http://schemas.microsoft.com/office/drawing/2014/main" val="3516718913"/>
                    </a:ext>
                  </a:extLst>
                </a:gridCol>
                <a:gridCol w="1273530">
                  <a:extLst>
                    <a:ext uri="{9D8B030D-6E8A-4147-A177-3AD203B41FA5}">
                      <a16:colId xmlns:a16="http://schemas.microsoft.com/office/drawing/2014/main" val="408302819"/>
                    </a:ext>
                  </a:extLst>
                </a:gridCol>
                <a:gridCol w="1396660">
                  <a:extLst>
                    <a:ext uri="{9D8B030D-6E8A-4147-A177-3AD203B41FA5}">
                      <a16:colId xmlns:a16="http://schemas.microsoft.com/office/drawing/2014/main" val="3827285317"/>
                    </a:ext>
                  </a:extLst>
                </a:gridCol>
              </a:tblGrid>
              <a:tr h="329983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3051987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Name of PA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34143444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establishment/upgrading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80739967"/>
                  </a:ext>
                </a:extLst>
              </a:tr>
              <a:tr h="5296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PA management plan (done/in progress)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35056979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Approved by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223653307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Total area of PA (ha)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014833777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CRs protected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18729677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SGs protected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31815259"/>
                  </a:ext>
                </a:extLst>
              </a:tr>
              <a:tr h="5296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of capacity assessment (yes/no)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63618478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Traning course (on what?)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48511976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38523831"/>
                  </a:ext>
                </a:extLst>
              </a:tr>
              <a:tr h="3299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Zoning regulation (yes/no)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08144113"/>
                  </a:ext>
                </a:extLst>
              </a:tr>
              <a:tr h="8044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Type of enforcement (PA authority/community involvement…)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0239358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D6C953C9-BD5F-43AE-0F91-87DE6C224819}"/>
              </a:ext>
            </a:extLst>
          </p:cNvPr>
          <p:cNvSpPr txBox="1"/>
          <p:nvPr/>
        </p:nvSpPr>
        <p:spPr>
          <a:xfrm>
            <a:off x="2049138" y="1650124"/>
            <a:ext cx="1766118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5250">
              <a:buSzPts val="2100"/>
            </a:pPr>
            <a:endParaRPr lang="en-US" sz="1200" dirty="0"/>
          </a:p>
          <a:p>
            <a:pPr marL="95250">
              <a:buSzPts val="2100"/>
            </a:pPr>
            <a:r>
              <a:rPr lang="en-US" sz="2000" dirty="0"/>
              <a:t>1/ Newly established or upgraded Protected Areas (PAs) of all categories (nature reserve, sanctuary, fisheries management, Ramsar site…)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526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8E0ADFD4-6795-A3C9-BF79-32425FD7ABB7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2D8BE1A0-D054-E341-A829-EBE8E774965B}"/>
              </a:ext>
            </a:extLst>
          </p:cNvPr>
          <p:cNvSpPr txBox="1">
            <a:spLocks/>
          </p:cNvSpPr>
          <p:nvPr/>
        </p:nvSpPr>
        <p:spPr>
          <a:xfrm>
            <a:off x="2049137" y="357559"/>
            <a:ext cx="9910604" cy="8511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CRs &amp; SGs during 2022 – July 2025 (cont.)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latin typeface="+mn-lt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000" dirty="0">
                <a:latin typeface="+mn-lt"/>
                <a:ea typeface="Arial"/>
                <a:cs typeface="Arial"/>
                <a:sym typeface="Arial"/>
              </a:rPr>
              <a:t>2/ Approval and implementation of plans for sustainable management &amp; use</a:t>
            </a:r>
            <a:endParaRPr lang="en-GB" sz="2000" kern="1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AFC49DA-E0E2-6390-6964-F5CA6A0908D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72607"/>
              </p:ext>
            </p:extLst>
          </p:nvPr>
        </p:nvGraphicFramePr>
        <p:xfrm>
          <a:off x="2175642" y="1797269"/>
          <a:ext cx="9784101" cy="4822196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4892050">
                  <a:extLst>
                    <a:ext uri="{9D8B030D-6E8A-4147-A177-3AD203B41FA5}">
                      <a16:colId xmlns:a16="http://schemas.microsoft.com/office/drawing/2014/main" val="542829397"/>
                    </a:ext>
                  </a:extLst>
                </a:gridCol>
                <a:gridCol w="1684308">
                  <a:extLst>
                    <a:ext uri="{9D8B030D-6E8A-4147-A177-3AD203B41FA5}">
                      <a16:colId xmlns:a16="http://schemas.microsoft.com/office/drawing/2014/main" val="3867945897"/>
                    </a:ext>
                  </a:extLst>
                </a:gridCol>
                <a:gridCol w="1529913">
                  <a:extLst>
                    <a:ext uri="{9D8B030D-6E8A-4147-A177-3AD203B41FA5}">
                      <a16:colId xmlns:a16="http://schemas.microsoft.com/office/drawing/2014/main" val="3511072027"/>
                    </a:ext>
                  </a:extLst>
                </a:gridCol>
                <a:gridCol w="1677830">
                  <a:extLst>
                    <a:ext uri="{9D8B030D-6E8A-4147-A177-3AD203B41FA5}">
                      <a16:colId xmlns:a16="http://schemas.microsoft.com/office/drawing/2014/main" val="1914178908"/>
                    </a:ext>
                  </a:extLst>
                </a:gridCol>
              </a:tblGrid>
              <a:tr h="298472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1 - name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0922700"/>
                  </a:ext>
                </a:extLst>
              </a:tr>
              <a:tr h="6202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management status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13526175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Local consultation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9504248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management plan submitted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4579322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CRs managed by the plan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97884840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SGs managed by the plan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30471277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Date of approval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60133993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Approved by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4027978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Zoning regulations (yes/no)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03321763"/>
                  </a:ext>
                </a:extLst>
              </a:tr>
              <a:tr h="6202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Awareness raising campaign (date/no. participants)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88397307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Training course (on what, no. participants)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6407085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CRs/SGs restoration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45201178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Type of livelihood alternatives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66453025"/>
                  </a:ext>
                </a:extLst>
              </a:tr>
              <a:tr h="2984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What stakeholders involved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7803549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637347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173B7DB5-058D-5389-0C9D-EB82E3E1661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7B9FC4EE-EBD8-7992-D5CC-FFD54B00750A}"/>
              </a:ext>
            </a:extLst>
          </p:cNvPr>
          <p:cNvSpPr txBox="1">
            <a:spLocks/>
          </p:cNvSpPr>
          <p:nvPr/>
        </p:nvSpPr>
        <p:spPr>
          <a:xfrm>
            <a:off x="2069777" y="0"/>
            <a:ext cx="9910604" cy="132747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rPr>
              <a:t>Highlights of key achievements in Implementing the SAP on CRs &amp; SGs during 2022 – July 2025 (cont.)</a:t>
            </a:r>
            <a:endParaRPr lang="en-US" sz="24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GB" sz="2000" kern="1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3/ Reform of laws/regulations or management approach for the sustainable</a:t>
            </a:r>
            <a:endParaRPr lang="en-US" sz="2000" kern="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5B492AE-0810-7639-AEEF-1F8A7CE9AE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9625155"/>
              </p:ext>
            </p:extLst>
          </p:nvPr>
        </p:nvGraphicFramePr>
        <p:xfrm>
          <a:off x="2069397" y="1327471"/>
          <a:ext cx="9910604" cy="5370434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5043762">
                  <a:extLst>
                    <a:ext uri="{9D8B030D-6E8A-4147-A177-3AD203B41FA5}">
                      <a16:colId xmlns:a16="http://schemas.microsoft.com/office/drawing/2014/main" val="3989354201"/>
                    </a:ext>
                  </a:extLst>
                </a:gridCol>
                <a:gridCol w="1617625">
                  <a:extLst>
                    <a:ext uri="{9D8B030D-6E8A-4147-A177-3AD203B41FA5}">
                      <a16:colId xmlns:a16="http://schemas.microsoft.com/office/drawing/2014/main" val="1404511168"/>
                    </a:ext>
                  </a:extLst>
                </a:gridCol>
                <a:gridCol w="1549693">
                  <a:extLst>
                    <a:ext uri="{9D8B030D-6E8A-4147-A177-3AD203B41FA5}">
                      <a16:colId xmlns:a16="http://schemas.microsoft.com/office/drawing/2014/main" val="3567889170"/>
                    </a:ext>
                  </a:extLst>
                </a:gridCol>
                <a:gridCol w="1699524">
                  <a:extLst>
                    <a:ext uri="{9D8B030D-6E8A-4147-A177-3AD203B41FA5}">
                      <a16:colId xmlns:a16="http://schemas.microsoft.com/office/drawing/2014/main" val="3490350463"/>
                    </a:ext>
                  </a:extLst>
                </a:gridCol>
              </a:tblGrid>
              <a:tr h="243345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Activity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1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2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Site 3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729580"/>
                  </a:ext>
                </a:extLst>
              </a:tr>
              <a:tr h="505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Report to review law/regulations or management approach (yes/no))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58848016"/>
                  </a:ext>
                </a:extLst>
              </a:tr>
              <a:tr h="768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Subject to be reformed (new approach, environment protection, ecosystem conservation…)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98416208"/>
                  </a:ext>
                </a:extLst>
              </a:tr>
              <a:tr h="24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Consultation (date/no. participants)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356410465"/>
                  </a:ext>
                </a:extLst>
              </a:tr>
              <a:tr h="505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Date of disseminating law/regulations or new approach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93508134"/>
                  </a:ext>
                </a:extLst>
              </a:tr>
              <a:tr h="24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Enacted by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204813892"/>
                  </a:ext>
                </a:extLst>
              </a:tr>
              <a:tr h="7680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Key activities to improve management (capacity building, awareness raising, enforcement…)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32220224"/>
                  </a:ext>
                </a:extLst>
              </a:tr>
              <a:tr h="24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GB" sz="1800" kern="100" dirty="0">
                          <a:effectLst/>
                          <a:latin typeface="+mj-lt"/>
                        </a:rPr>
                        <a:t>Impacts of reformed law/regulations: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3088827"/>
                  </a:ext>
                </a:extLst>
              </a:tr>
              <a:tr h="505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Increasing public awareness (much, better/ no change)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1699656"/>
                  </a:ext>
                </a:extLst>
              </a:tr>
              <a:tr h="3214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Improved enforcement (much, better/no)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95184299"/>
                  </a:ext>
                </a:extLst>
              </a:tr>
              <a:tr h="24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CRs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635798798"/>
                  </a:ext>
                </a:extLst>
              </a:tr>
              <a:tr h="2433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Area (ha) of SGs managed effectively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5613688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5173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6BEA0119-2CE0-3992-CB95-424DFA5BEFE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8BDD5E2E-7922-BDC3-8391-D8B6E347E9B5}"/>
              </a:ext>
            </a:extLst>
          </p:cNvPr>
          <p:cNvSpPr txBox="1">
            <a:spLocks/>
          </p:cNvSpPr>
          <p:nvPr/>
        </p:nvSpPr>
        <p:spPr>
          <a:xfrm>
            <a:off x="2049137" y="357559"/>
            <a:ext cx="9910604" cy="60747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Summary on status of monitoring related CRs &amp; SGs in [</a:t>
            </a:r>
            <a:r>
              <a:rPr lang="en-US" sz="2400" b="1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name of country</a:t>
            </a:r>
            <a:r>
              <a:rPr lang="en-US" sz="2400" b="1" dirty="0">
                <a:solidFill>
                  <a:schemeClr val="accent5"/>
                </a:solidFill>
                <a:latin typeface="Arial"/>
                <a:ea typeface="Arial"/>
                <a:cs typeface="Arial"/>
                <a:sym typeface="Arial"/>
              </a:rPr>
              <a:t>]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b="1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2400" b="1" dirty="0">
                <a:latin typeface="Arial"/>
                <a:ea typeface="Arial"/>
                <a:cs typeface="Arial"/>
                <a:sym typeface="Arial"/>
              </a:rPr>
              <a:t>Other national/provincial/local monitoring programs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1/ Name of the monitoring program: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Number of stations and map indicating locations: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Indicators and frequency: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sz="1800" dirty="0">
                <a:latin typeface="Arial"/>
                <a:ea typeface="Arial"/>
                <a:cs typeface="Arial"/>
                <a:sym typeface="Arial"/>
              </a:rPr>
              <a:t>2/ </a:t>
            </a: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DFA9318-7EFA-28A4-68D1-960D258DE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5606496"/>
              </p:ext>
            </p:extLst>
          </p:nvPr>
        </p:nvGraphicFramePr>
        <p:xfrm>
          <a:off x="2280745" y="1219361"/>
          <a:ext cx="9678997" cy="2796097"/>
        </p:xfrm>
        <a:graphic>
          <a:graphicData uri="http://schemas.openxmlformats.org/drawingml/2006/table">
            <a:tbl>
              <a:tblPr firstRow="1" bandRow="1">
                <a:tableStyleId>{177FB7C0-870E-4CA2-AEDD-45C9577357D1}</a:tableStyleId>
              </a:tblPr>
              <a:tblGrid>
                <a:gridCol w="4057534">
                  <a:extLst>
                    <a:ext uri="{9D8B030D-6E8A-4147-A177-3AD203B41FA5}">
                      <a16:colId xmlns:a16="http://schemas.microsoft.com/office/drawing/2014/main" val="4198591494"/>
                    </a:ext>
                  </a:extLst>
                </a:gridCol>
                <a:gridCol w="1831610">
                  <a:extLst>
                    <a:ext uri="{9D8B030D-6E8A-4147-A177-3AD203B41FA5}">
                      <a16:colId xmlns:a16="http://schemas.microsoft.com/office/drawing/2014/main" val="1621260989"/>
                    </a:ext>
                  </a:extLst>
                </a:gridCol>
                <a:gridCol w="1949837">
                  <a:extLst>
                    <a:ext uri="{9D8B030D-6E8A-4147-A177-3AD203B41FA5}">
                      <a16:colId xmlns:a16="http://schemas.microsoft.com/office/drawing/2014/main" val="2694397146"/>
                    </a:ext>
                  </a:extLst>
                </a:gridCol>
                <a:gridCol w="1840016">
                  <a:extLst>
                    <a:ext uri="{9D8B030D-6E8A-4147-A177-3AD203B41FA5}">
                      <a16:colId xmlns:a16="http://schemas.microsoft.com/office/drawing/2014/main" val="4075765125"/>
                    </a:ext>
                  </a:extLst>
                </a:gridCol>
              </a:tblGrid>
              <a:tr h="39077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lang="en-US" sz="1800" b="1" dirty="0">
                          <a:latin typeface="+mn-lt"/>
                          <a:ea typeface="Arial"/>
                          <a:cs typeface="Arial"/>
                          <a:sym typeface="Arial"/>
                        </a:rPr>
                        <a:t>Monitoring at the SCS SAP sites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1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2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Site 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59773044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Methodology training (date/ no. participants)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323157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Indicators &amp; 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53894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No. stations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862433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Date of 1</a:t>
                      </a:r>
                      <a:r>
                        <a:rPr kumimoji="0" lang="en-US" sz="18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st</a:t>
                      </a: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/ 2</a:t>
                      </a:r>
                      <a:r>
                        <a:rPr kumimoji="0" lang="en-US" sz="1800" b="0" i="0" u="none" strike="noStrike" kern="100" cap="none" spc="0" normalizeH="0" baseline="3000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nd</a:t>
                      </a: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 monitoring practices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545032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800"/>
                        </a:spcAft>
                        <a:buClr>
                          <a:srgbClr val="000000"/>
                        </a:buClr>
                        <a:buSzTx/>
                        <a:buFont typeface="Arial"/>
                        <a:buNone/>
                        <a:tabLst/>
                        <a:defRPr/>
                      </a:pPr>
                      <a:r>
                        <a:rPr kumimoji="0" lang="en-US" sz="1800" b="0" i="0" u="none" strike="noStrike" kern="100" cap="none" spc="0" normalizeH="0" baseline="0" noProof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Arial"/>
                          <a:ea typeface="Calibri" panose="020F0502020204030204" pitchFamily="34" charset="0"/>
                          <a:cs typeface="Times New Roman" panose="02020603050405020304" pitchFamily="18" charset="0"/>
                          <a:sym typeface="Arial"/>
                        </a:rPr>
                        <a:t>Trend of change of CRs and SGs (improved, declined, no 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177365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75577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95;p2">
            <a:extLst>
              <a:ext uri="{FF2B5EF4-FFF2-40B4-BE49-F238E27FC236}">
                <a16:creationId xmlns:a16="http://schemas.microsoft.com/office/drawing/2014/main" id="{FF47834B-21F2-DD6B-C1F2-8ED38A3CFE44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Google Shape;103;p3">
            <a:extLst>
              <a:ext uri="{FF2B5EF4-FFF2-40B4-BE49-F238E27FC236}">
                <a16:creationId xmlns:a16="http://schemas.microsoft.com/office/drawing/2014/main" id="{DC067AA5-1815-47AD-398A-766769A17294}"/>
              </a:ext>
            </a:extLst>
          </p:cNvPr>
          <p:cNvSpPr txBox="1">
            <a:spLocks/>
          </p:cNvSpPr>
          <p:nvPr/>
        </p:nvSpPr>
        <p:spPr>
          <a:xfrm>
            <a:off x="2049137" y="178884"/>
            <a:ext cx="9910604" cy="462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429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95250" indent="0">
              <a:spcBef>
                <a:spcPts val="0"/>
              </a:spcBef>
              <a:buSzPts val="2100"/>
              <a:buNone/>
            </a:pPr>
            <a:r>
              <a:rPr lang="en-US" b="1" dirty="0"/>
              <a:t>Availability of data and information at the sites on CRs &amp; SGs</a:t>
            </a:r>
            <a:endParaRPr lang="en-US" sz="1800" dirty="0">
              <a:latin typeface="Arial"/>
              <a:ea typeface="Arial"/>
              <a:cs typeface="Arial"/>
              <a:sym typeface="Arial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2000" dirty="0">
              <a:solidFill>
                <a:srgbClr val="000000"/>
              </a:solidFill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GB" sz="2000" dirty="0">
              <a:latin typeface="+mn-lt"/>
            </a:endParaRPr>
          </a:p>
          <a:p>
            <a:pPr marL="95250" indent="0">
              <a:spcBef>
                <a:spcPts val="0"/>
              </a:spcBef>
              <a:buSzPts val="2100"/>
              <a:buNone/>
            </a:pPr>
            <a:endParaRPr lang="en-US" sz="1800" dirty="0"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914805B-965A-BECA-3D08-13964DBCD47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2010543"/>
              </p:ext>
            </p:extLst>
          </p:nvPr>
        </p:nvGraphicFramePr>
        <p:xfrm>
          <a:off x="2216977" y="882869"/>
          <a:ext cx="9742765" cy="2243994"/>
        </p:xfrm>
        <a:graphic>
          <a:graphicData uri="http://schemas.openxmlformats.org/drawingml/2006/table">
            <a:tbl>
              <a:tblPr firstRow="1" firstCol="1" bandRow="1">
                <a:tableStyleId>{177FB7C0-870E-4CA2-AEDD-45C9577357D1}</a:tableStyleId>
              </a:tblPr>
              <a:tblGrid>
                <a:gridCol w="3650179">
                  <a:extLst>
                    <a:ext uri="{9D8B030D-6E8A-4147-A177-3AD203B41FA5}">
                      <a16:colId xmlns:a16="http://schemas.microsoft.com/office/drawing/2014/main" val="3011131301"/>
                    </a:ext>
                  </a:extLst>
                </a:gridCol>
                <a:gridCol w="1067008">
                  <a:extLst>
                    <a:ext uri="{9D8B030D-6E8A-4147-A177-3AD203B41FA5}">
                      <a16:colId xmlns:a16="http://schemas.microsoft.com/office/drawing/2014/main" val="3280646974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831599233"/>
                    </a:ext>
                  </a:extLst>
                </a:gridCol>
                <a:gridCol w="1065934">
                  <a:extLst>
                    <a:ext uri="{9D8B030D-6E8A-4147-A177-3AD203B41FA5}">
                      <a16:colId xmlns:a16="http://schemas.microsoft.com/office/drawing/2014/main" val="2039515097"/>
                    </a:ext>
                  </a:extLst>
                </a:gridCol>
                <a:gridCol w="2893710">
                  <a:extLst>
                    <a:ext uri="{9D8B030D-6E8A-4147-A177-3AD203B41FA5}">
                      <a16:colId xmlns:a16="http://schemas.microsoft.com/office/drawing/2014/main" val="368755601"/>
                    </a:ext>
                  </a:extLst>
                </a:gridCol>
              </a:tblGrid>
              <a:tr h="450063"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CR &amp; SG Data and Information Categories / total parameters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No. parameters available under each category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Main reasons of data/information unavailability 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97045722"/>
                  </a:ext>
                </a:extLst>
              </a:tr>
              <a:tr h="317147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1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2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Site 3 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024396"/>
                  </a:ext>
                </a:extLst>
              </a:tr>
              <a:tr h="431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Geographic information / 5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7692391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Biological information / 16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1961596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Social – use information / 9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504518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Stress-pressure information / 7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0333725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Economic valuation / 7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>
                          <a:effectLst/>
                          <a:latin typeface="+mj-lt"/>
                        </a:rPr>
                        <a:t> </a:t>
                      </a:r>
                      <a:endParaRPr lang="en-US" sz="1800" kern="10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  <a:buNone/>
                      </a:pPr>
                      <a:r>
                        <a:rPr lang="en-US" sz="1800" kern="100" dirty="0">
                          <a:effectLst/>
                          <a:latin typeface="+mj-lt"/>
                        </a:rPr>
                        <a:t> </a:t>
                      </a:r>
                      <a:endParaRPr lang="en-US" sz="1800" kern="100" dirty="0">
                        <a:effectLst/>
                        <a:latin typeface="+mj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2290495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9C33AA16-899A-817E-AE0C-0CF81C7E0F97}"/>
              </a:ext>
            </a:extLst>
          </p:cNvPr>
          <p:cNvSpPr txBox="1"/>
          <p:nvPr/>
        </p:nvSpPr>
        <p:spPr>
          <a:xfrm>
            <a:off x="2137464" y="3429000"/>
            <a:ext cx="9822277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Issues related to collection, gathering and provision of national data &amp; information on CRs &amp; SGs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Shortages in collecting &amp; managing data: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Mechanisms of data management &amp; exchanges in the country: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Consideration to monitoring socio-economic indicators [high, medium, low]: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Types of data available but impossible to provide: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Popular techniques used for mapping habitats: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Training needs on remote sensing application for mapping [high, medium, low]: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dirty="0"/>
              <a:t>Suggestion for developing the regional database:</a:t>
            </a:r>
          </a:p>
        </p:txBody>
      </p:sp>
    </p:spTree>
    <p:extLst>
      <p:ext uri="{BB962C8B-B14F-4D97-AF65-F5344CB8AC3E}">
        <p14:creationId xmlns:p14="http://schemas.microsoft.com/office/powerpoint/2010/main" val="28273422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4;p2">
            <a:extLst>
              <a:ext uri="{FF2B5EF4-FFF2-40B4-BE49-F238E27FC236}">
                <a16:creationId xmlns:a16="http://schemas.microsoft.com/office/drawing/2014/main" id="{6AEDDAAE-F91C-1153-AACD-1D5CA624DE0F}"/>
              </a:ext>
            </a:extLst>
          </p:cNvPr>
          <p:cNvSpPr txBox="1">
            <a:spLocks/>
          </p:cNvSpPr>
          <p:nvPr/>
        </p:nvSpPr>
        <p:spPr>
          <a:xfrm>
            <a:off x="2261313" y="0"/>
            <a:ext cx="9478741" cy="67266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sz="2400" b="1" dirty="0">
                <a:solidFill>
                  <a:schemeClr val="accent1"/>
                </a:solidFill>
                <a:latin typeface="+mn-lt"/>
                <a:ea typeface="Arial"/>
                <a:cs typeface="Arial"/>
                <a:sym typeface="Arial"/>
              </a:rPr>
              <a:t>Information related to economic valuation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[Present the 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  <a:sym typeface="Arial"/>
              </a:rPr>
              <a:t>l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ea typeface="Arial"/>
                <a:cs typeface="Arial"/>
                <a:sym typeface="Arial"/>
              </a:rPr>
              <a:t>ist of key studies, projects related to ecosystem/environment economic valuation, cost benefit analysis and economic losses due to habitat degradation</a:t>
            </a:r>
            <a:r>
              <a:rPr lang="en-US" altLang="zh-CN" sz="1600" dirty="0">
                <a:solidFill>
                  <a:srgbClr val="FF0000"/>
                </a:solidFill>
                <a:latin typeface="Arial"/>
                <a:cs typeface="Arial"/>
              </a:rPr>
              <a:t>]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18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400" b="1" dirty="0"/>
              <a:t>Information related to blue carbon and blue economy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1600" dirty="0">
                <a:solidFill>
                  <a:srgbClr val="FF0000"/>
                </a:solidFill>
              </a:rPr>
              <a:t>[Present the list of key studies, project, policies on blue carbon &amp; blue economy for the period of 2022 - 2025]</a:t>
            </a:r>
            <a:endParaRPr lang="en-US" altLang="zh-CN" sz="1600" dirty="0">
              <a:solidFill>
                <a:srgbClr val="FF0000"/>
              </a:solidFill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1.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2.</a:t>
            </a: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/>
              <a:t>3.</a:t>
            </a: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r>
              <a:rPr lang="en-US" altLang="zh-CN" sz="2000" dirty="0">
                <a:latin typeface="Arial"/>
                <a:cs typeface="Arial"/>
              </a:rPr>
              <a:t>…..</a:t>
            </a:r>
            <a:endParaRPr lang="en-US" altLang="zh-CN" sz="2400" b="1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400" b="1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/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</a:pPr>
            <a:endParaRPr lang="en-US" altLang="zh-CN" sz="2000" dirty="0">
              <a:latin typeface="Arial"/>
              <a:cs typeface="Arial"/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  <a:p>
            <a:pPr>
              <a:lnSpc>
                <a:spcPct val="90000"/>
              </a:lnSpc>
              <a:buClr>
                <a:srgbClr val="0070C0"/>
              </a:buClr>
              <a:buSzPts val="4000"/>
              <a:buFont typeface="Calibri"/>
              <a:buNone/>
            </a:pPr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3" name="Google Shape;95;p2">
            <a:extLst>
              <a:ext uri="{FF2B5EF4-FFF2-40B4-BE49-F238E27FC236}">
                <a16:creationId xmlns:a16="http://schemas.microsoft.com/office/drawing/2014/main" id="{0F18566B-239C-DD4E-54EA-BC5A3947E1FF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568"/>
            <a:ext cx="2049137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0988122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1112</TotalTime>
  <Words>1135</Words>
  <Application>Microsoft Office PowerPoint</Application>
  <PresentationFormat>Widescreen</PresentationFormat>
  <Paragraphs>304</Paragraphs>
  <Slides>11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Times New Roman</vt:lpstr>
      <vt:lpstr>Twentieth Century</vt:lpstr>
      <vt:lpstr>Office Theme</vt:lpstr>
      <vt:lpstr>PowerPoint Presentation</vt:lpstr>
      <vt:lpstr>Presentation 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and Challenges</vt:lpstr>
      <vt:lpstr>Recommendations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Virginie Hart</dc:creator>
  <cp:lastModifiedBy>Molina Reynaldo</cp:lastModifiedBy>
  <cp:revision>55</cp:revision>
  <dcterms:created xsi:type="dcterms:W3CDTF">2021-06-17T13:22:27Z</dcterms:created>
  <dcterms:modified xsi:type="dcterms:W3CDTF">2025-06-30T04:50:39Z</dcterms:modified>
</cp:coreProperties>
</file>