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78" r:id="rId3"/>
    <p:sldId id="294" r:id="rId4"/>
    <p:sldId id="289" r:id="rId5"/>
    <p:sldId id="298" r:id="rId6"/>
    <p:sldId id="295" r:id="rId7"/>
    <p:sldId id="287" r:id="rId8"/>
    <p:sldId id="288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jiPbXauyGG8atlrAfG6BEXSwGx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77FB7C0-870E-4CA2-AEDD-45C9577357D1}">
  <a:tblStyle styleId="{177FB7C0-870E-4CA2-AEDD-45C9577357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1273" autoAdjust="0"/>
  </p:normalViewPr>
  <p:slideViewPr>
    <p:cSldViewPr snapToGrid="0">
      <p:cViewPr varScale="1">
        <p:scale>
          <a:sx n="64" d="100"/>
          <a:sy n="64" d="100"/>
        </p:scale>
        <p:origin x="656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28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700174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38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0157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15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613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5899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2277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10912" b="27598"/>
          <a:stretch/>
        </p:blipFill>
        <p:spPr>
          <a:xfrm>
            <a:off x="407624" y="505134"/>
            <a:ext cx="11314323" cy="521516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2034060" y="644542"/>
            <a:ext cx="968788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Programme for THE SOUTH CHINA SEA AND GULF OF THAILAND (SCS SAP) Project</a:t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971" y="560572"/>
            <a:ext cx="1090089" cy="71735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318354" y="2008893"/>
            <a:ext cx="9492861" cy="2178095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Third Meeting of the Regional Project Steering Committee (PSC) 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 the SCS SAP Project </a:t>
            </a:r>
          </a:p>
          <a:p>
            <a:pPr algn="ctr">
              <a:lnSpc>
                <a:spcPct val="107000"/>
              </a:lnSpc>
            </a:pP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7-8 May 2025, Manila, Philippines </a:t>
            </a:r>
          </a:p>
          <a:p>
            <a:pPr algn="ctr">
              <a:lnSpc>
                <a:spcPct val="107000"/>
              </a:lnSpc>
            </a:pPr>
            <a:endParaRPr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Report on National Activities 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Implement the SCS SAP Project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800"/>
              </a:spcAft>
            </a:pP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(for the period January 2023 – April 2025)</a:t>
            </a:r>
            <a:endParaRPr lang="en-US" sz="1000" dirty="0">
              <a:solidFill>
                <a:srgbClr val="FFFFFF"/>
              </a:solidFill>
              <a:latin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89" name="Google Shape;89;p1"/>
          <p:cNvSpPr txBox="1"/>
          <p:nvPr/>
        </p:nvSpPr>
        <p:spPr>
          <a:xfrm>
            <a:off x="2777695" y="4450334"/>
            <a:ext cx="6636609" cy="91414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[Name of Country]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  <a:latin typeface="Twentieth Century"/>
                <a:sym typeface="Twentieth Century"/>
              </a:rPr>
              <a:t>[Name of National Focal Point]</a:t>
            </a:r>
            <a:endParaRPr sz="700" dirty="0"/>
          </a:p>
          <a:p>
            <a:pPr marL="0" marR="0" lvl="0" indent="0" algn="ctr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" name="image1.png">
            <a:extLst>
              <a:ext uri="{FF2B5EF4-FFF2-40B4-BE49-F238E27FC236}">
                <a16:creationId xmlns:a16="http://schemas.microsoft.com/office/drawing/2014/main" id="{977A06EB-9669-1F33-CF11-D34AF7953BD5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3956729" y="5977484"/>
            <a:ext cx="4509770" cy="676275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238357"/>
            <a:ext cx="9910604" cy="1579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2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National set-up of the project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br>
              <a:rPr lang="en-US" sz="2000" dirty="0">
                <a:latin typeface="+mn-lt"/>
                <a:ea typeface="Arial"/>
                <a:cs typeface="Arial"/>
                <a:sym typeface="Arial"/>
              </a:rPr>
            </a:br>
            <a:r>
              <a:rPr lang="en-US" sz="2000" dirty="0">
                <a:latin typeface="+mn-lt"/>
                <a:ea typeface="Arial"/>
                <a:cs typeface="Arial"/>
                <a:sym typeface="Arial"/>
              </a:rPr>
              <a:t>National leading agency:</a:t>
            </a:r>
            <a:br>
              <a:rPr lang="en-US" sz="2000" dirty="0">
                <a:latin typeface="+mn-lt"/>
                <a:ea typeface="Arial"/>
                <a:cs typeface="Arial"/>
                <a:sym typeface="Arial"/>
              </a:rPr>
            </a:br>
            <a:r>
              <a:rPr lang="en-US" sz="2000" dirty="0">
                <a:latin typeface="+mn-lt"/>
                <a:ea typeface="Arial"/>
                <a:cs typeface="Arial"/>
                <a:sym typeface="Arial"/>
              </a:rPr>
              <a:t>National focal point: </a:t>
            </a:r>
            <a:br>
              <a:rPr lang="en-US" sz="2000" dirty="0">
                <a:latin typeface="+mn-lt"/>
                <a:ea typeface="Arial"/>
                <a:cs typeface="Arial"/>
                <a:sym typeface="Arial"/>
              </a:rPr>
            </a:br>
            <a:r>
              <a:rPr lang="en-US" sz="2000" dirty="0">
                <a:latin typeface="+mn-lt"/>
                <a:ea typeface="Arial"/>
                <a:cs typeface="Arial"/>
                <a:sym typeface="Arial"/>
              </a:rPr>
              <a:t>National technical focal point: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5541A18E-B3E8-3AEF-B75B-7753B174FA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43051" y="1818290"/>
            <a:ext cx="4763193" cy="24384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000" b="1" dirty="0">
                <a:latin typeface="+mn-lt"/>
              </a:rPr>
              <a:t>Inter-</a:t>
            </a:r>
            <a:r>
              <a:rPr lang="en-US" sz="2000" b="1" dirty="0" err="1">
                <a:latin typeface="+mn-lt"/>
              </a:rPr>
              <a:t>ministrial</a:t>
            </a:r>
            <a:r>
              <a:rPr lang="en-US" sz="2000" b="1" dirty="0">
                <a:latin typeface="+mn-lt"/>
              </a:rPr>
              <a:t> Committee / National Steering Committee members </a:t>
            </a:r>
          </a:p>
          <a:p>
            <a:pPr marL="114300" indent="0">
              <a:buNone/>
            </a:pPr>
            <a:r>
              <a:rPr lang="en-US" sz="1800" b="1" dirty="0">
                <a:latin typeface="+mn-lt"/>
              </a:rPr>
              <a:t>1.</a:t>
            </a:r>
          </a:p>
          <a:p>
            <a:pPr marL="114300" indent="0">
              <a:buNone/>
            </a:pPr>
            <a:r>
              <a:rPr lang="en-US" sz="1800" b="1" dirty="0">
                <a:latin typeface="+mn-lt"/>
              </a:rPr>
              <a:t>2. </a:t>
            </a:r>
          </a:p>
          <a:p>
            <a:pPr marL="114300" indent="0">
              <a:buNone/>
            </a:pPr>
            <a:r>
              <a:rPr lang="en-US" sz="1800" b="1" dirty="0">
                <a:latin typeface="+mn-lt"/>
              </a:rPr>
              <a:t>…….</a:t>
            </a:r>
          </a:p>
          <a:p>
            <a:pPr marL="114300" indent="0">
              <a:buNone/>
            </a:pPr>
            <a:endParaRPr lang="en-US" sz="2000" b="1" dirty="0">
              <a:latin typeface="+mn-lt"/>
            </a:endParaRP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5CEA51B5-DB1C-C1B1-4936-AA54C091BF96}"/>
              </a:ext>
            </a:extLst>
          </p:cNvPr>
          <p:cNvSpPr txBox="1">
            <a:spLocks/>
          </p:cNvSpPr>
          <p:nvPr/>
        </p:nvSpPr>
        <p:spPr>
          <a:xfrm>
            <a:off x="6872117" y="1939140"/>
            <a:ext cx="5087623" cy="2305753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/>
            <a:r>
              <a:rPr lang="en-US" sz="2000" b="1" dirty="0">
                <a:latin typeface="+mn-lt"/>
              </a:rPr>
              <a:t>National Technical Working Group Members</a:t>
            </a:r>
          </a:p>
          <a:p>
            <a:pPr marL="114300"/>
            <a:r>
              <a:rPr lang="en-US" sz="1800" b="1" dirty="0">
                <a:latin typeface="+mn-lt"/>
              </a:rPr>
              <a:t>1. </a:t>
            </a:r>
          </a:p>
          <a:p>
            <a:pPr marL="114300"/>
            <a:r>
              <a:rPr lang="en-US" sz="1800" b="1" dirty="0">
                <a:latin typeface="+mn-lt"/>
              </a:rPr>
              <a:t>2.</a:t>
            </a:r>
          </a:p>
          <a:p>
            <a:pPr marL="114300"/>
            <a:r>
              <a:rPr lang="en-US" sz="1800" b="1" dirty="0">
                <a:latin typeface="+mn-lt"/>
              </a:rPr>
              <a:t>….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113A4C-313F-DEC7-B331-85AA02989510}"/>
              </a:ext>
            </a:extLst>
          </p:cNvPr>
          <p:cNvSpPr txBox="1"/>
          <p:nvPr/>
        </p:nvSpPr>
        <p:spPr>
          <a:xfrm>
            <a:off x="2146563" y="4576263"/>
            <a:ext cx="95831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n-lt"/>
              </a:rPr>
              <a:t>Specialized Executing Agencies (SEAs) &amp; Focal Points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0CFC06-948B-4D3A-96C2-F524BD8722F4}"/>
              </a:ext>
            </a:extLst>
          </p:cNvPr>
          <p:cNvSpPr txBox="1"/>
          <p:nvPr/>
        </p:nvSpPr>
        <p:spPr>
          <a:xfrm>
            <a:off x="2146563" y="5072297"/>
            <a:ext cx="4562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Mangrove </a:t>
            </a:r>
            <a:r>
              <a:rPr lang="en-US" sz="2000" dirty="0">
                <a:latin typeface="+mn-lt"/>
              </a:rPr>
              <a:t>SEA &amp; Focal Point:</a:t>
            </a:r>
          </a:p>
          <a:p>
            <a:r>
              <a:rPr lang="en-US" sz="2000" b="1" dirty="0">
                <a:latin typeface="+mn-lt"/>
              </a:rPr>
              <a:t>Coral Reef </a:t>
            </a:r>
            <a:r>
              <a:rPr lang="en-US" sz="2000" dirty="0">
                <a:latin typeface="+mn-lt"/>
              </a:rPr>
              <a:t>SEA &amp; Focal Point:</a:t>
            </a:r>
          </a:p>
          <a:p>
            <a:r>
              <a:rPr lang="en-US" sz="2000" b="1" dirty="0">
                <a:latin typeface="+mn-lt"/>
              </a:rPr>
              <a:t>Seagrass </a:t>
            </a:r>
            <a:r>
              <a:rPr lang="en-US" sz="2000" dirty="0">
                <a:latin typeface="+mn-lt"/>
              </a:rPr>
              <a:t>SEA &amp; Focal Point: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1B5583-EB9A-A05E-4955-E2DD668945C1}"/>
              </a:ext>
            </a:extLst>
          </p:cNvPr>
          <p:cNvSpPr txBox="1"/>
          <p:nvPr/>
        </p:nvSpPr>
        <p:spPr>
          <a:xfrm>
            <a:off x="6470867" y="5060500"/>
            <a:ext cx="57211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Coastal Wetland </a:t>
            </a:r>
            <a:r>
              <a:rPr lang="en-US" sz="2000" dirty="0">
                <a:latin typeface="+mn-lt"/>
              </a:rPr>
              <a:t>SEA &amp; Focal Point:</a:t>
            </a:r>
          </a:p>
          <a:p>
            <a:r>
              <a:rPr lang="en-US" sz="2000" b="1" dirty="0">
                <a:latin typeface="+mn-lt"/>
              </a:rPr>
              <a:t>Land-based Pollution </a:t>
            </a:r>
            <a:r>
              <a:rPr lang="en-US" sz="2000" dirty="0">
                <a:latin typeface="+mn-lt"/>
              </a:rPr>
              <a:t>SEA &amp; Focal Point:</a:t>
            </a:r>
          </a:p>
          <a:p>
            <a:r>
              <a:rPr lang="en-US" sz="2000" b="1" dirty="0">
                <a:latin typeface="+mn-lt"/>
              </a:rPr>
              <a:t>Economic Valuation expert: </a:t>
            </a:r>
          </a:p>
          <a:p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111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10A471A7-60F9-7CB6-09FB-314CEDBAD1C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436D08C-E864-B7B7-5AD3-137937FAA379}"/>
              </a:ext>
            </a:extLst>
          </p:cNvPr>
          <p:cNvSpPr txBox="1"/>
          <p:nvPr/>
        </p:nvSpPr>
        <p:spPr>
          <a:xfrm>
            <a:off x="2207490" y="291099"/>
            <a:ext cx="96889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</a:rPr>
              <a:t>Key national m</a:t>
            </a: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eetings (IMC/NSC, NTWGs) related to SCS SAP Project during January 2023 – April 2024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C7A5A66-DBBD-8E33-6C49-6D2B6D3AB4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05218"/>
              </p:ext>
            </p:extLst>
          </p:nvPr>
        </p:nvGraphicFramePr>
        <p:xfrm>
          <a:off x="2207490" y="1513077"/>
          <a:ext cx="9804838" cy="3340491"/>
        </p:xfrm>
        <a:graphic>
          <a:graphicData uri="http://schemas.openxmlformats.org/drawingml/2006/table">
            <a:tbl>
              <a:tblPr/>
              <a:tblGrid>
                <a:gridCol w="2953994">
                  <a:extLst>
                    <a:ext uri="{9D8B030D-6E8A-4147-A177-3AD203B41FA5}">
                      <a16:colId xmlns:a16="http://schemas.microsoft.com/office/drawing/2014/main" val="3518329800"/>
                    </a:ext>
                  </a:extLst>
                </a:gridCol>
                <a:gridCol w="1354237">
                  <a:extLst>
                    <a:ext uri="{9D8B030D-6E8A-4147-A177-3AD203B41FA5}">
                      <a16:colId xmlns:a16="http://schemas.microsoft.com/office/drawing/2014/main" val="191052245"/>
                    </a:ext>
                  </a:extLst>
                </a:gridCol>
                <a:gridCol w="1433898">
                  <a:extLst>
                    <a:ext uri="{9D8B030D-6E8A-4147-A177-3AD203B41FA5}">
                      <a16:colId xmlns:a16="http://schemas.microsoft.com/office/drawing/2014/main" val="3669482218"/>
                    </a:ext>
                  </a:extLst>
                </a:gridCol>
                <a:gridCol w="4062709">
                  <a:extLst>
                    <a:ext uri="{9D8B030D-6E8A-4147-A177-3AD203B41FA5}">
                      <a16:colId xmlns:a16="http://schemas.microsoft.com/office/drawing/2014/main" val="2378963789"/>
                    </a:ext>
                  </a:extLst>
                </a:gridCol>
              </a:tblGrid>
              <a:tr h="265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Title of the meeting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Location &amp; Date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 participants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outputs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118217"/>
                  </a:ext>
                </a:extLst>
              </a:tr>
              <a:tr h="51943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643186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2246115"/>
                  </a:ext>
                </a:extLst>
              </a:tr>
              <a:tr h="5440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152042"/>
                  </a:ext>
                </a:extLst>
              </a:tr>
              <a:tr h="6102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691800"/>
                  </a:ext>
                </a:extLst>
              </a:tr>
              <a:tr h="5270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1908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0309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95;p2">
            <a:extLst>
              <a:ext uri="{FF2B5EF4-FFF2-40B4-BE49-F238E27FC236}">
                <a16:creationId xmlns:a16="http://schemas.microsoft.com/office/drawing/2014/main" id="{7B00E30D-6338-4F95-32AC-41E32AF762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03;p3">
            <a:extLst>
              <a:ext uri="{FF2B5EF4-FFF2-40B4-BE49-F238E27FC236}">
                <a16:creationId xmlns:a16="http://schemas.microsoft.com/office/drawing/2014/main" id="{1EDACB82-6F77-CDFD-4FE9-E5AAC71C9D35}"/>
              </a:ext>
            </a:extLst>
          </p:cNvPr>
          <p:cNvSpPr txBox="1">
            <a:spLocks/>
          </p:cNvSpPr>
          <p:nvPr/>
        </p:nvSpPr>
        <p:spPr>
          <a:xfrm>
            <a:off x="2049137" y="105311"/>
            <a:ext cx="10058780" cy="6663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2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Highlights of key achievements in Implementing the SAP on habitats </a:t>
            </a:r>
            <a:r>
              <a:rPr lang="en-US" sz="2200" b="1" dirty="0">
                <a:latin typeface="+mn-lt"/>
                <a:ea typeface="Arial"/>
                <a:cs typeface="Arial"/>
                <a:sym typeface="Arial"/>
              </a:rPr>
              <a:t>(mangroves, coral reefs, seagrass beds &amp; coastal wetlands) </a:t>
            </a:r>
            <a:r>
              <a:rPr lang="en-US" sz="22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during 2023 – April 2025 </a:t>
            </a:r>
            <a:r>
              <a:rPr lang="en-US" sz="2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[project funded and co-financed</a:t>
            </a:r>
            <a:r>
              <a:rPr lang="en-US" sz="22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dirty="0">
                <a:latin typeface="+mn-lt"/>
                <a:ea typeface="Arial"/>
                <a:cs typeface="Arial"/>
                <a:sym typeface="Arial"/>
              </a:rPr>
              <a:t>Newly established or upgraded Protected Areas: 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Arial"/>
                <a:cs typeface="Arial"/>
                <a:sym typeface="Arial"/>
              </a:rPr>
              <a:t>[site name &amp; hectare]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dirty="0">
                <a:latin typeface="+mn-lt"/>
                <a:ea typeface="Arial"/>
                <a:cs typeface="Arial"/>
                <a:sym typeface="Arial"/>
              </a:rPr>
              <a:t>Approval and implementation of management plans: 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Arial"/>
                <a:cs typeface="Arial"/>
                <a:sym typeface="Arial"/>
              </a:rPr>
              <a:t>[site name &amp; hectare]</a:t>
            </a: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kern="1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GB" sz="2000" kern="1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Reform of laws and regulations for the sustainable : 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Arial"/>
                <a:cs typeface="Arial"/>
                <a:sym typeface="Arial"/>
              </a:rPr>
              <a:t>[site name &amp; hectare]</a:t>
            </a:r>
            <a:endParaRPr lang="en-US" sz="2000" kern="1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kern="0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kern="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Improvement of management approaches (integrated, community-based, multiple use): 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Arial"/>
                <a:cs typeface="Arial"/>
                <a:sym typeface="Arial"/>
              </a:rPr>
              <a:t>[site name &amp; hectare]</a:t>
            </a:r>
            <a:endParaRPr lang="en-US" sz="2000" kern="0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solidFill>
                <a:srgbClr val="000000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dirty="0">
                <a:solidFill>
                  <a:srgbClr val="000000"/>
                </a:solidFill>
                <a:latin typeface="+mn-lt"/>
                <a:ea typeface="Arial"/>
                <a:cs typeface="Arial"/>
                <a:sym typeface="Arial"/>
              </a:rPr>
              <a:t>Replanting and restoration: 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Arial"/>
                <a:cs typeface="Arial"/>
                <a:sym typeface="Arial"/>
              </a:rPr>
              <a:t>[site name &amp; hectare]</a:t>
            </a: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+mn-lt"/>
            </a:endParaRPr>
          </a:p>
          <a:p>
            <a:pPr marL="114300" indent="0">
              <a:lnSpc>
                <a:spcPct val="90000"/>
              </a:lnSpc>
              <a:buClr>
                <a:srgbClr val="0070C0"/>
              </a:buClr>
              <a:buSzPts val="4000"/>
              <a:buNone/>
            </a:pPr>
            <a:r>
              <a:rPr lang="en-US" sz="22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Land-based Pollution related activities at national and provincial levels during 2023 – April 2025 </a:t>
            </a:r>
            <a:r>
              <a:rPr lang="en-US" altLang="zh-CN" sz="2200" dirty="0">
                <a:solidFill>
                  <a:srgbClr val="FF0000"/>
                </a:solidFill>
                <a:latin typeface="+mn-lt"/>
                <a:cs typeface="Arial"/>
              </a:rPr>
              <a:t>[</a:t>
            </a:r>
            <a:r>
              <a:rPr lang="en-US" altLang="zh-CN" sz="2000" dirty="0">
                <a:solidFill>
                  <a:srgbClr val="FF0000"/>
                </a:solidFill>
                <a:latin typeface="Arial"/>
                <a:cs typeface="Arial"/>
              </a:rPr>
              <a:t>Highlights of key </a:t>
            </a:r>
            <a:r>
              <a:rPr lang="en-US" altLang="zh-CN" sz="2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policies, regulations, financial mechanisms and SOPs for </a:t>
            </a:r>
            <a:r>
              <a:rPr lang="en-US" altLang="zh-CN" sz="2000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LbP</a:t>
            </a:r>
            <a:r>
              <a:rPr lang="en-US" altLang="zh-CN" sz="2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management developed, updated, enacted and implemented </a:t>
            </a:r>
            <a:r>
              <a:rPr lang="en-US" altLang="zh-CN" sz="2000" dirty="0">
                <a:solidFill>
                  <a:srgbClr val="FF0000"/>
                </a:solidFill>
                <a:latin typeface="Arial"/>
                <a:cs typeface="Arial"/>
              </a:rPr>
              <a:t>during 2023 -April 2025]</a:t>
            </a:r>
          </a:p>
          <a:p>
            <a:pPr marL="114300" indent="0">
              <a:lnSpc>
                <a:spcPct val="90000"/>
              </a:lnSpc>
              <a:buClr>
                <a:srgbClr val="0070C0"/>
              </a:buClr>
              <a:buSzPts val="4000"/>
              <a:buNone/>
            </a:pPr>
            <a:r>
              <a:rPr lang="en-US" altLang="zh-CN" sz="2000" dirty="0">
                <a:solidFill>
                  <a:schemeClr val="tx1"/>
                </a:solidFill>
                <a:latin typeface="Arial"/>
                <a:cs typeface="Arial"/>
              </a:rPr>
              <a:t>1.</a:t>
            </a:r>
          </a:p>
          <a:p>
            <a:pPr marL="114300" indent="0">
              <a:lnSpc>
                <a:spcPct val="90000"/>
              </a:lnSpc>
              <a:buClr>
                <a:srgbClr val="0070C0"/>
              </a:buClr>
              <a:buSzPts val="4000"/>
              <a:buNone/>
            </a:pPr>
            <a:r>
              <a:rPr lang="en-US" altLang="zh-CN" sz="2000" dirty="0">
                <a:solidFill>
                  <a:schemeClr val="tx1"/>
                </a:solidFill>
                <a:latin typeface="Arial"/>
                <a:cs typeface="Arial"/>
              </a:rPr>
              <a:t>2.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9526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4;p2">
            <a:extLst>
              <a:ext uri="{FF2B5EF4-FFF2-40B4-BE49-F238E27FC236}">
                <a16:creationId xmlns:a16="http://schemas.microsoft.com/office/drawing/2014/main" id="{089D0447-488A-FA27-972B-5E347B411802}"/>
              </a:ext>
            </a:extLst>
          </p:cNvPr>
          <p:cNvSpPr txBox="1">
            <a:spLocks/>
          </p:cNvSpPr>
          <p:nvPr/>
        </p:nvSpPr>
        <p:spPr>
          <a:xfrm>
            <a:off x="2049137" y="0"/>
            <a:ext cx="10058780" cy="6726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sz="24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Economic valuation related activities at national and site levels during June 2021 – April 2025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1800" dirty="0">
                <a:latin typeface="Arial"/>
                <a:cs typeface="Arial"/>
              </a:rPr>
              <a:t>[</a:t>
            </a:r>
            <a:r>
              <a:rPr lang="en-US" altLang="zh-CN" sz="1800" dirty="0">
                <a:solidFill>
                  <a:srgbClr val="FF0000"/>
                </a:solidFill>
                <a:latin typeface="Arial"/>
                <a:cs typeface="Arial"/>
              </a:rPr>
              <a:t>Highlights </a:t>
            </a:r>
            <a:r>
              <a:rPr lang="en-US" altLang="zh-CN" sz="18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of key studies, projects related to ecosystem/environment economic valuation and cost benefit analysis  </a:t>
            </a:r>
            <a:r>
              <a:rPr lang="en-US" altLang="zh-CN" sz="1800" dirty="0">
                <a:solidFill>
                  <a:srgbClr val="FF0000"/>
                </a:solidFill>
                <a:latin typeface="Arial"/>
                <a:cs typeface="Arial"/>
              </a:rPr>
              <a:t>during June 2021-April 2025]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1.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>
                <a:latin typeface="Arial"/>
                <a:cs typeface="Arial"/>
              </a:rPr>
              <a:t>2.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3.</a:t>
            </a:r>
            <a:endParaRPr lang="en-US" altLang="zh-CN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>
                <a:latin typeface="Arial"/>
                <a:cs typeface="Arial"/>
              </a:rPr>
              <a:t>…..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/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400" b="1" dirty="0"/>
              <a:t>Science and policies related blue carbon and blue economy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>
                <a:solidFill>
                  <a:srgbClr val="FF0000"/>
                </a:solidFill>
              </a:rPr>
              <a:t>[Highlight of key studies, project, policies on blue carbon &amp; blue economy for the </a:t>
            </a:r>
            <a:r>
              <a:rPr lang="en-US" altLang="zh-CN" sz="2000" dirty="0" err="1">
                <a:solidFill>
                  <a:srgbClr val="FF0000"/>
                </a:solidFill>
              </a:rPr>
              <a:t>prerid</a:t>
            </a:r>
            <a:r>
              <a:rPr lang="en-US" altLang="zh-CN" sz="2000" dirty="0">
                <a:solidFill>
                  <a:srgbClr val="FF0000"/>
                </a:solidFill>
              </a:rPr>
              <a:t> of 2023-April 2025]</a:t>
            </a:r>
            <a:endParaRPr lang="en-US" altLang="zh-CN" sz="2000" dirty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/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1.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>
                <a:latin typeface="Arial"/>
                <a:cs typeface="Arial"/>
              </a:rPr>
              <a:t>2.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3.</a:t>
            </a:r>
            <a:endParaRPr lang="en-US" altLang="zh-CN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>
                <a:latin typeface="Arial"/>
                <a:cs typeface="Arial"/>
              </a:rPr>
              <a:t>…..</a:t>
            </a:r>
            <a:endParaRPr lang="en-US" altLang="zh-CN" sz="2400" b="1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400" b="1" dirty="0"/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/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3" name="Google Shape;95;p2">
            <a:extLst>
              <a:ext uri="{FF2B5EF4-FFF2-40B4-BE49-F238E27FC236}">
                <a16:creationId xmlns:a16="http://schemas.microsoft.com/office/drawing/2014/main" id="{454C5435-8FFC-5538-D360-415B77CF59C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3286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88E5605-98CC-D999-2169-FA02A0EA70C0}"/>
              </a:ext>
            </a:extLst>
          </p:cNvPr>
          <p:cNvSpPr txBox="1"/>
          <p:nvPr/>
        </p:nvSpPr>
        <p:spPr>
          <a:xfrm>
            <a:off x="2192600" y="120889"/>
            <a:ext cx="9688946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Highlights of key activities at the sites to support the implementation of the SAP during 2023– April 2025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/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Local Consultations/meetings/trainings</a:t>
            </a:r>
            <a:r>
              <a:rPr lang="en-US" sz="2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: [title, locality &amp; number of participants]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Research/Assessment </a:t>
            </a:r>
            <a:r>
              <a:rPr lang="en-US" sz="2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[list of documents]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/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Enforcement/patrolling </a:t>
            </a:r>
            <a:r>
              <a:rPr lang="en-US" sz="2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[site names &amp; engagement]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/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Public awareness raising and communication </a:t>
            </a:r>
            <a:r>
              <a:rPr lang="en-US" sz="2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[site name &amp; participants]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/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Livelihood alternatives </a:t>
            </a:r>
            <a:r>
              <a:rPr lang="en-US" sz="2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[site names, alternative types &amp; participants]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/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dirty="0"/>
              <a:t>Ecological/environment Monitoring </a:t>
            </a:r>
            <a:r>
              <a:rPr lang="en-US" sz="2000" dirty="0">
                <a:solidFill>
                  <a:srgbClr val="FF0000"/>
                </a:solidFill>
              </a:rPr>
              <a:t>[titles, number of stations &amp; frequency]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/>
          </a:p>
          <a:p>
            <a:r>
              <a:rPr lang="en-US" sz="2400" b="1" dirty="0">
                <a:solidFill>
                  <a:schemeClr val="accent1"/>
                </a:solidFill>
              </a:rPr>
              <a:t>Summary of the progress in development of National TDA</a:t>
            </a:r>
          </a:p>
          <a:p>
            <a:r>
              <a:rPr lang="en-US" sz="1800" dirty="0">
                <a:solidFill>
                  <a:schemeClr val="tx1"/>
                </a:solidFill>
              </a:rPr>
              <a:t>[</a:t>
            </a:r>
            <a:r>
              <a:rPr lang="en-US" sz="1800" dirty="0">
                <a:solidFill>
                  <a:srgbClr val="FF0000"/>
                </a:solidFill>
              </a:rPr>
              <a:t>Status and challenges in data assembly and indicator assessment as guided]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Google Shape;95;p2">
            <a:extLst>
              <a:ext uri="{FF2B5EF4-FFF2-40B4-BE49-F238E27FC236}">
                <a16:creationId xmlns:a16="http://schemas.microsoft.com/office/drawing/2014/main" id="{4BA772C7-852B-60A7-87A3-BF1DE6810B3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8468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Issues and Challenges</a:t>
            </a:r>
            <a:endParaRPr sz="2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745434"/>
            <a:ext cx="9910604" cy="155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Present the issues and challenges encountered in implementing the SAP and actions taken to address it since the 2</a:t>
            </a:r>
            <a:r>
              <a:rPr lang="en-US" sz="2000" baseline="30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nd</a:t>
            </a:r>
            <a:r>
              <a:rPr lang="en-US" sz="2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PSC meeting (December 2022)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94;p2"/>
          <p:cNvSpPr txBox="1">
            <a:spLocks/>
          </p:cNvSpPr>
          <p:nvPr/>
        </p:nvSpPr>
        <p:spPr>
          <a:xfrm>
            <a:off x="2208761" y="313906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Lessons Learned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Google Shape;103;p3"/>
          <p:cNvSpPr txBox="1">
            <a:spLocks/>
          </p:cNvSpPr>
          <p:nvPr/>
        </p:nvSpPr>
        <p:spPr>
          <a:xfrm>
            <a:off x="2049137" y="3722074"/>
            <a:ext cx="9910604" cy="155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Present the lessons learned in implementing the SAP at the national level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0707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Recommendations</a:t>
            </a:r>
            <a:endParaRPr sz="2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745434"/>
            <a:ext cx="9910604" cy="155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Present recommendations to further the implementation and achievement of the SAP targets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94;p2"/>
          <p:cNvSpPr txBox="1">
            <a:spLocks/>
          </p:cNvSpPr>
          <p:nvPr/>
        </p:nvSpPr>
        <p:spPr>
          <a:xfrm>
            <a:off x="2208762" y="3194218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Conclusions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Google Shape;103;p3"/>
          <p:cNvSpPr txBox="1">
            <a:spLocks/>
          </p:cNvSpPr>
          <p:nvPr/>
        </p:nvSpPr>
        <p:spPr>
          <a:xfrm>
            <a:off x="2049137" y="3791991"/>
            <a:ext cx="9910604" cy="1904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Present overall summary of efforts and achievements in implementing the SAP including funding and implementing agencies and partners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Present ways forward to achieve SAP targets during SCS SAP Project in next 2 years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1832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</TotalTime>
  <Words>625</Words>
  <Application>Microsoft Office PowerPoint</Application>
  <PresentationFormat>Widescreen</PresentationFormat>
  <Paragraphs>94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Twentieth Century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Issues and Challenges</vt:lpstr>
      <vt:lpstr>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Virginie Hart</dc:creator>
  <cp:lastModifiedBy>Molina Reynaldo</cp:lastModifiedBy>
  <cp:revision>47</cp:revision>
  <dcterms:created xsi:type="dcterms:W3CDTF">2021-06-17T13:22:27Z</dcterms:created>
  <dcterms:modified xsi:type="dcterms:W3CDTF">2025-04-08T09:14:45Z</dcterms:modified>
</cp:coreProperties>
</file>