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6" r:id="rId3"/>
    <p:sldId id="277" r:id="rId4"/>
    <p:sldId id="282" r:id="rId5"/>
    <p:sldId id="281" r:id="rId6"/>
    <p:sldId id="278" r:id="rId7"/>
    <p:sldId id="263" r:id="rId8"/>
    <p:sldId id="256" r:id="rId9"/>
    <p:sldId id="257" r:id="rId10"/>
    <p:sldId id="259" r:id="rId11"/>
    <p:sldId id="260" r:id="rId12"/>
    <p:sldId id="283" r:id="rId13"/>
    <p:sldId id="284" r:id="rId14"/>
    <p:sldId id="262" r:id="rId15"/>
    <p:sldId id="265" r:id="rId16"/>
    <p:sldId id="266" r:id="rId17"/>
    <p:sldId id="267" r:id="rId18"/>
    <p:sldId id="268" r:id="rId19"/>
    <p:sldId id="269" r:id="rId20"/>
    <p:sldId id="270" r:id="rId21"/>
    <p:sldId id="271" r:id="rId22"/>
    <p:sldId id="272" r:id="rId23"/>
    <p:sldId id="273" r:id="rId24"/>
    <p:sldId id="2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4BD915-0EF7-4255-AD8B-35F04FCCCF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499307C9-179D-4042-B39E-13F548A6AB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8293C965-9D64-4ED1-A61B-293368D91CDF}"/>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5" name="Footer Placeholder 4">
            <a:extLst>
              <a:ext uri="{FF2B5EF4-FFF2-40B4-BE49-F238E27FC236}">
                <a16:creationId xmlns:a16="http://schemas.microsoft.com/office/drawing/2014/main" xmlns="" id="{AF3236A4-6917-4C19-B67A-60A94D4EBA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3EC1489-F5DC-4ECD-8F88-681AA8F410A2}"/>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3453408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317C45-5EF9-4B01-A03B-5478EC5C9D9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4C306127-F477-4AE7-906B-E5ADDFDFD9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B1D6B23-2BD5-4C6B-8C7C-32B6824ED7FD}"/>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5" name="Footer Placeholder 4">
            <a:extLst>
              <a:ext uri="{FF2B5EF4-FFF2-40B4-BE49-F238E27FC236}">
                <a16:creationId xmlns:a16="http://schemas.microsoft.com/office/drawing/2014/main" xmlns="" id="{8E52F7A5-E730-4D5B-BBB4-BD8200D521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635EBD8-C664-403E-9C8D-C2F8558AAFE1}"/>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1638825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CDB25A60-F8D0-49F9-A3B0-3EBF173181A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B0857DDC-10CE-4285-9CF7-E56CAE99EE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899EE316-AF04-43D5-8661-2795291A3A13}"/>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5" name="Footer Placeholder 4">
            <a:extLst>
              <a:ext uri="{FF2B5EF4-FFF2-40B4-BE49-F238E27FC236}">
                <a16:creationId xmlns:a16="http://schemas.microsoft.com/office/drawing/2014/main" xmlns="" id="{35ABF91D-2113-4EB0-B6B6-453BFAEE9E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036B9C4-132E-4154-9F0C-77641EE4C244}"/>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2601292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Header with Image 2">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xmlns="" id="{A836EFBB-5449-47CB-96D6-CB08287F755D}"/>
              </a:ext>
            </a:extLst>
          </p:cNvPr>
          <p:cNvSpPr>
            <a:spLocks noGrp="1"/>
          </p:cNvSpPr>
          <p:nvPr>
            <p:ph type="pic" sz="quarter" idx="11" hasCustomPrompt="1"/>
          </p:nvPr>
        </p:nvSpPr>
        <p:spPr>
          <a:xfrm>
            <a:off x="0" y="0"/>
            <a:ext cx="12191999" cy="6858000"/>
          </a:xfrm>
          <a:solidFill>
            <a:schemeClr val="bg1">
              <a:lumMod val="95000"/>
            </a:schemeClr>
          </a:solidFill>
        </p:spPr>
        <p:txBody>
          <a:bodyPr vert="horz" wrap="square" lIns="91440" tIns="45720" rIns="91440" bIns="45720" rtlCol="0" anchor="ctr" anchorCtr="1">
            <a:noAutofit/>
          </a:bodyPr>
          <a:lstStyle>
            <a:lvl1pPr marL="0" indent="0">
              <a:buNone/>
              <a:defRPr lang="en-GB" sz="1800" dirty="0">
                <a:solidFill>
                  <a:schemeClr val="tx1"/>
                </a:solidFill>
              </a:defRPr>
            </a:lvl1pPr>
          </a:lstStyle>
          <a:p>
            <a:pPr marL="228600" lvl="0" indent="-228600" algn="ctr"/>
            <a:r>
              <a:rPr lang="en-US" noProof="0" dirty="0"/>
              <a:t>Insert Image</a:t>
            </a:r>
          </a:p>
        </p:txBody>
      </p:sp>
      <p:sp>
        <p:nvSpPr>
          <p:cNvPr id="2" name="Title 1">
            <a:extLst>
              <a:ext uri="{FF2B5EF4-FFF2-40B4-BE49-F238E27FC236}">
                <a16:creationId xmlns:a16="http://schemas.microsoft.com/office/drawing/2014/main" xmlns="" id="{8C9A3716-1F35-4634-B53D-27722735B2D5}"/>
              </a:ext>
            </a:extLst>
          </p:cNvPr>
          <p:cNvSpPr>
            <a:spLocks noGrp="1"/>
          </p:cNvSpPr>
          <p:nvPr>
            <p:ph type="title" hasCustomPrompt="1"/>
          </p:nvPr>
        </p:nvSpPr>
        <p:spPr>
          <a:xfrm>
            <a:off x="696686" y="3860800"/>
            <a:ext cx="9666514" cy="1686720"/>
          </a:xfrm>
        </p:spPr>
        <p:txBody>
          <a:bodyPr anchor="b">
            <a:noAutofit/>
          </a:bodyPr>
          <a:lstStyle>
            <a:lvl1pPr>
              <a:defRPr sz="4800" spc="-150">
                <a:solidFill>
                  <a:schemeClr val="bg1"/>
                </a:solidFill>
              </a:defRPr>
            </a:lvl1pPr>
          </a:lstStyle>
          <a:p>
            <a:r>
              <a:rPr lang="en-US" noProof="0"/>
              <a:t>Section Header 2</a:t>
            </a:r>
          </a:p>
        </p:txBody>
      </p:sp>
      <p:sp>
        <p:nvSpPr>
          <p:cNvPr id="3" name="Text Placeholder 2">
            <a:extLst>
              <a:ext uri="{FF2B5EF4-FFF2-40B4-BE49-F238E27FC236}">
                <a16:creationId xmlns:a16="http://schemas.microsoft.com/office/drawing/2014/main" xmlns="" id="{F96A4796-E4C0-42FE-9F82-5D46B8789E25}"/>
              </a:ext>
            </a:extLst>
          </p:cNvPr>
          <p:cNvSpPr>
            <a:spLocks noGrp="1"/>
          </p:cNvSpPr>
          <p:nvPr>
            <p:ph type="body" idx="1" hasCustomPrompt="1"/>
          </p:nvPr>
        </p:nvSpPr>
        <p:spPr>
          <a:xfrm>
            <a:off x="696686" y="5610170"/>
            <a:ext cx="9666514" cy="221599"/>
          </a:xfrm>
        </p:spPr>
        <p:txBody>
          <a:bodyPr tIns="0" bIns="0">
            <a:spAutoFit/>
          </a:bodyPr>
          <a:lstStyle>
            <a:lvl1pPr marL="0" indent="0">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Subtitle</a:t>
            </a:r>
          </a:p>
        </p:txBody>
      </p:sp>
      <p:sp>
        <p:nvSpPr>
          <p:cNvPr id="8" name="Rectangle 7">
            <a:extLst>
              <a:ext uri="{FF2B5EF4-FFF2-40B4-BE49-F238E27FC236}">
                <a16:creationId xmlns:a16="http://schemas.microsoft.com/office/drawing/2014/main" xmlns="" id="{5B68A07C-35C9-40A7-8487-9EAD314C595A}"/>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solidFill>
                <a:schemeClr val="tx1"/>
              </a:solidFill>
            </a:endParaRPr>
          </a:p>
        </p:txBody>
      </p:sp>
      <p:sp>
        <p:nvSpPr>
          <p:cNvPr id="9" name="Slide Number Placeholder 5">
            <a:extLst>
              <a:ext uri="{FF2B5EF4-FFF2-40B4-BE49-F238E27FC236}">
                <a16:creationId xmlns:a16="http://schemas.microsoft.com/office/drawing/2014/main" xmlns="" id="{CE9143E8-1B27-4F08-9F20-BE30B14AC24E}"/>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noProof="0" smtClean="0">
                <a:solidFill>
                  <a:schemeClr val="bg1"/>
                </a:solidFill>
              </a:rPr>
              <a:pPr/>
              <a:t>‹#›</a:t>
            </a:fld>
            <a:endParaRPr lang="en-US" b="1" noProof="0" dirty="0">
              <a:solidFill>
                <a:schemeClr val="bg1"/>
              </a:solidFill>
            </a:endParaRPr>
          </a:p>
        </p:txBody>
      </p:sp>
    </p:spTree>
    <p:extLst>
      <p:ext uri="{BB962C8B-B14F-4D97-AF65-F5344CB8AC3E}">
        <p14:creationId xmlns:p14="http://schemas.microsoft.com/office/powerpoint/2010/main" val="3425609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88116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64808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24017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46133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405854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47280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88627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2BB65B-A24A-4B9B-AB2F-23C538B945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3B9B64E-BDA7-4AC9-814D-115952B34FD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166F4EB-6F57-484B-849A-3E42540C0445}"/>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5" name="Footer Placeholder 4">
            <a:extLst>
              <a:ext uri="{FF2B5EF4-FFF2-40B4-BE49-F238E27FC236}">
                <a16:creationId xmlns:a16="http://schemas.microsoft.com/office/drawing/2014/main" xmlns="" id="{1E457093-4E79-400E-9BF0-DD650E0262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D761BF2-3C12-4314-B8E7-277A72C53ECD}"/>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3859957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586016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427286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29492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C9279D-F56A-4864-BBF0-FB6EEB1989FC}" type="datetimeFigureOut">
              <a:rPr lang="en-GB" smtClean="0">
                <a:solidFill>
                  <a:prstClr val="black">
                    <a:tint val="75000"/>
                  </a:prstClr>
                </a:solidFill>
              </a:rPr>
              <a:pPr/>
              <a:t>07/05/2021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0C6044B-3950-461B-95C8-FF8BA14F080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064862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ection Header with Image 2">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xmlns="" id="{A836EFBB-5449-47CB-96D6-CB08287F755D}"/>
              </a:ext>
            </a:extLst>
          </p:cNvPr>
          <p:cNvSpPr>
            <a:spLocks noGrp="1"/>
          </p:cNvSpPr>
          <p:nvPr>
            <p:ph type="pic" sz="quarter" idx="11" hasCustomPrompt="1"/>
          </p:nvPr>
        </p:nvSpPr>
        <p:spPr>
          <a:xfrm>
            <a:off x="0" y="0"/>
            <a:ext cx="12191999" cy="6858000"/>
          </a:xfrm>
          <a:solidFill>
            <a:schemeClr val="bg1">
              <a:lumMod val="95000"/>
            </a:schemeClr>
          </a:solidFill>
        </p:spPr>
        <p:txBody>
          <a:bodyPr vert="horz" wrap="square" lIns="91440" tIns="45720" rIns="91440" bIns="45720" rtlCol="0" anchor="ctr" anchorCtr="1">
            <a:noAutofit/>
          </a:bodyPr>
          <a:lstStyle>
            <a:lvl1pPr marL="0" indent="0">
              <a:buNone/>
              <a:defRPr lang="en-GB" sz="1800" dirty="0">
                <a:solidFill>
                  <a:schemeClr val="tx1"/>
                </a:solidFill>
              </a:defRPr>
            </a:lvl1pPr>
          </a:lstStyle>
          <a:p>
            <a:pPr marL="228600" lvl="0" indent="-228600" algn="ctr"/>
            <a:r>
              <a:rPr lang="en-US" noProof="0" dirty="0"/>
              <a:t>Insert Image</a:t>
            </a:r>
          </a:p>
        </p:txBody>
      </p:sp>
      <p:sp>
        <p:nvSpPr>
          <p:cNvPr id="2" name="Title 1">
            <a:extLst>
              <a:ext uri="{FF2B5EF4-FFF2-40B4-BE49-F238E27FC236}">
                <a16:creationId xmlns:a16="http://schemas.microsoft.com/office/drawing/2014/main" xmlns="" id="{8C9A3716-1F35-4634-B53D-27722735B2D5}"/>
              </a:ext>
            </a:extLst>
          </p:cNvPr>
          <p:cNvSpPr>
            <a:spLocks noGrp="1"/>
          </p:cNvSpPr>
          <p:nvPr>
            <p:ph type="title" hasCustomPrompt="1"/>
          </p:nvPr>
        </p:nvSpPr>
        <p:spPr>
          <a:xfrm>
            <a:off x="696686" y="3860800"/>
            <a:ext cx="9666514" cy="1686720"/>
          </a:xfrm>
        </p:spPr>
        <p:txBody>
          <a:bodyPr anchor="b">
            <a:noAutofit/>
          </a:bodyPr>
          <a:lstStyle>
            <a:lvl1pPr>
              <a:defRPr sz="4800" spc="-150">
                <a:solidFill>
                  <a:schemeClr val="bg1"/>
                </a:solidFill>
              </a:defRPr>
            </a:lvl1pPr>
          </a:lstStyle>
          <a:p>
            <a:r>
              <a:rPr lang="en-US" noProof="0"/>
              <a:t>Section Header 2</a:t>
            </a:r>
          </a:p>
        </p:txBody>
      </p:sp>
      <p:sp>
        <p:nvSpPr>
          <p:cNvPr id="3" name="Text Placeholder 2">
            <a:extLst>
              <a:ext uri="{FF2B5EF4-FFF2-40B4-BE49-F238E27FC236}">
                <a16:creationId xmlns:a16="http://schemas.microsoft.com/office/drawing/2014/main" xmlns="" id="{F96A4796-E4C0-42FE-9F82-5D46B8789E25}"/>
              </a:ext>
            </a:extLst>
          </p:cNvPr>
          <p:cNvSpPr>
            <a:spLocks noGrp="1"/>
          </p:cNvSpPr>
          <p:nvPr>
            <p:ph type="body" idx="1" hasCustomPrompt="1"/>
          </p:nvPr>
        </p:nvSpPr>
        <p:spPr>
          <a:xfrm>
            <a:off x="696686" y="5610170"/>
            <a:ext cx="9666514" cy="221599"/>
          </a:xfrm>
        </p:spPr>
        <p:txBody>
          <a:bodyPr tIns="0" bIns="0">
            <a:spAutoFit/>
          </a:bodyPr>
          <a:lstStyle>
            <a:lvl1pPr marL="0" indent="0">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Subtitle</a:t>
            </a:r>
          </a:p>
        </p:txBody>
      </p:sp>
      <p:sp>
        <p:nvSpPr>
          <p:cNvPr id="8" name="Rectangle 7">
            <a:extLst>
              <a:ext uri="{FF2B5EF4-FFF2-40B4-BE49-F238E27FC236}">
                <a16:creationId xmlns:a16="http://schemas.microsoft.com/office/drawing/2014/main" xmlns="" id="{5B68A07C-35C9-40A7-8487-9EAD314C595A}"/>
              </a:ext>
            </a:extLst>
          </p:cNvPr>
          <p:cNvSpPr/>
          <p:nvPr userDrawn="1"/>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solidFill>
                <a:schemeClr val="tx1"/>
              </a:solidFill>
            </a:endParaRPr>
          </a:p>
        </p:txBody>
      </p:sp>
      <p:sp>
        <p:nvSpPr>
          <p:cNvPr id="9" name="Slide Number Placeholder 5">
            <a:extLst>
              <a:ext uri="{FF2B5EF4-FFF2-40B4-BE49-F238E27FC236}">
                <a16:creationId xmlns:a16="http://schemas.microsoft.com/office/drawing/2014/main" xmlns="" id="{CE9143E8-1B27-4F08-9F20-BE30B14AC24E}"/>
              </a:ext>
            </a:extLst>
          </p:cNvPr>
          <p:cNvSpPr txBox="1">
            <a:spLocks/>
          </p:cNvSpPr>
          <p:nvPr userDrawn="1"/>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noProof="0" smtClean="0">
                <a:solidFill>
                  <a:schemeClr val="bg1"/>
                </a:solidFill>
              </a:rPr>
              <a:pPr/>
              <a:t>‹#›</a:t>
            </a:fld>
            <a:endParaRPr lang="en-US" b="1" noProof="0" dirty="0">
              <a:solidFill>
                <a:schemeClr val="bg1"/>
              </a:solidFill>
            </a:endParaRPr>
          </a:p>
        </p:txBody>
      </p:sp>
    </p:spTree>
    <p:extLst>
      <p:ext uri="{BB962C8B-B14F-4D97-AF65-F5344CB8AC3E}">
        <p14:creationId xmlns:p14="http://schemas.microsoft.com/office/powerpoint/2010/main" val="1530296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3B1FF5-C856-490B-8A75-F7B99AE9EF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26CF5E65-B316-464D-B23F-AD1AD591A2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3A68400A-64D7-4827-BEB8-54AA54C4824F}"/>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5" name="Footer Placeholder 4">
            <a:extLst>
              <a:ext uri="{FF2B5EF4-FFF2-40B4-BE49-F238E27FC236}">
                <a16:creationId xmlns:a16="http://schemas.microsoft.com/office/drawing/2014/main" xmlns="" id="{9407F9F3-3DB0-421F-958E-9652413DB1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6626573-FFC2-481F-950B-240F7B31F748}"/>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1206258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84D5D7-41DD-454B-A318-A859E91C417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E01BF4B0-7159-4517-81C4-551634CB7F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97B0B24F-1C6C-4763-BCBD-F3FB04DB6C6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82813DA6-D110-4A20-B78F-4B1DDF957CD6}"/>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6" name="Footer Placeholder 5">
            <a:extLst>
              <a:ext uri="{FF2B5EF4-FFF2-40B4-BE49-F238E27FC236}">
                <a16:creationId xmlns:a16="http://schemas.microsoft.com/office/drawing/2014/main" xmlns="" id="{5E9FAC10-1A2E-4D11-B07D-87BA559F6F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831EC8C1-7E66-4624-B1DD-EDF8C6F00307}"/>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304851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7504352-FDCA-479A-93D3-55797B8B884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0D00402E-8665-4A38-AFDD-F65D9BDD04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7A428EB2-CEA3-4351-B729-B716B0BE5A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F9715DB1-A019-4AFC-A5CD-4B78B1E8B9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02295F9A-A2A3-41C0-A299-B2B20C060C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397A5E22-0DFE-4388-990E-25115E17B6F3}"/>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8" name="Footer Placeholder 7">
            <a:extLst>
              <a:ext uri="{FF2B5EF4-FFF2-40B4-BE49-F238E27FC236}">
                <a16:creationId xmlns:a16="http://schemas.microsoft.com/office/drawing/2014/main" xmlns="" id="{623F673E-37E0-4403-A7C9-60D103D5C78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8A640BE5-AF63-41B2-8931-099DCF82BF66}"/>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3112331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D400556-A9F0-437C-9C21-4D5724DBF2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64644D77-0D28-42A4-ACC9-F6FA3FD58179}"/>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4" name="Footer Placeholder 3">
            <a:extLst>
              <a:ext uri="{FF2B5EF4-FFF2-40B4-BE49-F238E27FC236}">
                <a16:creationId xmlns:a16="http://schemas.microsoft.com/office/drawing/2014/main" xmlns="" id="{4D4B8AB7-2A5B-4C96-A1C7-71149923A45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1F39B787-3063-4328-BE07-2AA46462A67D}"/>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4179763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8C2C566-3879-4BBE-A4D0-ED0C2ADB6B53}"/>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3" name="Footer Placeholder 2">
            <a:extLst>
              <a:ext uri="{FF2B5EF4-FFF2-40B4-BE49-F238E27FC236}">
                <a16:creationId xmlns:a16="http://schemas.microsoft.com/office/drawing/2014/main" xmlns="" id="{CFE1C12D-6A30-4262-877B-19E6D824578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27B3AD40-1339-4F22-82E1-3E02B136E4D4}"/>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75639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9C1D02-82EC-4CE9-836A-AF75C91726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85536E5E-DFAC-4ADA-9732-CC71F34F61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1DDBDB60-FF8A-474F-A043-E28D468E97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449949BF-01E4-481B-A8E6-B052258EBBAE}"/>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6" name="Footer Placeholder 5">
            <a:extLst>
              <a:ext uri="{FF2B5EF4-FFF2-40B4-BE49-F238E27FC236}">
                <a16:creationId xmlns:a16="http://schemas.microsoft.com/office/drawing/2014/main" xmlns="" id="{94DEB012-FE9B-427A-803D-1E65C649D2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40E8D381-581F-4FA0-9D14-969BCC65FCF6}"/>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3674627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34F6AD-2064-4C63-8F2B-B54F206B77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6DD91BA2-65EB-4B34-9F98-F2B2DE877A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A61748F8-BCA8-4B1B-83F1-416769579A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EA350A9A-5459-4BB1-95A8-3BA958A14857}"/>
              </a:ext>
            </a:extLst>
          </p:cNvPr>
          <p:cNvSpPr>
            <a:spLocks noGrp="1"/>
          </p:cNvSpPr>
          <p:nvPr>
            <p:ph type="dt" sz="half" idx="10"/>
          </p:nvPr>
        </p:nvSpPr>
        <p:spPr/>
        <p:txBody>
          <a:bodyPr/>
          <a:lstStyle/>
          <a:p>
            <a:fld id="{2BD59DE9-C03D-4F60-9AB0-C81F3729E9F9}" type="datetimeFigureOut">
              <a:rPr lang="en-US" smtClean="0"/>
              <a:t>5/7/2021</a:t>
            </a:fld>
            <a:endParaRPr lang="en-US"/>
          </a:p>
        </p:txBody>
      </p:sp>
      <p:sp>
        <p:nvSpPr>
          <p:cNvPr id="6" name="Footer Placeholder 5">
            <a:extLst>
              <a:ext uri="{FF2B5EF4-FFF2-40B4-BE49-F238E27FC236}">
                <a16:creationId xmlns:a16="http://schemas.microsoft.com/office/drawing/2014/main" xmlns="" id="{BF2DE9DE-4BCF-4FF0-B74A-C18BCDDA50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C20061C-98E5-4434-A65E-4381A8D70BA4}"/>
              </a:ext>
            </a:extLst>
          </p:cNvPr>
          <p:cNvSpPr>
            <a:spLocks noGrp="1"/>
          </p:cNvSpPr>
          <p:nvPr>
            <p:ph type="sldNum" sz="quarter" idx="12"/>
          </p:nvPr>
        </p:nvSpPr>
        <p:spPr/>
        <p:txBody>
          <a:bodyPr/>
          <a:lstStyle/>
          <a:p>
            <a:fld id="{06256039-AB02-4496-9DC1-CA9E22E56440}" type="slidenum">
              <a:rPr lang="en-US" smtClean="0"/>
              <a:t>‹#›</a:t>
            </a:fld>
            <a:endParaRPr lang="en-US"/>
          </a:p>
        </p:txBody>
      </p:sp>
    </p:spTree>
    <p:extLst>
      <p:ext uri="{BB962C8B-B14F-4D97-AF65-F5344CB8AC3E}">
        <p14:creationId xmlns:p14="http://schemas.microsoft.com/office/powerpoint/2010/main" val="3473490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26C5A5C-1E42-4FE9-86D5-5FF2CC19D3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BDF70F4F-18D0-49DA-92E5-3DCD8AEC4B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D9FF93A-B5CF-48D7-821C-C12F0ADEE2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59DE9-C03D-4F60-9AB0-C81F3729E9F9}" type="datetimeFigureOut">
              <a:rPr lang="en-US" smtClean="0"/>
              <a:t>5/7/2021</a:t>
            </a:fld>
            <a:endParaRPr lang="en-US"/>
          </a:p>
        </p:txBody>
      </p:sp>
      <p:sp>
        <p:nvSpPr>
          <p:cNvPr id="5" name="Footer Placeholder 4">
            <a:extLst>
              <a:ext uri="{FF2B5EF4-FFF2-40B4-BE49-F238E27FC236}">
                <a16:creationId xmlns:a16="http://schemas.microsoft.com/office/drawing/2014/main" xmlns="" id="{61960022-7FE4-43B5-A4E7-FFA5E7E6B7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C4FF5DEE-BFBB-4909-B36F-A5D9363E70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256039-AB02-4496-9DC1-CA9E22E56440}" type="slidenum">
              <a:rPr lang="en-US" smtClean="0"/>
              <a:t>‹#›</a:t>
            </a:fld>
            <a:endParaRPr lang="en-US"/>
          </a:p>
        </p:txBody>
      </p:sp>
    </p:spTree>
    <p:extLst>
      <p:ext uri="{BB962C8B-B14F-4D97-AF65-F5344CB8AC3E}">
        <p14:creationId xmlns:p14="http://schemas.microsoft.com/office/powerpoint/2010/main" val="4174724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BEC9279D-F56A-4864-BBF0-FB6EEB1989FC}" type="datetimeFigureOut">
              <a:rPr lang="en-GB" smtClean="0">
                <a:solidFill>
                  <a:prstClr val="black">
                    <a:tint val="75000"/>
                  </a:prstClr>
                </a:solidFill>
              </a:rPr>
              <a:pPr defTabSz="457200"/>
              <a:t>07/05/2021</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50C6044B-3950-461B-95C8-FF8BA14F0809}" type="slidenum">
              <a:rPr lang="en-GB" smtClean="0">
                <a:solidFill>
                  <a:prstClr val="black">
                    <a:tint val="75000"/>
                  </a:prstClr>
                </a:solidFill>
              </a:rPr>
              <a:pPr defTabSz="457200"/>
              <a:t>‹#›</a:t>
            </a:fld>
            <a:endParaRPr lang="en-GB">
              <a:solidFill>
                <a:prstClr val="black">
                  <a:tint val="75000"/>
                </a:prstClr>
              </a:solidFill>
            </a:endParaRPr>
          </a:p>
        </p:txBody>
      </p:sp>
    </p:spTree>
    <p:extLst>
      <p:ext uri="{BB962C8B-B14F-4D97-AF65-F5344CB8AC3E}">
        <p14:creationId xmlns:p14="http://schemas.microsoft.com/office/powerpoint/2010/main" val="13945961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6A501C-9EEE-43A2-B1B8-845E1D70C895}"/>
              </a:ext>
            </a:extLst>
          </p:cNvPr>
          <p:cNvSpPr>
            <a:spLocks noGrp="1"/>
          </p:cNvSpPr>
          <p:nvPr>
            <p:ph type="ctrTitle"/>
          </p:nvPr>
        </p:nvSpPr>
        <p:spPr>
          <a:xfrm>
            <a:off x="1816608" y="1755648"/>
            <a:ext cx="8656320" cy="3998975"/>
          </a:xfrm>
        </p:spPr>
        <p:txBody>
          <a:bodyPr>
            <a:normAutofit fontScale="90000"/>
          </a:bodyPr>
          <a:lstStyle/>
          <a:p>
            <a:r>
              <a:rPr lang="en-GB" sz="2700" b="1" dirty="0">
                <a:solidFill>
                  <a:srgbClr val="0070C0"/>
                </a:solidFill>
                <a:latin typeface="Candara" panose="020E0502030303020204" pitchFamily="34" charset="0"/>
                <a:ea typeface="Calibri" panose="020F0502020204030204" pitchFamily="34" charset="0"/>
                <a:cs typeface="Times New Roman" panose="02020603050405020304" pitchFamily="18" charset="0"/>
              </a:rPr>
              <a:t>Implementing the Strategic Action Programme for the South China Sea and Gulf of Thailand (SCS SAP Project)</a:t>
            </a:r>
            <a:r>
              <a:rPr lang="en-GB" sz="2700" dirty="0">
                <a:latin typeface="Calibri" panose="020F0502020204030204" pitchFamily="34" charset="0"/>
                <a:ea typeface="Calibri" panose="020F0502020204030204" pitchFamily="34" charset="0"/>
                <a:cs typeface="Times New Roman" panose="02020603050405020304" pitchFamily="18" charset="0"/>
              </a:rPr>
              <a:t/>
            </a:r>
            <a:br>
              <a:rPr lang="en-GB" sz="2700" dirty="0">
                <a:latin typeface="Calibri" panose="020F0502020204030204" pitchFamily="34" charset="0"/>
                <a:ea typeface="Calibri" panose="020F0502020204030204" pitchFamily="34" charset="0"/>
                <a:cs typeface="Times New Roman" panose="02020603050405020304" pitchFamily="18" charset="0"/>
              </a:rPr>
            </a:br>
            <a:r>
              <a:rPr lang="en-GB" sz="2000" dirty="0">
                <a:latin typeface="Calibri" panose="020F0502020204030204" pitchFamily="34" charset="0"/>
                <a:ea typeface="Calibri" panose="020F0502020204030204" pitchFamily="34" charset="0"/>
                <a:cs typeface="Times New Roman" panose="02020603050405020304" pitchFamily="18" charset="0"/>
              </a:rPr>
              <a:t/>
            </a:r>
            <a:br>
              <a:rPr lang="en-GB" sz="2000" dirty="0">
                <a:latin typeface="Calibri" panose="020F0502020204030204" pitchFamily="34" charset="0"/>
                <a:ea typeface="Calibri" panose="020F0502020204030204" pitchFamily="34" charset="0"/>
                <a:cs typeface="Times New Roman" panose="02020603050405020304" pitchFamily="18" charset="0"/>
              </a:rPr>
            </a:br>
            <a:r>
              <a:rPr lang="en-GB" sz="2000" dirty="0">
                <a:latin typeface="Calibri" panose="020F0502020204030204" pitchFamily="34" charset="0"/>
                <a:ea typeface="Calibri" panose="020F0502020204030204" pitchFamily="34" charset="0"/>
                <a:cs typeface="Times New Roman" panose="02020603050405020304" pitchFamily="18" charset="0"/>
              </a:rPr>
              <a:t/>
            </a:r>
            <a:br>
              <a:rPr lang="en-GB" sz="2000" dirty="0">
                <a:latin typeface="Calibri" panose="020F0502020204030204" pitchFamily="34" charset="0"/>
                <a:ea typeface="Calibri" panose="020F0502020204030204" pitchFamily="34" charset="0"/>
                <a:cs typeface="Times New Roman" panose="02020603050405020304" pitchFamily="18" charset="0"/>
              </a:rPr>
            </a:br>
            <a:r>
              <a:rPr lang="en-GB" sz="2000" dirty="0">
                <a:latin typeface="Calibri" panose="020F0502020204030204" pitchFamily="34" charset="0"/>
                <a:ea typeface="Calibri" panose="020F0502020204030204" pitchFamily="34" charset="0"/>
                <a:cs typeface="Times New Roman" panose="02020603050405020304" pitchFamily="18" charset="0"/>
              </a:rPr>
              <a:t/>
            </a:r>
            <a:br>
              <a:rPr lang="en-GB" sz="2000" dirty="0">
                <a:latin typeface="Calibri" panose="020F0502020204030204" pitchFamily="34" charset="0"/>
                <a:ea typeface="Calibri" panose="020F0502020204030204" pitchFamily="34" charset="0"/>
                <a:cs typeface="Times New Roman" panose="02020603050405020304" pitchFamily="18" charset="0"/>
              </a:rPr>
            </a:br>
            <a:r>
              <a:rPr lang="en-GB" sz="2200" dirty="0">
                <a:latin typeface="Candara" panose="020E0502030303020204" pitchFamily="34" charset="0"/>
                <a:ea typeface="Calibri" panose="020F0502020204030204" pitchFamily="34" charset="0"/>
                <a:cs typeface="Times New Roman" panose="02020603050405020304" pitchFamily="18" charset="0"/>
              </a:rPr>
              <a:t> </a:t>
            </a:r>
            <a:r>
              <a:rPr lang="en-GB" sz="2200" i="1" dirty="0"/>
              <a:t>Third Regional Inception Phase Meeting – NIR Development and Completion </a:t>
            </a:r>
            <a:r>
              <a:rPr lang="en-US" sz="2200" dirty="0"/>
              <a:t/>
            </a:r>
            <a:br>
              <a:rPr lang="en-US" sz="2200" dirty="0"/>
            </a:br>
            <a:r>
              <a:rPr lang="en-GB" sz="2200" i="1" dirty="0"/>
              <a:t>14.00 – 16.30 Bangkok Time, Monday 15</a:t>
            </a:r>
            <a:r>
              <a:rPr lang="en-GB" sz="2200" i="1" baseline="30000" dirty="0"/>
              <a:t>th</a:t>
            </a:r>
            <a:r>
              <a:rPr lang="en-GB" sz="2200" i="1" dirty="0"/>
              <a:t> March 2021</a:t>
            </a:r>
            <a:r>
              <a:rPr lang="en-US" sz="1800" dirty="0"/>
              <a:t/>
            </a:r>
            <a:br>
              <a:rPr lang="en-US" sz="1800" dirty="0"/>
            </a:br>
            <a:r>
              <a:rPr lang="en-GB" sz="2000" dirty="0">
                <a:latin typeface="Candara" panose="020E0502030303020204" pitchFamily="34" charset="0"/>
                <a:ea typeface="Calibri" panose="020F0502020204030204" pitchFamily="34" charset="0"/>
                <a:cs typeface="Times New Roman" panose="02020603050405020304" pitchFamily="18" charset="0"/>
              </a:rPr>
              <a:t/>
            </a:r>
            <a:br>
              <a:rPr lang="en-GB" sz="2000" dirty="0">
                <a:latin typeface="Candara" panose="020E0502030303020204" pitchFamily="34" charset="0"/>
                <a:ea typeface="Calibri" panose="020F0502020204030204" pitchFamily="34" charset="0"/>
                <a:cs typeface="Times New Roman" panose="02020603050405020304" pitchFamily="18" charset="0"/>
              </a:rPr>
            </a:br>
            <a:r>
              <a:rPr lang="en-GB" sz="1800" dirty="0">
                <a:latin typeface="Candara" panose="020E0502030303020204" pitchFamily="34" charset="0"/>
                <a:ea typeface="Calibri" panose="020F0502020204030204" pitchFamily="34" charset="0"/>
                <a:cs typeface="Times New Roman" panose="02020603050405020304" pitchFamily="18" charset="0"/>
              </a:rPr>
              <a:t/>
            </a:r>
            <a:br>
              <a:rPr lang="en-GB" sz="1800" dirty="0">
                <a:latin typeface="Candara" panose="020E0502030303020204" pitchFamily="34" charset="0"/>
                <a:ea typeface="Calibri" panose="020F0502020204030204" pitchFamily="34" charset="0"/>
                <a:cs typeface="Times New Roman" panose="02020603050405020304" pitchFamily="18" charset="0"/>
              </a:rPr>
            </a:br>
            <a:r>
              <a:rPr lang="en-GB" sz="1800" dirty="0">
                <a:latin typeface="Candara" panose="020E0502030303020204" pitchFamily="34" charset="0"/>
                <a:ea typeface="Calibri" panose="020F0502020204030204" pitchFamily="34" charset="0"/>
                <a:cs typeface="Times New Roman" panose="02020603050405020304" pitchFamily="18" charset="0"/>
              </a:rPr>
              <a:t/>
            </a:r>
            <a:br>
              <a:rPr lang="en-GB" sz="1800" dirty="0">
                <a:latin typeface="Candara" panose="020E0502030303020204" pitchFamily="34" charset="0"/>
                <a:ea typeface="Calibri" panose="020F0502020204030204" pitchFamily="34" charset="0"/>
                <a:cs typeface="Times New Roman" panose="02020603050405020304" pitchFamily="18" charset="0"/>
              </a:rPr>
            </a:br>
            <a:r>
              <a:rPr lang="en-GB" sz="1800" dirty="0">
                <a:latin typeface="Candara" panose="020E0502030303020204" pitchFamily="34" charset="0"/>
                <a:ea typeface="Calibri" panose="020F0502020204030204" pitchFamily="34" charset="0"/>
                <a:cs typeface="Times New Roman" panose="02020603050405020304" pitchFamily="18" charset="0"/>
              </a:rPr>
              <a:t/>
            </a:r>
            <a:br>
              <a:rPr lang="en-GB" sz="1800" dirty="0">
                <a:latin typeface="Candara" panose="020E0502030303020204" pitchFamily="34" charset="0"/>
                <a:ea typeface="Calibri" panose="020F0502020204030204" pitchFamily="34" charset="0"/>
                <a:cs typeface="Times New Roman" panose="02020603050405020304" pitchFamily="18" charset="0"/>
              </a:rPr>
            </a:br>
            <a:r>
              <a:rPr lang="en-US" sz="3100" b="1" dirty="0">
                <a:latin typeface="Candara" panose="020E0502030303020204" pitchFamily="34" charset="0"/>
                <a:ea typeface="Calibri" panose="020F0502020204030204" pitchFamily="34" charset="0"/>
                <a:cs typeface="Times New Roman" panose="02020603050405020304" pitchFamily="18" charset="0"/>
              </a:rPr>
              <a:t>NIR Development Process and Guidance</a:t>
            </a:r>
            <a:r>
              <a:rPr lang="en-US" sz="2200" dirty="0"/>
              <a:t/>
            </a:r>
            <a:br>
              <a:rPr lang="en-US" sz="2200" dirty="0"/>
            </a:br>
            <a:r>
              <a:rPr lang="en-GB" sz="2000" dirty="0">
                <a:latin typeface="Calibri" panose="020F0502020204030204" pitchFamily="34" charset="0"/>
                <a:ea typeface="Calibri" panose="020F0502020204030204" pitchFamily="34" charset="0"/>
                <a:cs typeface="Times New Roman" panose="02020603050405020304" pitchFamily="18" charset="0"/>
              </a:rPr>
              <a:t/>
            </a:r>
            <a:br>
              <a:rPr lang="en-GB" sz="2000" dirty="0">
                <a:latin typeface="Calibri" panose="020F0502020204030204" pitchFamily="34" charset="0"/>
                <a:ea typeface="Calibri" panose="020F0502020204030204" pitchFamily="34" charset="0"/>
                <a:cs typeface="Times New Roman" panose="02020603050405020304" pitchFamily="18" charset="0"/>
              </a:rPr>
            </a:br>
            <a:endParaRPr lang="en-GB" sz="1200" dirty="0"/>
          </a:p>
        </p:txBody>
      </p:sp>
      <p:pic>
        <p:nvPicPr>
          <p:cNvPr id="4" name="Picture 3">
            <a:extLst>
              <a:ext uri="{FF2B5EF4-FFF2-40B4-BE49-F238E27FC236}">
                <a16:creationId xmlns:a16="http://schemas.microsoft.com/office/drawing/2014/main" xmlns="" id="{A3105E33-97D3-4270-A331-A921C1AD3E40}"/>
              </a:ext>
            </a:extLst>
          </p:cNvPr>
          <p:cNvPicPr/>
          <p:nvPr/>
        </p:nvPicPr>
        <p:blipFill rotWithShape="1">
          <a:blip r:embed="rId2">
            <a:extLst>
              <a:ext uri="{28A0092B-C50C-407E-A947-70E740481C1C}">
                <a14:useLocalDpi xmlns:a14="http://schemas.microsoft.com/office/drawing/2010/main" val="0"/>
              </a:ext>
            </a:extLst>
          </a:blip>
          <a:srcRect t="11189" b="9267"/>
          <a:stretch/>
        </p:blipFill>
        <p:spPr bwMode="auto">
          <a:xfrm>
            <a:off x="3839455" y="544400"/>
            <a:ext cx="4948518" cy="8540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58816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73EA7385-1775-46C1-A20E-881153D8818A}"/>
              </a:ext>
            </a:extLst>
          </p:cNvPr>
          <p:cNvSpPr txBox="1"/>
          <p:nvPr/>
        </p:nvSpPr>
        <p:spPr>
          <a:xfrm>
            <a:off x="409576" y="811026"/>
            <a:ext cx="11069852" cy="5453737"/>
          </a:xfrm>
          <a:prstGeom prst="rect">
            <a:avLst/>
          </a:prstGeom>
          <a:noFill/>
        </p:spPr>
        <p:txBody>
          <a:bodyPr wrap="square" rtlCol="0">
            <a:spAutoFit/>
          </a:bodyPr>
          <a:lstStyle/>
          <a:p>
            <a:pPr>
              <a:lnSpc>
                <a:spcPct val="107000"/>
              </a:lnSpc>
              <a:spcAft>
                <a:spcPts val="800"/>
              </a:spcAft>
            </a:pPr>
            <a:r>
              <a:rPr lang="en-US" sz="2000" b="1" u="sng" dirty="0">
                <a:solidFill>
                  <a:srgbClr val="002060"/>
                </a:solidFill>
                <a:effectLst/>
                <a:ea typeface="Calibri" panose="020F0502020204030204" pitchFamily="34" charset="0"/>
                <a:cs typeface="Times New Roman" panose="02020603050405020304" pitchFamily="18" charset="0"/>
              </a:rPr>
              <a:t>Information and Budgeting Flow</a:t>
            </a:r>
            <a:endParaRPr lang="en-US" sz="2000" u="sng" dirty="0">
              <a:solidFill>
                <a:srgbClr val="002060"/>
              </a:solidFill>
              <a:effectLst/>
              <a:ea typeface="Calibri" panose="020F0502020204030204" pitchFamily="34" charset="0"/>
              <a:cs typeface="Times New Roman" panose="02020603050405020304" pitchFamily="18" charset="0"/>
            </a:endParaRPr>
          </a:p>
          <a:p>
            <a:pPr marL="342900" indent="-342900">
              <a:lnSpc>
                <a:spcPct val="107000"/>
              </a:lnSpc>
              <a:spcAft>
                <a:spcPts val="800"/>
              </a:spcAft>
              <a:buFont typeface="Wingdings" panose="05000000000000000000" pitchFamily="2" charset="2"/>
              <a:buChar char="ü"/>
            </a:pPr>
            <a:r>
              <a:rPr lang="en-US" sz="1600" dirty="0" err="1">
                <a:effectLst/>
                <a:ea typeface="Calibri" panose="020F0502020204030204" pitchFamily="34" charset="0"/>
                <a:cs typeface="Times New Roman" panose="02020603050405020304" pitchFamily="18" charset="0"/>
              </a:rPr>
              <a:t>MoUs</a:t>
            </a:r>
            <a:r>
              <a:rPr lang="en-US" sz="1600" dirty="0">
                <a:effectLst/>
                <a:ea typeface="Calibri" panose="020F0502020204030204" pitchFamily="34" charset="0"/>
                <a:cs typeface="Times New Roman" panose="02020603050405020304" pitchFamily="18" charset="0"/>
              </a:rPr>
              <a:t> signature between UNOPS with the leading agency and SEAs separately</a:t>
            </a:r>
          </a:p>
          <a:p>
            <a:pPr marL="342900" indent="-342900">
              <a:lnSpc>
                <a:spcPct val="107000"/>
              </a:lnSpc>
              <a:spcAft>
                <a:spcPts val="800"/>
              </a:spcAft>
              <a:buFont typeface="Wingdings" panose="05000000000000000000" pitchFamily="2" charset="2"/>
              <a:buChar char="ü"/>
            </a:pPr>
            <a:r>
              <a:rPr lang="en-US" sz="1600" dirty="0">
                <a:effectLst/>
                <a:ea typeface="Calibri" panose="020F0502020204030204" pitchFamily="34" charset="0"/>
                <a:cs typeface="Times New Roman" panose="02020603050405020304" pitchFamily="18" charset="0"/>
              </a:rPr>
              <a:t>GEF Budget transferred directly to the leading agency for activities of IMC and NTWG</a:t>
            </a:r>
          </a:p>
          <a:p>
            <a:pPr marL="342900" indent="-342900">
              <a:lnSpc>
                <a:spcPct val="107000"/>
              </a:lnSpc>
              <a:spcAft>
                <a:spcPts val="800"/>
              </a:spcAft>
              <a:buFont typeface="Wingdings" panose="05000000000000000000" pitchFamily="2" charset="2"/>
              <a:buChar char="ü"/>
            </a:pPr>
            <a:r>
              <a:rPr lang="en-US" sz="1600" dirty="0">
                <a:effectLst/>
                <a:ea typeface="Calibri" panose="020F0502020204030204" pitchFamily="34" charset="0"/>
                <a:cs typeface="Times New Roman" panose="02020603050405020304" pitchFamily="18" charset="0"/>
              </a:rPr>
              <a:t>GEF Budget transferred directly to SEAs for activities of NCs and at the site level</a:t>
            </a:r>
          </a:p>
          <a:p>
            <a:pPr marL="342900" indent="-342900">
              <a:lnSpc>
                <a:spcPct val="107000"/>
              </a:lnSpc>
              <a:spcAft>
                <a:spcPts val="800"/>
              </a:spcAft>
              <a:buFont typeface="Wingdings" panose="05000000000000000000" pitchFamily="2" charset="2"/>
              <a:buChar char="ü"/>
            </a:pPr>
            <a:r>
              <a:rPr lang="en-US" sz="1600" dirty="0">
                <a:effectLst/>
                <a:ea typeface="Calibri" panose="020F0502020204030204" pitchFamily="34" charset="0"/>
                <a:cs typeface="Times New Roman" panose="02020603050405020304" pitchFamily="18" charset="0"/>
              </a:rPr>
              <a:t>Co-finance as budgets and in-kind covering the activities at the national and local levels to achieve project outcomes and reported annually to UNOPS, </a:t>
            </a:r>
          </a:p>
          <a:p>
            <a:pPr marL="342900" indent="-342900">
              <a:lnSpc>
                <a:spcPct val="107000"/>
              </a:lnSpc>
              <a:spcAft>
                <a:spcPts val="800"/>
              </a:spcAft>
              <a:buFont typeface="Wingdings" panose="05000000000000000000" pitchFamily="2" charset="2"/>
              <a:buChar char="ü"/>
            </a:pPr>
            <a:r>
              <a:rPr lang="en-US" sz="1600" dirty="0">
                <a:effectLst/>
                <a:ea typeface="Calibri" panose="020F0502020204030204" pitchFamily="34" charset="0"/>
                <a:cs typeface="Times New Roman" panose="02020603050405020304" pitchFamily="18" charset="0"/>
              </a:rPr>
              <a:t>Linkage between regional and national frameworks will be established through members from participating countries in PSC, RSTC, RWGs; Names and contacting information of IMC &amp; NTWG Chairpersons, and Thematic Focal Points required for establishment of PSC, RSTC, RWGs in the beginning of project implementation.</a:t>
            </a:r>
          </a:p>
          <a:p>
            <a:pPr>
              <a:lnSpc>
                <a:spcPct val="107000"/>
              </a:lnSpc>
              <a:spcAft>
                <a:spcPts val="800"/>
              </a:spcAft>
            </a:pPr>
            <a:r>
              <a:rPr lang="en-US" sz="2000" b="1" u="sng" dirty="0">
                <a:solidFill>
                  <a:srgbClr val="002060"/>
                </a:solidFill>
                <a:ea typeface="Calibri" panose="020F0502020204030204" pitchFamily="34" charset="0"/>
                <a:cs typeface="Times New Roman" panose="02020603050405020304" pitchFamily="18" charset="0"/>
              </a:rPr>
              <a:t>Summary</a:t>
            </a:r>
            <a:endParaRPr lang="en-US" sz="2000" b="1" u="sng" dirty="0">
              <a:solidFill>
                <a:srgbClr val="002060"/>
              </a:solidFill>
              <a:effectLst/>
              <a:ea typeface="Calibri" panose="020F0502020204030204" pitchFamily="34" charset="0"/>
              <a:cs typeface="Times New Roman" panose="02020603050405020304" pitchFamily="18" charset="0"/>
            </a:endParaRPr>
          </a:p>
          <a:p>
            <a:pPr marL="342900" indent="-342900">
              <a:lnSpc>
                <a:spcPct val="107000"/>
              </a:lnSpc>
              <a:spcAft>
                <a:spcPts val="800"/>
              </a:spcAft>
              <a:buFont typeface="Wingdings" panose="05000000000000000000" pitchFamily="2" charset="2"/>
              <a:buChar char="ü"/>
            </a:pPr>
            <a:r>
              <a:rPr lang="en-US" sz="1600" dirty="0">
                <a:effectLst/>
                <a:ea typeface="Calibri" panose="020F0502020204030204" pitchFamily="34" charset="0"/>
                <a:cs typeface="Times New Roman" panose="02020603050405020304" pitchFamily="18" charset="0"/>
              </a:rPr>
              <a:t>Note that Table 5 (NIR-Draft) for the IMC – all members will be agreed at the first IMC meeting so initially confirmation is needed for the Chair/Lead Agency, and other members can be provisional until official agreed.</a:t>
            </a:r>
          </a:p>
          <a:p>
            <a:pPr marL="342900" indent="-342900">
              <a:lnSpc>
                <a:spcPct val="107000"/>
              </a:lnSpc>
              <a:spcAft>
                <a:spcPts val="800"/>
              </a:spcAft>
              <a:buFont typeface="Wingdings" panose="05000000000000000000" pitchFamily="2" charset="2"/>
              <a:buChar char="ü"/>
            </a:pPr>
            <a:r>
              <a:rPr lang="en-US" sz="1600" dirty="0">
                <a:effectLst/>
                <a:ea typeface="Calibri" panose="020F0502020204030204" pitchFamily="34" charset="0"/>
                <a:cs typeface="Times New Roman" panose="02020603050405020304" pitchFamily="18" charset="0"/>
              </a:rPr>
              <a:t>Table 6 NTWG members include the SEA thematic focal points (Table 7)</a:t>
            </a:r>
          </a:p>
          <a:p>
            <a:pPr marL="342900" indent="-342900">
              <a:lnSpc>
                <a:spcPct val="107000"/>
              </a:lnSpc>
              <a:spcAft>
                <a:spcPts val="800"/>
              </a:spcAft>
              <a:buFont typeface="Wingdings" panose="05000000000000000000" pitchFamily="2" charset="2"/>
              <a:buChar char="ü"/>
            </a:pPr>
            <a:r>
              <a:rPr lang="en-US" sz="1600" dirty="0">
                <a:effectLst/>
                <a:ea typeface="Calibri" panose="020F0502020204030204" pitchFamily="34" charset="0"/>
                <a:cs typeface="Times New Roman" panose="02020603050405020304" pitchFamily="18" charset="0"/>
              </a:rPr>
              <a:t>Once nominated IMC and NTWG Chairs will lead coordination with the support of all other NTWG, SEA focal points and other experts and stakeholders as appropriate.</a:t>
            </a:r>
          </a:p>
          <a:p>
            <a:pPr marL="342900" indent="-342900">
              <a:lnSpc>
                <a:spcPct val="107000"/>
              </a:lnSpc>
              <a:spcAft>
                <a:spcPts val="800"/>
              </a:spcAft>
              <a:buFont typeface="Wingdings" panose="05000000000000000000" pitchFamily="2" charset="2"/>
              <a:buChar char="ü"/>
            </a:pPr>
            <a:r>
              <a:rPr lang="en-US" sz="1600" dirty="0">
                <a:effectLst/>
                <a:ea typeface="Calibri" panose="020F0502020204030204" pitchFamily="34" charset="0"/>
                <a:cs typeface="Times New Roman" panose="02020603050405020304" pitchFamily="18" charset="0"/>
              </a:rPr>
              <a:t>Nominations can be revised on a yearly basis if required.</a:t>
            </a:r>
          </a:p>
        </p:txBody>
      </p:sp>
      <p:sp>
        <p:nvSpPr>
          <p:cNvPr id="3" name="TextBox 9">
            <a:extLst>
              <a:ext uri="{FF2B5EF4-FFF2-40B4-BE49-F238E27FC236}">
                <a16:creationId xmlns:a16="http://schemas.microsoft.com/office/drawing/2014/main" xmlns="" id="{B9B486D5-6A33-47E3-B8DE-31ACC73BCC8D}"/>
              </a:ext>
            </a:extLst>
          </p:cNvPr>
          <p:cNvSpPr txBox="1"/>
          <p:nvPr/>
        </p:nvSpPr>
        <p:spPr>
          <a:xfrm>
            <a:off x="-8320" y="40391"/>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dirty="0">
                <a:latin typeface="Candara" panose="020E0502030303020204" pitchFamily="34" charset="0"/>
              </a:rPr>
              <a:t>SEAs responsible for execution of all national and local actions</a:t>
            </a:r>
          </a:p>
        </p:txBody>
      </p:sp>
    </p:spTree>
    <p:extLst>
      <p:ext uri="{BB962C8B-B14F-4D97-AF65-F5344CB8AC3E}">
        <p14:creationId xmlns:p14="http://schemas.microsoft.com/office/powerpoint/2010/main" val="2718664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Large full slide image">
            <a:extLst>
              <a:ext uri="{FF2B5EF4-FFF2-40B4-BE49-F238E27FC236}">
                <a16:creationId xmlns:a16="http://schemas.microsoft.com/office/drawing/2014/main" xmlns="" id="{04651C38-FC54-400F-A9F3-B49EC4829A8A}"/>
              </a:ext>
            </a:extLst>
          </p:cNvPr>
          <p:cNvPicPr>
            <a:picLocks noGrp="1" noChangeAspect="1"/>
          </p:cNvPicPr>
          <p:nvPr>
            <p:ph type="pic" sz="quarter" idx="11"/>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a:xfrm>
            <a:off x="0" y="0"/>
            <a:ext cx="12191999" cy="6858000"/>
          </a:xfrm>
        </p:spPr>
      </p:pic>
      <p:sp>
        <p:nvSpPr>
          <p:cNvPr id="11" name="Rectangle 10">
            <a:extLst>
              <a:ext uri="{FF2B5EF4-FFF2-40B4-BE49-F238E27FC236}">
                <a16:creationId xmlns:a16="http://schemas.microsoft.com/office/drawing/2014/main" xmlns="" id="{DF754616-DC65-1841-9419-6C0DCBEB6DFB}"/>
              </a:ext>
              <a:ext uri="{C183D7F6-B498-43B3-948B-1728B52AA6E4}">
                <adec:decorative xmlns:adec="http://schemas.microsoft.com/office/drawing/2017/decorative" xmlns="" val="1"/>
              </a:ext>
            </a:extLst>
          </p:cNvPr>
          <p:cNvSpPr/>
          <p:nvPr/>
        </p:nvSpPr>
        <p:spPr>
          <a:xfrm>
            <a:off x="435429" y="4726452"/>
            <a:ext cx="72571"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xmlns="" id="{31D4E439-7AFE-41C2-9561-67F5879CAB86}"/>
              </a:ext>
            </a:extLst>
          </p:cNvPr>
          <p:cNvSpPr>
            <a:spLocks noGrp="1"/>
          </p:cNvSpPr>
          <p:nvPr>
            <p:ph type="title"/>
          </p:nvPr>
        </p:nvSpPr>
        <p:spPr>
          <a:xfrm>
            <a:off x="696686" y="1476191"/>
            <a:ext cx="9666514" cy="1686720"/>
          </a:xfrm>
        </p:spPr>
        <p:txBody>
          <a:bodyPr/>
          <a:lstStyle/>
          <a:p>
            <a:r>
              <a:rPr lang="en-GB" sz="5400" b="1" dirty="0"/>
              <a:t>PART 2. NATIONAL ACTIONS TO BE IMPLEMENTED</a:t>
            </a:r>
            <a:endParaRPr lang="en-US" sz="4000" b="1" dirty="0"/>
          </a:p>
        </p:txBody>
      </p:sp>
      <p:sp>
        <p:nvSpPr>
          <p:cNvPr id="4" name="Text Placeholder 3">
            <a:extLst>
              <a:ext uri="{FF2B5EF4-FFF2-40B4-BE49-F238E27FC236}">
                <a16:creationId xmlns:a16="http://schemas.microsoft.com/office/drawing/2014/main" xmlns="" id="{B2C7B128-5866-4067-9B7F-0E73E6CBFB2F}"/>
              </a:ext>
            </a:extLst>
          </p:cNvPr>
          <p:cNvSpPr>
            <a:spLocks noGrp="1"/>
          </p:cNvSpPr>
          <p:nvPr>
            <p:ph type="body" idx="1"/>
          </p:nvPr>
        </p:nvSpPr>
        <p:spPr/>
        <p:txBody>
          <a:bodyPr/>
          <a:lstStyle/>
          <a:p>
            <a:endParaRPr lang="en-US" dirty="0"/>
          </a:p>
        </p:txBody>
      </p:sp>
      <p:sp>
        <p:nvSpPr>
          <p:cNvPr id="9" name="Rectangle 8">
            <a:extLst>
              <a:ext uri="{FF2B5EF4-FFF2-40B4-BE49-F238E27FC236}">
                <a16:creationId xmlns:a16="http://schemas.microsoft.com/office/drawing/2014/main" xmlns="" id="{AC2B5667-FA20-49C2-A3CD-B275BB41F618}"/>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10" name="Slide Number Placeholder 5">
            <a:extLst>
              <a:ext uri="{FF2B5EF4-FFF2-40B4-BE49-F238E27FC236}">
                <a16:creationId xmlns:a16="http://schemas.microsoft.com/office/drawing/2014/main" xmlns="" id="{C1F153D4-F9C1-4295-8CB0-BFC0E94D4C64}"/>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11</a:t>
            </a:fld>
            <a:endParaRPr lang="en-US" b="1" dirty="0">
              <a:solidFill>
                <a:schemeClr val="bg1"/>
              </a:solidFill>
            </a:endParaRPr>
          </a:p>
        </p:txBody>
      </p:sp>
    </p:spTree>
    <p:extLst>
      <p:ext uri="{BB962C8B-B14F-4D97-AF65-F5344CB8AC3E}">
        <p14:creationId xmlns:p14="http://schemas.microsoft.com/office/powerpoint/2010/main" val="606407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xmlns="" id="{6024E0C0-3E05-447E-AC08-1F94F4F475CB}"/>
              </a:ext>
            </a:extLst>
          </p:cNvPr>
          <p:cNvSpPr/>
          <p:nvPr/>
        </p:nvSpPr>
        <p:spPr>
          <a:xfrm>
            <a:off x="773723" y="731642"/>
            <a:ext cx="10852220" cy="1754326"/>
          </a:xfrm>
          <a:prstGeom prst="rect">
            <a:avLst/>
          </a:prstGeom>
          <a:gradFill flip="none" rotWithShape="1">
            <a:gsLst>
              <a:gs pos="0">
                <a:srgbClr val="13D7C0">
                  <a:tint val="66000"/>
                  <a:satMod val="160000"/>
                </a:srgbClr>
              </a:gs>
              <a:gs pos="50000">
                <a:srgbClr val="13D7C0">
                  <a:tint val="44500"/>
                  <a:satMod val="160000"/>
                </a:srgbClr>
              </a:gs>
              <a:gs pos="100000">
                <a:srgbClr val="13D7C0">
                  <a:tint val="23500"/>
                  <a:satMod val="160000"/>
                </a:srgbClr>
              </a:gs>
            </a:gsLst>
            <a:lin ang="13500000" scaled="1"/>
            <a:tileRect/>
          </a:gradFill>
        </p:spPr>
        <p:txBody>
          <a:bodyPr wrap="square">
            <a:spAutoFit/>
          </a:bodyPr>
          <a:lstStyle/>
          <a:p>
            <a:r>
              <a:rPr lang="en-GB" sz="1200" b="1" dirty="0"/>
              <a:t>Component 1. Reducing habitat degradation and loss via national and local reforms to achieve Strategic Action Programme targets for coastal habitat management in the South China Sea</a:t>
            </a:r>
          </a:p>
          <a:p>
            <a:pPr marL="128588" indent="-128588">
              <a:buFont typeface="Arial" panose="020B0604020202020204" pitchFamily="34" charset="0"/>
              <a:buChar char="•"/>
            </a:pPr>
            <a:r>
              <a:rPr lang="en-GB" sz="1200" dirty="0"/>
              <a:t>Outcome 1.1 Appropriate forms of sustainable management established for 860,000 ha of mangrove by </a:t>
            </a:r>
            <a:r>
              <a:rPr lang="en-GB" sz="1200" dirty="0" err="1"/>
              <a:t>Yr</a:t>
            </a:r>
            <a:r>
              <a:rPr lang="en-GB" sz="1200" dirty="0"/>
              <a:t>	</a:t>
            </a:r>
          </a:p>
          <a:p>
            <a:pPr marL="128588" indent="-128588">
              <a:buFont typeface="Arial" panose="020B0604020202020204" pitchFamily="34" charset="0"/>
              <a:buChar char="•"/>
            </a:pPr>
            <a:r>
              <a:rPr lang="en-GB" sz="1200" dirty="0"/>
              <a:t>Outcome 1.2  153,000 ha of coral reef at 82 priority sites managed sustainably by </a:t>
            </a:r>
            <a:r>
              <a:rPr lang="en-GB" sz="1200" dirty="0" err="1"/>
              <a:t>Yr</a:t>
            </a:r>
            <a:r>
              <a:rPr lang="en-GB" sz="1200" dirty="0"/>
              <a:t> 5, including a reduction in the decadal rate of degradation in live coral cover from 16 to 5%</a:t>
            </a:r>
          </a:p>
          <a:p>
            <a:pPr marL="128588" indent="-128588">
              <a:buFont typeface="Arial" panose="020B0604020202020204" pitchFamily="34" charset="0"/>
              <a:buChar char="•"/>
            </a:pPr>
            <a:r>
              <a:rPr lang="en-GB" sz="1200" dirty="0"/>
              <a:t>Outcome 1.3  Conservation, management and sustainable use of 25,900 ha of known seagrass area in the South China Sea by </a:t>
            </a:r>
            <a:r>
              <a:rPr lang="en-GB" sz="1200" dirty="0" err="1"/>
              <a:t>Yr</a:t>
            </a:r>
            <a:r>
              <a:rPr lang="en-GB" sz="1200" dirty="0"/>
              <a:t> 	</a:t>
            </a:r>
          </a:p>
          <a:p>
            <a:pPr marL="128588" indent="-128588">
              <a:buFont typeface="Arial" panose="020B0604020202020204" pitchFamily="34" charset="0"/>
              <a:buChar char="•"/>
            </a:pPr>
            <a:r>
              <a:rPr lang="en-GB" sz="1200" dirty="0"/>
              <a:t>Outcome 1.4 Integrated management of 783,900 ha of coastal wetland at 19 sites, including habitat restoration and protection strengthened at priority locations		</a:t>
            </a:r>
          </a:p>
          <a:p>
            <a:pPr marL="128588" indent="-128588">
              <a:buFont typeface="Arial" panose="020B0604020202020204" pitchFamily="34" charset="0"/>
              <a:buChar char="•"/>
            </a:pPr>
            <a:r>
              <a:rPr lang="en-GB" sz="1200" dirty="0"/>
              <a:t>Outcome 1.5 National and regional level cooperation in tracking results of SAP actions for coastal habitat management</a:t>
            </a:r>
          </a:p>
        </p:txBody>
      </p:sp>
      <p:sp>
        <p:nvSpPr>
          <p:cNvPr id="18" name="Rectangle 17">
            <a:extLst>
              <a:ext uri="{FF2B5EF4-FFF2-40B4-BE49-F238E27FC236}">
                <a16:creationId xmlns:a16="http://schemas.microsoft.com/office/drawing/2014/main" xmlns="" id="{749295B3-BDA6-4355-9CB6-437F14629DF6}"/>
              </a:ext>
            </a:extLst>
          </p:cNvPr>
          <p:cNvSpPr/>
          <p:nvPr/>
        </p:nvSpPr>
        <p:spPr>
          <a:xfrm>
            <a:off x="773721" y="2694416"/>
            <a:ext cx="10852219" cy="2308324"/>
          </a:xfrm>
          <a:prstGeom prst="rect">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lin ang="13500000" scaled="1"/>
            <a:tileRect/>
          </a:gradFill>
        </p:spPr>
        <p:txBody>
          <a:bodyPr wrap="square">
            <a:spAutoFit/>
          </a:bodyPr>
          <a:lstStyle/>
          <a:p>
            <a:r>
              <a:rPr lang="en-GB" sz="1200" b="1" dirty="0"/>
              <a:t>Component 2. Strengthening knowledge-based action planning for the management of coastal habitats and land-based pollution to reduce environmental degradation of the South China Sea</a:t>
            </a:r>
          </a:p>
          <a:p>
            <a:pPr marL="128588" indent="-128588">
              <a:buFont typeface="Arial" panose="020B0604020202020204" pitchFamily="34" charset="0"/>
              <a:buChar char="•"/>
            </a:pPr>
            <a:r>
              <a:rPr lang="en-GB" sz="1200" dirty="0"/>
              <a:t>Outcome 2.1 Enhanced information-base for coastal habitat management, monitoring and action planning</a:t>
            </a:r>
          </a:p>
          <a:p>
            <a:pPr marL="128588" indent="-128588">
              <a:buFont typeface="Arial" panose="020B0604020202020204" pitchFamily="34" charset="0"/>
              <a:buChar char="•"/>
            </a:pPr>
            <a:r>
              <a:rPr lang="en-GB" sz="1200" dirty="0"/>
              <a:t>Outcome 2.2 Effective integration of regional science in the management of land-based pollution</a:t>
            </a:r>
          </a:p>
          <a:p>
            <a:pPr marL="128588" indent="-128588">
              <a:buFont typeface="Arial" panose="020B0604020202020204" pitchFamily="34" charset="0"/>
              <a:buChar char="•"/>
            </a:pPr>
            <a:r>
              <a:rPr lang="en-GB" sz="1200" dirty="0"/>
              <a:t>Outcome 2.3 Strengthened and harmonized national policies and laws, and supporting financial mechanism, for the management of habitats and land-based sources of pollution</a:t>
            </a:r>
          </a:p>
          <a:p>
            <a:pPr marL="128588" indent="-128588">
              <a:buFont typeface="Arial" panose="020B0604020202020204" pitchFamily="34" charset="0"/>
              <a:buChar char="•"/>
            </a:pPr>
            <a:r>
              <a:rPr lang="en-GB" sz="1200" dirty="0"/>
              <a:t>Outcome 2.4 Improved national and regional values for the Updated Total Economic Values of coastal habitats for use in development planning and decision-making and blue economy</a:t>
            </a:r>
          </a:p>
          <a:p>
            <a:pPr marL="128588" indent="-128588">
              <a:buFont typeface="Arial" panose="020B0604020202020204" pitchFamily="34" charset="0"/>
              <a:buChar char="•"/>
            </a:pPr>
            <a:r>
              <a:rPr lang="en-GB" sz="1200" dirty="0"/>
              <a:t>Outcome 2.5 Regionally appropriate tools and mechanisms to guide the development of sustainable management systems for coastal habitats and land-based pollution	</a:t>
            </a:r>
          </a:p>
          <a:p>
            <a:pPr marL="128588" indent="-128588">
              <a:buFont typeface="Arial" panose="020B0604020202020204" pitchFamily="34" charset="0"/>
              <a:buChar char="•"/>
            </a:pPr>
            <a:r>
              <a:rPr lang="en-GB" sz="1200" dirty="0"/>
              <a:t>Outcome 2.6 Updated and </a:t>
            </a:r>
            <a:r>
              <a:rPr lang="en-GB" sz="1200" dirty="0" err="1"/>
              <a:t>Ministerially</a:t>
            </a:r>
            <a:r>
              <a:rPr lang="en-GB" sz="1200" dirty="0"/>
              <a:t> adopted Transboundary Diagnostic Analysis and Strategic Action Programme, including prioritization of national management actions to address climate variability and change </a:t>
            </a:r>
          </a:p>
        </p:txBody>
      </p:sp>
      <p:sp>
        <p:nvSpPr>
          <p:cNvPr id="19" name="Rectangle 18">
            <a:extLst>
              <a:ext uri="{FF2B5EF4-FFF2-40B4-BE49-F238E27FC236}">
                <a16:creationId xmlns:a16="http://schemas.microsoft.com/office/drawing/2014/main" xmlns="" id="{ACE293C7-94E8-4BA4-97BD-FDAFB59F2398}"/>
              </a:ext>
            </a:extLst>
          </p:cNvPr>
          <p:cNvSpPr/>
          <p:nvPr/>
        </p:nvSpPr>
        <p:spPr>
          <a:xfrm>
            <a:off x="773722" y="5211189"/>
            <a:ext cx="10852219" cy="1200329"/>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3500000" scaled="1"/>
            <a:tileRect/>
          </a:gradFill>
        </p:spPr>
        <p:txBody>
          <a:bodyPr wrap="square">
            <a:spAutoFit/>
          </a:bodyPr>
          <a:lstStyle/>
          <a:p>
            <a:r>
              <a:rPr lang="en-GB" sz="1200" b="1" dirty="0"/>
              <a:t>Component 3. Facilitating regional and national level integration and cooperation for implementation of the South China Sea Strategic Action Programme</a:t>
            </a:r>
          </a:p>
          <a:p>
            <a:pPr marL="128588" indent="-128588">
              <a:buFont typeface="Arial" panose="020B0604020202020204" pitchFamily="34" charset="0"/>
              <a:buChar char="•"/>
            </a:pPr>
            <a:r>
              <a:rPr lang="en-GB" sz="1200" dirty="0"/>
              <a:t>Outcome 3.1 Regional and sub-regional co-operation in the integration of scientific knowledge and research outputs with management and policy making	</a:t>
            </a:r>
          </a:p>
          <a:p>
            <a:pPr marL="128588" indent="-128588">
              <a:buFont typeface="Arial" panose="020B0604020202020204" pitchFamily="34" charset="0"/>
              <a:buChar char="•"/>
            </a:pPr>
            <a:r>
              <a:rPr lang="en-GB" sz="1200" dirty="0"/>
              <a:t>Outcome 3.2 Capacity for civil society and community organization participation in SAP implementation strengthened via operational partnership with GEF SGP	</a:t>
            </a:r>
          </a:p>
          <a:p>
            <a:pPr marL="128588" indent="-128588">
              <a:buFont typeface="Arial" panose="020B0604020202020204" pitchFamily="34" charset="0"/>
              <a:buChar char="•"/>
            </a:pPr>
            <a:r>
              <a:rPr lang="en-GB" sz="1200" dirty="0"/>
              <a:t>Outcome 3.3 Relationships between central and local governments and the private sector strengthened and formalized	</a:t>
            </a:r>
          </a:p>
          <a:p>
            <a:pPr marL="128588" indent="-128588">
              <a:buFont typeface="Arial" panose="020B0604020202020204" pitchFamily="34" charset="0"/>
              <a:buChar char="•"/>
            </a:pPr>
            <a:r>
              <a:rPr lang="en-GB" sz="1200" dirty="0"/>
              <a:t>Outcome 3.4 Revitalization of regional mechanisms for communications, knowledge exchange, and information and data management and sharing</a:t>
            </a:r>
          </a:p>
          <a:p>
            <a:pPr marL="128588" indent="-128588">
              <a:buFont typeface="Arial" panose="020B0604020202020204" pitchFamily="34" charset="0"/>
              <a:buChar char="•"/>
            </a:pPr>
            <a:r>
              <a:rPr lang="en-GB" sz="1200" dirty="0"/>
              <a:t>Outcome 3.5 Agreed arrangements for strengthened regional cooperation in the management of the marine and coastal environment of the South China Sea</a:t>
            </a:r>
          </a:p>
        </p:txBody>
      </p:sp>
      <p:sp>
        <p:nvSpPr>
          <p:cNvPr id="26" name="TextBox 9">
            <a:extLst>
              <a:ext uri="{FF2B5EF4-FFF2-40B4-BE49-F238E27FC236}">
                <a16:creationId xmlns:a16="http://schemas.microsoft.com/office/drawing/2014/main" xmlns="" id="{3B76E112-C70E-4282-B925-5468A1287901}"/>
              </a:ext>
            </a:extLst>
          </p:cNvPr>
          <p:cNvSpPr txBox="1"/>
          <p:nvPr/>
        </p:nvSpPr>
        <p:spPr>
          <a:xfrm>
            <a:off x="0" y="1"/>
            <a:ext cx="12192000" cy="537028"/>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dirty="0">
                <a:latin typeface="Candara" panose="020E0502030303020204" pitchFamily="34" charset="0"/>
              </a:rPr>
              <a:t>SCS SAP Components</a:t>
            </a:r>
            <a:endParaRPr lang="en-US" sz="2800" dirty="0"/>
          </a:p>
        </p:txBody>
      </p:sp>
      <p:sp>
        <p:nvSpPr>
          <p:cNvPr id="6" name="Rectangle 5">
            <a:extLst>
              <a:ext uri="{FF2B5EF4-FFF2-40B4-BE49-F238E27FC236}">
                <a16:creationId xmlns:a16="http://schemas.microsoft.com/office/drawing/2014/main" xmlns="" id="{9F2E64F9-F5B6-4BC9-BE08-D1C43886F162}"/>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7" name="Slide Number Placeholder 5">
            <a:extLst>
              <a:ext uri="{FF2B5EF4-FFF2-40B4-BE49-F238E27FC236}">
                <a16:creationId xmlns:a16="http://schemas.microsoft.com/office/drawing/2014/main" xmlns="" id="{FEE7FDCB-5253-467C-A600-3F4B7661D524}"/>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12</a:t>
            </a:fld>
            <a:endParaRPr lang="en-US" b="1" dirty="0">
              <a:solidFill>
                <a:schemeClr val="bg1"/>
              </a:solidFill>
            </a:endParaRPr>
          </a:p>
        </p:txBody>
      </p:sp>
    </p:spTree>
    <p:extLst>
      <p:ext uri="{BB962C8B-B14F-4D97-AF65-F5344CB8AC3E}">
        <p14:creationId xmlns:p14="http://schemas.microsoft.com/office/powerpoint/2010/main" val="295642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FA964CF6-268B-492F-BE52-CC5ACBE1CFD8}"/>
              </a:ext>
            </a:extLst>
          </p:cNvPr>
          <p:cNvSpPr txBox="1"/>
          <p:nvPr/>
        </p:nvSpPr>
        <p:spPr>
          <a:xfrm>
            <a:off x="439180" y="4583350"/>
            <a:ext cx="11553825" cy="1815882"/>
          </a:xfrm>
          <a:prstGeom prst="rect">
            <a:avLst/>
          </a:prstGeom>
          <a:noFill/>
        </p:spPr>
        <p:txBody>
          <a:bodyPr wrap="square" rtlCol="0">
            <a:spAutoFit/>
          </a:bodyPr>
          <a:lstStyle/>
          <a:p>
            <a:r>
              <a:rPr lang="en-US" sz="2400" b="1" dirty="0"/>
              <a:t>DESIGNING ACTIONS AT THE NATIONAL LEVEL</a:t>
            </a:r>
          </a:p>
          <a:p>
            <a:pPr marL="342900" indent="-342900">
              <a:buFont typeface="Arial" panose="020B0604020202020204" pitchFamily="34" charset="0"/>
              <a:buChar char="•"/>
            </a:pPr>
            <a:endParaRPr lang="en-US" sz="800" dirty="0">
              <a:solidFill>
                <a:schemeClr val="tx1">
                  <a:lumMod val="85000"/>
                  <a:lumOff val="15000"/>
                </a:schemeClr>
              </a:solidFill>
            </a:endParaRPr>
          </a:p>
          <a:p>
            <a:pPr marL="342900" indent="-342900">
              <a:buFont typeface="Arial" panose="020B0604020202020204" pitchFamily="34" charset="0"/>
              <a:buChar char="•"/>
            </a:pPr>
            <a:r>
              <a:rPr lang="en-US" sz="2000" dirty="0">
                <a:solidFill>
                  <a:schemeClr val="tx1">
                    <a:lumMod val="85000"/>
                    <a:lumOff val="15000"/>
                  </a:schemeClr>
                </a:solidFill>
              </a:rPr>
              <a:t>Designing activities at the national level (</a:t>
            </a:r>
            <a:r>
              <a:rPr lang="en-US" sz="2000" b="1" dirty="0">
                <a:solidFill>
                  <a:schemeClr val="tx1">
                    <a:lumMod val="85000"/>
                    <a:lumOff val="15000"/>
                  </a:schemeClr>
                </a:solidFill>
              </a:rPr>
              <a:t>developed later</a:t>
            </a:r>
            <a:r>
              <a:rPr lang="en-US" sz="2000" dirty="0">
                <a:solidFill>
                  <a:schemeClr val="tx1">
                    <a:lumMod val="85000"/>
                    <a:lumOff val="15000"/>
                  </a:schemeClr>
                </a:solidFill>
              </a:rPr>
              <a:t>)</a:t>
            </a:r>
          </a:p>
          <a:p>
            <a:pPr marL="342900" indent="-342900">
              <a:buFont typeface="Arial" panose="020B0604020202020204" pitchFamily="34" charset="0"/>
              <a:buChar char="•"/>
            </a:pPr>
            <a:r>
              <a:rPr lang="en-US" sz="2000" dirty="0">
                <a:solidFill>
                  <a:schemeClr val="tx1">
                    <a:lumMod val="85000"/>
                    <a:lumOff val="15000"/>
                  </a:schemeClr>
                </a:solidFill>
                <a:effectLst/>
                <a:ea typeface="Times New Roman" panose="02020603050405020304" pitchFamily="18" charset="0"/>
                <a:cs typeface="Times New Roman" panose="02020603050405020304" pitchFamily="18" charset="0"/>
              </a:rPr>
              <a:t>Designing activities at the site level (</a:t>
            </a:r>
            <a:r>
              <a:rPr lang="en-US" sz="2000" b="1" dirty="0">
                <a:solidFill>
                  <a:schemeClr val="tx1">
                    <a:lumMod val="85000"/>
                    <a:lumOff val="15000"/>
                  </a:schemeClr>
                </a:solidFill>
                <a:effectLst/>
                <a:ea typeface="Times New Roman" panose="02020603050405020304" pitchFamily="18" charset="0"/>
                <a:cs typeface="Times New Roman" panose="02020603050405020304" pitchFamily="18" charset="0"/>
              </a:rPr>
              <a:t>need for this stage</a:t>
            </a:r>
            <a:r>
              <a:rPr lang="en-US" sz="2000" dirty="0">
                <a:solidFill>
                  <a:schemeClr val="tx1">
                    <a:lumMod val="85000"/>
                    <a:lumOff val="15000"/>
                  </a:schemeClr>
                </a:solidFill>
                <a:effectLst/>
                <a:ea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r>
              <a:rPr lang="en-US" sz="2000" dirty="0">
                <a:solidFill>
                  <a:schemeClr val="tx1">
                    <a:lumMod val="85000"/>
                    <a:lumOff val="15000"/>
                  </a:schemeClr>
                </a:solidFill>
                <a:effectLst/>
                <a:ea typeface="Times New Roman" panose="02020603050405020304" pitchFamily="18" charset="0"/>
                <a:cs typeface="Times New Roman" panose="02020603050405020304" pitchFamily="18" charset="0"/>
              </a:rPr>
              <a:t>Development of workplan and milestone for designed activities the site level</a:t>
            </a:r>
          </a:p>
          <a:p>
            <a:pPr marL="342900" indent="-342900">
              <a:buFont typeface="Arial" panose="020B0604020202020204" pitchFamily="34" charset="0"/>
              <a:buChar char="•"/>
            </a:pPr>
            <a:r>
              <a:rPr lang="en-US" sz="2000" dirty="0">
                <a:solidFill>
                  <a:schemeClr val="tx1">
                    <a:lumMod val="85000"/>
                    <a:lumOff val="15000"/>
                  </a:schemeClr>
                </a:solidFill>
                <a:effectLst/>
                <a:ea typeface="Times New Roman" panose="02020603050405020304" pitchFamily="18" charset="0"/>
                <a:cs typeface="Times New Roman" panose="02020603050405020304" pitchFamily="18" charset="0"/>
              </a:rPr>
              <a:t>Allocation of budgets for designated activities from GEF funding &amp; co-finance at site level</a:t>
            </a:r>
          </a:p>
        </p:txBody>
      </p:sp>
      <p:sp>
        <p:nvSpPr>
          <p:cNvPr id="3" name="TextBox 2">
            <a:extLst>
              <a:ext uri="{FF2B5EF4-FFF2-40B4-BE49-F238E27FC236}">
                <a16:creationId xmlns:a16="http://schemas.microsoft.com/office/drawing/2014/main" xmlns="" id="{4C7B22C2-B002-4377-BF6B-311CD513C804}"/>
              </a:ext>
            </a:extLst>
          </p:cNvPr>
          <p:cNvSpPr txBox="1"/>
          <p:nvPr/>
        </p:nvSpPr>
        <p:spPr>
          <a:xfrm>
            <a:off x="8320533" y="1088758"/>
            <a:ext cx="3528566" cy="3192652"/>
          </a:xfrm>
          <a:prstGeom prst="rect">
            <a:avLst/>
          </a:prstGeom>
          <a:solidFill>
            <a:schemeClr val="accent5">
              <a:lumMod val="40000"/>
              <a:lumOff val="60000"/>
            </a:schemeClr>
          </a:solidFill>
        </p:spPr>
        <p:txBody>
          <a:bodyPr wrap="square" rtlCol="0">
            <a:noAutofit/>
          </a:bodyPr>
          <a:lstStyle/>
          <a:p>
            <a:pPr algn="ctr"/>
            <a:r>
              <a:rPr lang="en-US" sz="2000" b="1" dirty="0"/>
              <a:t>REGIONAL LEVEL </a:t>
            </a:r>
          </a:p>
          <a:p>
            <a:pPr algn="ctr"/>
            <a:r>
              <a:rPr lang="en-US" sz="1600" dirty="0"/>
              <a:t>Comp. 2 and 3</a:t>
            </a:r>
          </a:p>
          <a:p>
            <a:pPr marL="342900" indent="-342900">
              <a:buFont typeface="Wingdings" panose="05000000000000000000" pitchFamily="2" charset="2"/>
              <a:buChar char="q"/>
            </a:pPr>
            <a:r>
              <a:rPr lang="en-US" sz="1400" dirty="0"/>
              <a:t>Project management and reporting</a:t>
            </a:r>
          </a:p>
          <a:p>
            <a:pPr marL="342900" indent="-342900">
              <a:buFont typeface="Wingdings" panose="05000000000000000000" pitchFamily="2" charset="2"/>
              <a:buChar char="q"/>
            </a:pPr>
            <a:r>
              <a:rPr lang="en-US" sz="1400" dirty="0"/>
              <a:t>Revised Transboundary Diagnostic Analysis (TDA) and SAP</a:t>
            </a:r>
          </a:p>
          <a:p>
            <a:pPr marL="342900" indent="-342900">
              <a:buFont typeface="Wingdings" panose="05000000000000000000" pitchFamily="2" charset="2"/>
              <a:buChar char="q"/>
            </a:pPr>
            <a:r>
              <a:rPr lang="en-US" sz="1400" dirty="0"/>
              <a:t>Meetings and work of the Regional Scientific and Technical Committee (RSTC) and Regional Working groups</a:t>
            </a:r>
          </a:p>
          <a:p>
            <a:pPr marL="342900" indent="-342900">
              <a:buFont typeface="Wingdings" panose="05000000000000000000" pitchFamily="2" charset="2"/>
              <a:buChar char="q"/>
            </a:pPr>
            <a:r>
              <a:rPr lang="en-US" sz="1400" dirty="0"/>
              <a:t>Meetings and work of the Steering Committee meeting</a:t>
            </a:r>
          </a:p>
          <a:p>
            <a:pPr marL="342900" indent="-342900">
              <a:buFont typeface="Wingdings" panose="05000000000000000000" pitchFamily="2" charset="2"/>
              <a:buChar char="q"/>
            </a:pPr>
            <a:r>
              <a:rPr lang="en-US" sz="1400" dirty="0"/>
              <a:t>Knowledge Management and Communication</a:t>
            </a:r>
          </a:p>
          <a:p>
            <a:pPr marL="342900" indent="-342900">
              <a:buFont typeface="Wingdings" panose="05000000000000000000" pitchFamily="2" charset="2"/>
              <a:buChar char="q"/>
            </a:pPr>
            <a:endParaRPr lang="en-US" sz="1400" dirty="0"/>
          </a:p>
          <a:p>
            <a:pPr marL="342900" indent="-342900">
              <a:buFont typeface="Arial" panose="020B0604020202020204" pitchFamily="34" charset="0"/>
              <a:buChar char="•"/>
            </a:pPr>
            <a:endParaRPr lang="en-US" sz="1600" dirty="0"/>
          </a:p>
        </p:txBody>
      </p:sp>
      <p:sp>
        <p:nvSpPr>
          <p:cNvPr id="4" name="TextBox 3">
            <a:extLst>
              <a:ext uri="{FF2B5EF4-FFF2-40B4-BE49-F238E27FC236}">
                <a16:creationId xmlns:a16="http://schemas.microsoft.com/office/drawing/2014/main" xmlns="" id="{61268BA8-FCE8-4107-B949-52DD2FED7214}"/>
              </a:ext>
            </a:extLst>
          </p:cNvPr>
          <p:cNvSpPr txBox="1"/>
          <p:nvPr/>
        </p:nvSpPr>
        <p:spPr>
          <a:xfrm>
            <a:off x="4139140" y="1066698"/>
            <a:ext cx="3690330" cy="3192652"/>
          </a:xfrm>
          <a:prstGeom prst="rect">
            <a:avLst/>
          </a:prstGeom>
          <a:solidFill>
            <a:schemeClr val="accent6">
              <a:lumMod val="40000"/>
              <a:lumOff val="60000"/>
            </a:schemeClr>
          </a:solidFill>
        </p:spPr>
        <p:txBody>
          <a:bodyPr wrap="square" rtlCol="0">
            <a:noAutofit/>
          </a:bodyPr>
          <a:lstStyle/>
          <a:p>
            <a:pPr algn="ctr"/>
            <a:r>
              <a:rPr lang="en-US" sz="2000" b="1" dirty="0"/>
              <a:t>NATIONAL LEVEL</a:t>
            </a:r>
          </a:p>
          <a:p>
            <a:pPr algn="ctr"/>
            <a:r>
              <a:rPr lang="en-US" sz="1600" dirty="0"/>
              <a:t>Comp. 1, 2 and 3</a:t>
            </a:r>
          </a:p>
          <a:p>
            <a:pPr marL="285750" indent="-285750">
              <a:buFont typeface="Wingdings" panose="05000000000000000000" pitchFamily="2" charset="2"/>
              <a:buChar char="q"/>
            </a:pPr>
            <a:r>
              <a:rPr lang="en-GB" sz="1400" dirty="0"/>
              <a:t>Meetings of IMC, NTWG periodically</a:t>
            </a:r>
          </a:p>
          <a:p>
            <a:pPr marL="285750" indent="-285750">
              <a:buFont typeface="Wingdings" panose="05000000000000000000" pitchFamily="2" charset="2"/>
              <a:buChar char="q"/>
            </a:pPr>
            <a:r>
              <a:rPr lang="en-GB" sz="1400" dirty="0"/>
              <a:t>Travel and accommodation of members of IMC &amp; NTWG for meetings and site visits</a:t>
            </a:r>
          </a:p>
          <a:p>
            <a:pPr marL="285750" indent="-285750">
              <a:buFont typeface="Wingdings" panose="05000000000000000000" pitchFamily="2" charset="2"/>
              <a:buChar char="q"/>
            </a:pPr>
            <a:r>
              <a:rPr lang="en-GB" sz="1400" dirty="0"/>
              <a:t>Development of policy, protocols, regulations</a:t>
            </a:r>
          </a:p>
          <a:p>
            <a:pPr marL="285750" indent="-285750">
              <a:buFont typeface="Wingdings" panose="05000000000000000000" pitchFamily="2" charset="2"/>
              <a:buChar char="q"/>
            </a:pPr>
            <a:r>
              <a:rPr lang="en-GB" sz="1400" dirty="0"/>
              <a:t>Meetings of NCs periodically</a:t>
            </a:r>
          </a:p>
          <a:p>
            <a:pPr marL="285750" indent="-285750">
              <a:buFont typeface="Wingdings" panose="05000000000000000000" pitchFamily="2" charset="2"/>
              <a:buChar char="q"/>
            </a:pPr>
            <a:r>
              <a:rPr lang="en-GB" sz="1400" dirty="0"/>
              <a:t>Development of actions plans for thematic areas</a:t>
            </a:r>
          </a:p>
          <a:p>
            <a:pPr marL="285750" indent="-285750">
              <a:buFont typeface="Wingdings" panose="05000000000000000000" pitchFamily="2" charset="2"/>
              <a:buChar char="q"/>
            </a:pPr>
            <a:r>
              <a:rPr lang="en-GB" sz="1400" dirty="0"/>
              <a:t>National Assessments and Monitoring</a:t>
            </a:r>
          </a:p>
          <a:p>
            <a:pPr marL="285750" indent="-285750">
              <a:buFont typeface="Wingdings" panose="05000000000000000000" pitchFamily="2" charset="2"/>
              <a:buChar char="q"/>
            </a:pPr>
            <a:r>
              <a:rPr lang="en-GB" sz="1400" dirty="0"/>
              <a:t>Others</a:t>
            </a:r>
          </a:p>
        </p:txBody>
      </p:sp>
      <p:sp>
        <p:nvSpPr>
          <p:cNvPr id="5" name="TextBox 4">
            <a:extLst>
              <a:ext uri="{FF2B5EF4-FFF2-40B4-BE49-F238E27FC236}">
                <a16:creationId xmlns:a16="http://schemas.microsoft.com/office/drawing/2014/main" xmlns="" id="{6C8A1597-9E6A-46F4-A48E-19E8282C4068}"/>
              </a:ext>
            </a:extLst>
          </p:cNvPr>
          <p:cNvSpPr txBox="1"/>
          <p:nvPr/>
        </p:nvSpPr>
        <p:spPr>
          <a:xfrm>
            <a:off x="342901" y="1066487"/>
            <a:ext cx="3305176" cy="3192652"/>
          </a:xfrm>
          <a:prstGeom prst="rect">
            <a:avLst/>
          </a:prstGeom>
          <a:solidFill>
            <a:schemeClr val="accent4">
              <a:lumMod val="40000"/>
              <a:lumOff val="60000"/>
            </a:schemeClr>
          </a:solidFill>
        </p:spPr>
        <p:txBody>
          <a:bodyPr wrap="square" rtlCol="0">
            <a:noAutofit/>
          </a:bodyPr>
          <a:lstStyle/>
          <a:p>
            <a:pPr algn="ctr"/>
            <a:r>
              <a:rPr lang="en-US" sz="2000" b="1" dirty="0"/>
              <a:t>LOCAL/SITE LEVEL</a:t>
            </a:r>
          </a:p>
          <a:p>
            <a:pPr algn="ctr"/>
            <a:r>
              <a:rPr lang="en-US" sz="1400" dirty="0"/>
              <a:t>Comp. 1 only, outcomes 1.1, 1.2, 1.3 and 1.4</a:t>
            </a:r>
          </a:p>
          <a:p>
            <a:pPr marL="342900" indent="-342900">
              <a:buFont typeface="Wingdings" panose="05000000000000000000" pitchFamily="2" charset="2"/>
              <a:buChar char="q"/>
            </a:pPr>
            <a:r>
              <a:rPr lang="en-US" sz="1400" dirty="0"/>
              <a:t>Establishment and operation of site management board</a:t>
            </a:r>
          </a:p>
          <a:p>
            <a:pPr marL="342900" indent="-342900">
              <a:buFont typeface="Wingdings" panose="05000000000000000000" pitchFamily="2" charset="2"/>
              <a:buChar char="q"/>
            </a:pPr>
            <a:r>
              <a:rPr lang="en-US" sz="1400" dirty="0"/>
              <a:t>Development/revision of management plan</a:t>
            </a:r>
          </a:p>
          <a:p>
            <a:pPr marL="342900" indent="-342900">
              <a:buFont typeface="Wingdings" panose="05000000000000000000" pitchFamily="2" charset="2"/>
              <a:buChar char="q"/>
            </a:pPr>
            <a:r>
              <a:rPr lang="en-US" sz="1400" dirty="0"/>
              <a:t>Implication of ecological and socio-economic monitoring</a:t>
            </a:r>
          </a:p>
          <a:p>
            <a:pPr marL="342900" indent="-342900">
              <a:buFont typeface="Wingdings" panose="05000000000000000000" pitchFamily="2" charset="2"/>
              <a:buChar char="q"/>
            </a:pPr>
            <a:r>
              <a:rPr lang="en-US" sz="1400" dirty="0"/>
              <a:t>Rehabilitation of mangroves, coral reefs</a:t>
            </a:r>
          </a:p>
          <a:p>
            <a:pPr marL="342900" indent="-342900">
              <a:buFont typeface="Wingdings" panose="05000000000000000000" pitchFamily="2" charset="2"/>
              <a:buChar char="q"/>
            </a:pPr>
            <a:r>
              <a:rPr lang="en-US" sz="1400" dirty="0"/>
              <a:t>Building capacity for enforcement</a:t>
            </a:r>
          </a:p>
          <a:p>
            <a:pPr marL="342900" indent="-342900">
              <a:buFont typeface="Wingdings" panose="05000000000000000000" pitchFamily="2" charset="2"/>
              <a:buChar char="q"/>
            </a:pPr>
            <a:r>
              <a:rPr lang="en-US" sz="1400" dirty="0"/>
              <a:t>Others</a:t>
            </a:r>
          </a:p>
        </p:txBody>
      </p:sp>
      <p:sp>
        <p:nvSpPr>
          <p:cNvPr id="6" name="TextBox 9">
            <a:extLst>
              <a:ext uri="{FF2B5EF4-FFF2-40B4-BE49-F238E27FC236}">
                <a16:creationId xmlns:a16="http://schemas.microsoft.com/office/drawing/2014/main" xmlns="" id="{52BF65F6-6CCC-4837-B973-1595D9F00679}"/>
              </a:ext>
            </a:extLst>
          </p:cNvPr>
          <p:cNvSpPr txBox="1"/>
          <p:nvPr/>
        </p:nvSpPr>
        <p:spPr>
          <a:xfrm>
            <a:off x="-8320" y="0"/>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dirty="0">
                <a:latin typeface="Candara" panose="020E0502030303020204" pitchFamily="34" charset="0"/>
              </a:rPr>
              <a:t>Activities at three levels, from local to regional</a:t>
            </a:r>
          </a:p>
        </p:txBody>
      </p:sp>
      <p:sp>
        <p:nvSpPr>
          <p:cNvPr id="8" name="Arrow: Chevron 7">
            <a:extLst>
              <a:ext uri="{FF2B5EF4-FFF2-40B4-BE49-F238E27FC236}">
                <a16:creationId xmlns:a16="http://schemas.microsoft.com/office/drawing/2014/main" xmlns="" id="{F869F09E-CE5F-420C-8404-C877545F1FC1}"/>
              </a:ext>
            </a:extLst>
          </p:cNvPr>
          <p:cNvSpPr/>
          <p:nvPr/>
        </p:nvSpPr>
        <p:spPr>
          <a:xfrm>
            <a:off x="3723807" y="2215714"/>
            <a:ext cx="339603" cy="938740"/>
          </a:xfrm>
          <a:prstGeom prst="chevron">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Arrow: Chevron 8">
            <a:extLst>
              <a:ext uri="{FF2B5EF4-FFF2-40B4-BE49-F238E27FC236}">
                <a16:creationId xmlns:a16="http://schemas.microsoft.com/office/drawing/2014/main" xmlns="" id="{3BB43A06-9241-4557-A1DF-017163FD5A7D}"/>
              </a:ext>
            </a:extLst>
          </p:cNvPr>
          <p:cNvSpPr/>
          <p:nvPr/>
        </p:nvSpPr>
        <p:spPr>
          <a:xfrm>
            <a:off x="7905200" y="2215714"/>
            <a:ext cx="339603" cy="938740"/>
          </a:xfrm>
          <a:prstGeom prst="chevron">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Rectangle 9">
            <a:extLst>
              <a:ext uri="{FF2B5EF4-FFF2-40B4-BE49-F238E27FC236}">
                <a16:creationId xmlns:a16="http://schemas.microsoft.com/office/drawing/2014/main" xmlns="" id="{F85ECE0C-7CB9-451B-AC67-44957E99E83E}"/>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11" name="Slide Number Placeholder 5">
            <a:extLst>
              <a:ext uri="{FF2B5EF4-FFF2-40B4-BE49-F238E27FC236}">
                <a16:creationId xmlns:a16="http://schemas.microsoft.com/office/drawing/2014/main" xmlns="" id="{19B30C55-FED0-45C7-B153-4937A62F8044}"/>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13</a:t>
            </a:fld>
            <a:endParaRPr lang="en-US" b="1" dirty="0">
              <a:solidFill>
                <a:schemeClr val="bg1"/>
              </a:solidFill>
            </a:endParaRPr>
          </a:p>
        </p:txBody>
      </p:sp>
    </p:spTree>
    <p:extLst>
      <p:ext uri="{BB962C8B-B14F-4D97-AF65-F5344CB8AC3E}">
        <p14:creationId xmlns:p14="http://schemas.microsoft.com/office/powerpoint/2010/main" val="3471079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77668E3-F665-457A-BBD0-930E8E0BC9AD}"/>
              </a:ext>
            </a:extLst>
          </p:cNvPr>
          <p:cNvSpPr txBox="1"/>
          <p:nvPr/>
        </p:nvSpPr>
        <p:spPr>
          <a:xfrm>
            <a:off x="476250" y="1238250"/>
            <a:ext cx="2952750" cy="3590022"/>
          </a:xfrm>
          <a:prstGeom prst="rect">
            <a:avLst/>
          </a:prstGeom>
          <a:noFill/>
        </p:spPr>
        <p:txBody>
          <a:bodyPr wrap="square" rtlCol="0">
            <a:spAutoFit/>
          </a:bodyPr>
          <a:lstStyle/>
          <a:p>
            <a:r>
              <a:rPr lang="en-US" dirty="0"/>
              <a:t>Sites in the Table adopted in the SAP, 2008, through:</a:t>
            </a:r>
          </a:p>
          <a:p>
            <a:pPr marL="342900" lvl="0" indent="-342900">
              <a:lnSpc>
                <a:spcPct val="107000"/>
              </a:lnSpc>
              <a:buFont typeface="Wingdings" panose="05000000000000000000" pitchFamily="2" charset="2"/>
              <a:buChar char="q"/>
            </a:pPr>
            <a:r>
              <a:rPr lang="en-US" sz="1800" dirty="0">
                <a:effectLst/>
                <a:ea typeface="Calibri" panose="020F0502020204030204" pitchFamily="34" charset="0"/>
                <a:cs typeface="Times New Roman" panose="02020603050405020304" pitchFamily="18" charset="0"/>
              </a:rPr>
              <a:t>Defining the data and information needs</a:t>
            </a:r>
          </a:p>
          <a:p>
            <a:pPr marL="342900" lvl="0" indent="-342900">
              <a:lnSpc>
                <a:spcPct val="107000"/>
              </a:lnSpc>
              <a:buFont typeface="Wingdings" panose="05000000000000000000" pitchFamily="2" charset="2"/>
              <a:buChar char="q"/>
            </a:pPr>
            <a:r>
              <a:rPr lang="en-US" sz="1800" dirty="0">
                <a:effectLst/>
                <a:ea typeface="Calibri" panose="020F0502020204030204" pitchFamily="34" charset="0"/>
                <a:cs typeface="Times New Roman" panose="02020603050405020304" pitchFamily="18" charset="0"/>
              </a:rPr>
              <a:t>Defining process</a:t>
            </a:r>
          </a:p>
          <a:p>
            <a:pPr marL="342900" lvl="0" indent="-342900">
              <a:lnSpc>
                <a:spcPct val="107000"/>
              </a:lnSpc>
              <a:buFont typeface="Wingdings" panose="05000000000000000000" pitchFamily="2" charset="2"/>
              <a:buChar char="q"/>
            </a:pPr>
            <a:r>
              <a:rPr lang="en-US" sz="1800" dirty="0">
                <a:effectLst/>
                <a:ea typeface="Calibri" panose="020F0502020204030204" pitchFamily="34" charset="0"/>
                <a:cs typeface="Times New Roman" panose="02020603050405020304" pitchFamily="18" charset="0"/>
              </a:rPr>
              <a:t>Evaluating the data</a:t>
            </a:r>
          </a:p>
          <a:p>
            <a:pPr marL="342900" lvl="0" indent="-342900">
              <a:lnSpc>
                <a:spcPct val="107000"/>
              </a:lnSpc>
              <a:buFont typeface="Wingdings" panose="05000000000000000000" pitchFamily="2" charset="2"/>
              <a:buChar char="q"/>
            </a:pPr>
            <a:r>
              <a:rPr lang="en-US" sz="1800" dirty="0">
                <a:effectLst/>
                <a:ea typeface="Calibri" panose="020F0502020204030204" pitchFamily="34" charset="0"/>
                <a:cs typeface="Times New Roman" panose="02020603050405020304" pitchFamily="18" charset="0"/>
              </a:rPr>
              <a:t>Cluster analysis</a:t>
            </a:r>
          </a:p>
          <a:p>
            <a:pPr marL="342900" lvl="0" indent="-342900">
              <a:lnSpc>
                <a:spcPct val="107000"/>
              </a:lnSpc>
              <a:buFont typeface="Wingdings" panose="05000000000000000000" pitchFamily="2" charset="2"/>
              <a:buChar char="q"/>
            </a:pPr>
            <a:r>
              <a:rPr lang="en-US" sz="1800" dirty="0">
                <a:effectLst/>
                <a:ea typeface="Calibri" panose="020F0502020204030204" pitchFamily="34" charset="0"/>
                <a:cs typeface="Times New Roman" panose="02020603050405020304" pitchFamily="18" charset="0"/>
              </a:rPr>
              <a:t>Determining national and regional priorities</a:t>
            </a:r>
          </a:p>
          <a:p>
            <a:pPr marL="342900" lvl="0" indent="-342900">
              <a:lnSpc>
                <a:spcPct val="107000"/>
              </a:lnSpc>
              <a:spcAft>
                <a:spcPts val="800"/>
              </a:spcAft>
              <a:buFont typeface="Wingdings" panose="05000000000000000000" pitchFamily="2" charset="2"/>
              <a:buChar char="q"/>
            </a:pPr>
            <a:r>
              <a:rPr lang="en-US" sz="1800" dirty="0">
                <a:effectLst/>
                <a:ea typeface="Calibri" panose="020F0502020204030204" pitchFamily="34" charset="0"/>
                <a:cs typeface="Times New Roman" panose="02020603050405020304" pitchFamily="18" charset="0"/>
              </a:rPr>
              <a:t>Defining and weighting environment and socio-economic indicators</a:t>
            </a:r>
          </a:p>
        </p:txBody>
      </p:sp>
      <p:sp>
        <p:nvSpPr>
          <p:cNvPr id="5" name="TextBox 4">
            <a:extLst>
              <a:ext uri="{FF2B5EF4-FFF2-40B4-BE49-F238E27FC236}">
                <a16:creationId xmlns:a16="http://schemas.microsoft.com/office/drawing/2014/main" xmlns="" id="{88EE65F2-210F-40C9-B4C9-BCE6AAC4FB0F}"/>
              </a:ext>
            </a:extLst>
          </p:cNvPr>
          <p:cNvSpPr txBox="1"/>
          <p:nvPr/>
        </p:nvSpPr>
        <p:spPr>
          <a:xfrm>
            <a:off x="690562" y="5086886"/>
            <a:ext cx="10810875" cy="1323439"/>
          </a:xfrm>
          <a:prstGeom prst="rect">
            <a:avLst/>
          </a:prstGeom>
          <a:noFill/>
        </p:spPr>
        <p:txBody>
          <a:bodyPr wrap="square" rtlCol="0">
            <a:spAutoFit/>
          </a:bodyPr>
          <a:lstStyle/>
          <a:p>
            <a:r>
              <a:rPr lang="en-US" sz="2000" dirty="0"/>
              <a:t>Reviews needed in order to design appropriate activities at the sites, even to recommend changes of sites with reasonable baselines</a:t>
            </a:r>
          </a:p>
          <a:p>
            <a:r>
              <a:rPr lang="en-US" sz="2000" dirty="0"/>
              <a:t>Need to update the final list of sites for further development of activities in the SAP SCS</a:t>
            </a:r>
          </a:p>
          <a:p>
            <a:r>
              <a:rPr lang="en-US" sz="2000" dirty="0"/>
              <a:t>Consideration of the linkage with sites of the Fisheries Refugia network</a:t>
            </a:r>
          </a:p>
        </p:txBody>
      </p:sp>
      <p:graphicFrame>
        <p:nvGraphicFramePr>
          <p:cNvPr id="6" name="Table 5">
            <a:extLst>
              <a:ext uri="{FF2B5EF4-FFF2-40B4-BE49-F238E27FC236}">
                <a16:creationId xmlns:a16="http://schemas.microsoft.com/office/drawing/2014/main" xmlns="" id="{580A351B-FB7F-47FE-B946-A8C9E9A759BB}"/>
              </a:ext>
            </a:extLst>
          </p:cNvPr>
          <p:cNvGraphicFramePr>
            <a:graphicFrameLocks noGrp="1"/>
          </p:cNvGraphicFramePr>
          <p:nvPr>
            <p:extLst>
              <p:ext uri="{D42A27DB-BD31-4B8C-83A1-F6EECF244321}">
                <p14:modId xmlns:p14="http://schemas.microsoft.com/office/powerpoint/2010/main" val="2807573435"/>
              </p:ext>
            </p:extLst>
          </p:nvPr>
        </p:nvGraphicFramePr>
        <p:xfrm>
          <a:off x="4159567" y="1324125"/>
          <a:ext cx="7341870" cy="3418271"/>
        </p:xfrm>
        <a:graphic>
          <a:graphicData uri="http://schemas.openxmlformats.org/drawingml/2006/table">
            <a:tbl>
              <a:tblPr firstRow="1" firstCol="1" bandRow="1">
                <a:tableStyleId>{5C22544A-7EE6-4342-B048-85BDC9FD1C3A}</a:tableStyleId>
              </a:tblPr>
              <a:tblGrid>
                <a:gridCol w="1164022">
                  <a:extLst>
                    <a:ext uri="{9D8B030D-6E8A-4147-A177-3AD203B41FA5}">
                      <a16:colId xmlns:a16="http://schemas.microsoft.com/office/drawing/2014/main" xmlns="" val="3378494377"/>
                    </a:ext>
                  </a:extLst>
                </a:gridCol>
                <a:gridCol w="1190623">
                  <a:extLst>
                    <a:ext uri="{9D8B030D-6E8A-4147-A177-3AD203B41FA5}">
                      <a16:colId xmlns:a16="http://schemas.microsoft.com/office/drawing/2014/main" xmlns="" val="1377555955"/>
                    </a:ext>
                  </a:extLst>
                </a:gridCol>
                <a:gridCol w="1281433">
                  <a:extLst>
                    <a:ext uri="{9D8B030D-6E8A-4147-A177-3AD203B41FA5}">
                      <a16:colId xmlns:a16="http://schemas.microsoft.com/office/drawing/2014/main" xmlns="" val="3844050449"/>
                    </a:ext>
                  </a:extLst>
                </a:gridCol>
                <a:gridCol w="1300696">
                  <a:extLst>
                    <a:ext uri="{9D8B030D-6E8A-4147-A177-3AD203B41FA5}">
                      <a16:colId xmlns:a16="http://schemas.microsoft.com/office/drawing/2014/main" xmlns="" val="2165406720"/>
                    </a:ext>
                  </a:extLst>
                </a:gridCol>
                <a:gridCol w="1202548">
                  <a:extLst>
                    <a:ext uri="{9D8B030D-6E8A-4147-A177-3AD203B41FA5}">
                      <a16:colId xmlns:a16="http://schemas.microsoft.com/office/drawing/2014/main" xmlns="" val="2706316012"/>
                    </a:ext>
                  </a:extLst>
                </a:gridCol>
                <a:gridCol w="1202548">
                  <a:extLst>
                    <a:ext uri="{9D8B030D-6E8A-4147-A177-3AD203B41FA5}">
                      <a16:colId xmlns:a16="http://schemas.microsoft.com/office/drawing/2014/main" xmlns="" val="3643343367"/>
                    </a:ext>
                  </a:extLst>
                </a:gridCol>
              </a:tblGrid>
              <a:tr h="697807">
                <a:tc>
                  <a:txBody>
                    <a:bodyPr/>
                    <a:lstStyle/>
                    <a:p>
                      <a:pPr>
                        <a:lnSpc>
                          <a:spcPct val="107000"/>
                        </a:lnSpc>
                        <a:spcAft>
                          <a:spcPts val="800"/>
                        </a:spcAft>
                      </a:pPr>
                      <a:r>
                        <a:rPr lang="en-US" sz="1600" dirty="0">
                          <a:effectLst/>
                        </a:rPr>
                        <a:t>Country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Mangroves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a:effectLst/>
                        </a:rPr>
                        <a:t>Coral Reefs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a:effectLst/>
                        </a:rPr>
                        <a:t>Seagrass beds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a:effectLst/>
                        </a:rPr>
                        <a:t>Wetlands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a:effectLst/>
                        </a:rPr>
                        <a:t>Fisheries Refugia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617793480"/>
                  </a:ext>
                </a:extLst>
              </a:tr>
              <a:tr h="340058">
                <a:tc>
                  <a:txBody>
                    <a:bodyPr/>
                    <a:lstStyle/>
                    <a:p>
                      <a:pPr>
                        <a:lnSpc>
                          <a:spcPct val="107000"/>
                        </a:lnSpc>
                        <a:spcAft>
                          <a:spcPts val="800"/>
                        </a:spcAft>
                      </a:pPr>
                      <a:r>
                        <a:rPr lang="en-US" sz="1600">
                          <a:effectLst/>
                        </a:rPr>
                        <a:t>Cambodia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7</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253149830"/>
                  </a:ext>
                </a:extLst>
              </a:tr>
              <a:tr h="340058">
                <a:tc>
                  <a:txBody>
                    <a:bodyPr/>
                    <a:lstStyle/>
                    <a:p>
                      <a:pPr>
                        <a:lnSpc>
                          <a:spcPct val="107000"/>
                        </a:lnSpc>
                        <a:spcAft>
                          <a:spcPts val="800"/>
                        </a:spcAft>
                      </a:pPr>
                      <a:r>
                        <a:rPr lang="en-US" sz="1600">
                          <a:effectLst/>
                        </a:rPr>
                        <a:t>China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606135340"/>
                  </a:ext>
                </a:extLst>
              </a:tr>
              <a:tr h="340058">
                <a:tc>
                  <a:txBody>
                    <a:bodyPr/>
                    <a:lstStyle/>
                    <a:p>
                      <a:pPr>
                        <a:lnSpc>
                          <a:spcPct val="107000"/>
                        </a:lnSpc>
                        <a:spcAft>
                          <a:spcPts val="800"/>
                        </a:spcAft>
                      </a:pPr>
                      <a:r>
                        <a:rPr lang="en-US" sz="1600">
                          <a:effectLst/>
                        </a:rPr>
                        <a:t>Indonesia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7</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7</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302286004"/>
                  </a:ext>
                </a:extLst>
              </a:tr>
              <a:tr h="340058">
                <a:tc>
                  <a:txBody>
                    <a:bodyPr/>
                    <a:lstStyle/>
                    <a:p>
                      <a:pPr>
                        <a:lnSpc>
                          <a:spcPct val="107000"/>
                        </a:lnSpc>
                        <a:spcAft>
                          <a:spcPts val="800"/>
                        </a:spcAft>
                      </a:pPr>
                      <a:r>
                        <a:rPr lang="en-US" sz="1600" dirty="0">
                          <a:effectLst/>
                        </a:rPr>
                        <a:t>Malaysia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algn="ct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algn="ctr">
                        <a:lnSpc>
                          <a:spcPct val="107000"/>
                        </a:lnSpc>
                        <a:spcAft>
                          <a:spcPts val="800"/>
                        </a:spcAft>
                      </a:pPr>
                      <a:r>
                        <a:rPr lang="en-US" sz="1600" dirty="0">
                          <a:effectLst/>
                        </a:rPr>
                        <a:t>36</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algn="ctr">
                        <a:lnSpc>
                          <a:spcPct val="107000"/>
                        </a:lnSpc>
                        <a:spcAft>
                          <a:spcPts val="800"/>
                        </a:spcAft>
                      </a:pPr>
                      <a:r>
                        <a:rPr lang="en-US" sz="1600" dirty="0">
                          <a:effectLst/>
                        </a:rPr>
                        <a:t>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algn="ct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algn="ctr">
                        <a:lnSpc>
                          <a:spcPct val="107000"/>
                        </a:lnSpc>
                        <a:spcAft>
                          <a:spcPts val="800"/>
                        </a:spcAft>
                      </a:pPr>
                      <a:r>
                        <a:rPr lang="en-US" sz="1600" dirty="0">
                          <a:effectLst/>
                        </a:rPr>
                        <a:t>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extLst>
                  <a:ext uri="{0D108BD9-81ED-4DB2-BD59-A6C34878D82A}">
                    <a16:rowId xmlns:a16="http://schemas.microsoft.com/office/drawing/2014/main" xmlns="" val="2848079463"/>
                  </a:ext>
                </a:extLst>
              </a:tr>
              <a:tr h="340058">
                <a:tc>
                  <a:txBody>
                    <a:bodyPr/>
                    <a:lstStyle/>
                    <a:p>
                      <a:pPr>
                        <a:lnSpc>
                          <a:spcPct val="107000"/>
                        </a:lnSpc>
                        <a:spcAft>
                          <a:spcPts val="800"/>
                        </a:spcAft>
                      </a:pPr>
                      <a:r>
                        <a:rPr lang="en-US" sz="1600">
                          <a:effectLst/>
                        </a:rPr>
                        <a:t>Philippines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759036797"/>
                  </a:ext>
                </a:extLst>
              </a:tr>
              <a:tr h="340058">
                <a:tc>
                  <a:txBody>
                    <a:bodyPr/>
                    <a:lstStyle/>
                    <a:p>
                      <a:pPr>
                        <a:lnSpc>
                          <a:spcPct val="107000"/>
                        </a:lnSpc>
                        <a:spcAft>
                          <a:spcPts val="800"/>
                        </a:spcAft>
                      </a:pPr>
                      <a:r>
                        <a:rPr lang="en-US" sz="1600">
                          <a:effectLst/>
                        </a:rPr>
                        <a:t>Thailand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14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657712735"/>
                  </a:ext>
                </a:extLst>
              </a:tr>
              <a:tr h="340058">
                <a:tc>
                  <a:txBody>
                    <a:bodyPr/>
                    <a:lstStyle/>
                    <a:p>
                      <a:pPr>
                        <a:lnSpc>
                          <a:spcPct val="107000"/>
                        </a:lnSpc>
                        <a:spcAft>
                          <a:spcPts val="800"/>
                        </a:spcAft>
                      </a:pPr>
                      <a:r>
                        <a:rPr lang="en-US" sz="1600">
                          <a:effectLst/>
                        </a:rPr>
                        <a:t>Viet Nam</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6</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dirty="0">
                          <a:effectLst/>
                        </a:rPr>
                        <a:t>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266394286"/>
                  </a:ext>
                </a:extLst>
              </a:tr>
              <a:tr h="340058">
                <a:tc>
                  <a:txBody>
                    <a:bodyPr/>
                    <a:lstStyle/>
                    <a:p>
                      <a:pPr>
                        <a:lnSpc>
                          <a:spcPct val="107000"/>
                        </a:lnSpc>
                        <a:spcAft>
                          <a:spcPts val="800"/>
                        </a:spcAft>
                      </a:pPr>
                      <a:r>
                        <a:rPr lang="en-US" sz="1600">
                          <a:effectLst/>
                        </a:rPr>
                        <a:t>Total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600">
                          <a:effectLst/>
                        </a:rPr>
                        <a:t>26 sites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a:effectLst/>
                        </a:rPr>
                        <a:t>82 sites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a:effectLst/>
                        </a:rPr>
                        <a:t>21 sites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a:effectLst/>
                        </a:rPr>
                        <a:t>19 sites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dirty="0">
                          <a:effectLst/>
                        </a:rPr>
                        <a:t>15 sites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591165632"/>
                  </a:ext>
                </a:extLst>
              </a:tr>
            </a:tbl>
          </a:graphicData>
        </a:graphic>
      </p:graphicFrame>
      <p:sp>
        <p:nvSpPr>
          <p:cNvPr id="7" name="Rectangle 6">
            <a:extLst>
              <a:ext uri="{FF2B5EF4-FFF2-40B4-BE49-F238E27FC236}">
                <a16:creationId xmlns:a16="http://schemas.microsoft.com/office/drawing/2014/main" xmlns="" id="{9B3992D5-E6B9-4688-B921-6CE3844BE6C4}"/>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8" name="Slide Number Placeholder 5">
            <a:extLst>
              <a:ext uri="{FF2B5EF4-FFF2-40B4-BE49-F238E27FC236}">
                <a16:creationId xmlns:a16="http://schemas.microsoft.com/office/drawing/2014/main" xmlns="" id="{90390709-0448-404F-AF50-A3C27D984DD0}"/>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14</a:t>
            </a:fld>
            <a:endParaRPr lang="en-US" b="1" dirty="0">
              <a:solidFill>
                <a:schemeClr val="bg1"/>
              </a:solidFill>
            </a:endParaRPr>
          </a:p>
        </p:txBody>
      </p:sp>
      <p:sp>
        <p:nvSpPr>
          <p:cNvPr id="9" name="TextBox 9">
            <a:extLst>
              <a:ext uri="{FF2B5EF4-FFF2-40B4-BE49-F238E27FC236}">
                <a16:creationId xmlns:a16="http://schemas.microsoft.com/office/drawing/2014/main" xmlns="" id="{A6E4CC67-C725-4BC0-AE39-AD1B7AC47FDD}"/>
              </a:ext>
            </a:extLst>
          </p:cNvPr>
          <p:cNvSpPr txBox="1"/>
          <p:nvPr/>
        </p:nvSpPr>
        <p:spPr>
          <a:xfrm>
            <a:off x="-8320" y="0"/>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b="1" cap="all" dirty="0">
                <a:effectLst/>
                <a:ea typeface="Calibri" panose="020F0502020204030204" pitchFamily="34" charset="0"/>
                <a:cs typeface="Times New Roman" panose="02020603050405020304" pitchFamily="18" charset="0"/>
              </a:rPr>
              <a:t>Review of current sites and updated list of sites </a:t>
            </a:r>
            <a:endParaRPr lang="en-US" sz="2800" b="1" dirty="0">
              <a:effectLst/>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xmlns="" id="{D2511C16-64E6-4103-9E3F-398B0F59828A}"/>
              </a:ext>
            </a:extLst>
          </p:cNvPr>
          <p:cNvSpPr txBox="1"/>
          <p:nvPr/>
        </p:nvSpPr>
        <p:spPr>
          <a:xfrm>
            <a:off x="3157151" y="794969"/>
            <a:ext cx="6289588" cy="369332"/>
          </a:xfrm>
          <a:prstGeom prst="rect">
            <a:avLst/>
          </a:prstGeom>
          <a:solidFill>
            <a:schemeClr val="accent4">
              <a:lumMod val="20000"/>
              <a:lumOff val="80000"/>
            </a:schemeClr>
          </a:solidFill>
        </p:spPr>
        <p:txBody>
          <a:bodyPr wrap="square">
            <a:spAutoFit/>
          </a:bodyPr>
          <a:lstStyle/>
          <a:p>
            <a:r>
              <a:rPr lang="en-GB" i="1" dirty="0"/>
              <a:t>See: SCSSAP IP3.Inf5 Project Sites with Refugia Sites</a:t>
            </a:r>
          </a:p>
        </p:txBody>
      </p:sp>
    </p:spTree>
    <p:extLst>
      <p:ext uri="{BB962C8B-B14F-4D97-AF65-F5344CB8AC3E}">
        <p14:creationId xmlns:p14="http://schemas.microsoft.com/office/powerpoint/2010/main" val="3163689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DFD08348-7F76-4BB3-8C58-5D9E4556DAC7}"/>
              </a:ext>
            </a:extLst>
          </p:cNvPr>
          <p:cNvGraphicFramePr>
            <a:graphicFrameLocks noGrp="1"/>
          </p:cNvGraphicFramePr>
          <p:nvPr>
            <p:extLst>
              <p:ext uri="{D42A27DB-BD31-4B8C-83A1-F6EECF244321}">
                <p14:modId xmlns:p14="http://schemas.microsoft.com/office/powerpoint/2010/main" val="1568851473"/>
              </p:ext>
            </p:extLst>
          </p:nvPr>
        </p:nvGraphicFramePr>
        <p:xfrm>
          <a:off x="3978876" y="612772"/>
          <a:ext cx="7611762" cy="5771352"/>
        </p:xfrm>
        <a:graphic>
          <a:graphicData uri="http://schemas.openxmlformats.org/drawingml/2006/table">
            <a:tbl>
              <a:tblPr firstRow="1" firstCol="1" bandRow="1">
                <a:tableStyleId>{69012ECD-51FC-41F1-AA8D-1B2483CD663E}</a:tableStyleId>
              </a:tblPr>
              <a:tblGrid>
                <a:gridCol w="3406176">
                  <a:extLst>
                    <a:ext uri="{9D8B030D-6E8A-4147-A177-3AD203B41FA5}">
                      <a16:colId xmlns:a16="http://schemas.microsoft.com/office/drawing/2014/main" xmlns="" val="2804279678"/>
                    </a:ext>
                  </a:extLst>
                </a:gridCol>
                <a:gridCol w="4205586">
                  <a:extLst>
                    <a:ext uri="{9D8B030D-6E8A-4147-A177-3AD203B41FA5}">
                      <a16:colId xmlns:a16="http://schemas.microsoft.com/office/drawing/2014/main" xmlns="" val="1526152999"/>
                    </a:ext>
                  </a:extLst>
                </a:gridCol>
              </a:tblGrid>
              <a:tr h="240003">
                <a:tc>
                  <a:txBody>
                    <a:bodyPr/>
                    <a:lstStyle/>
                    <a:p>
                      <a:pPr>
                        <a:lnSpc>
                          <a:spcPct val="107000"/>
                        </a:lnSpc>
                        <a:spcAft>
                          <a:spcPts val="800"/>
                        </a:spcAft>
                      </a:pPr>
                      <a:r>
                        <a:rPr lang="en-US" sz="1600" b="1" dirty="0">
                          <a:effectLst/>
                        </a:rPr>
                        <a:t>Categories</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b="1" dirty="0">
                          <a:effectLst/>
                        </a:rPr>
                        <a:t>Guidance comments</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837231884"/>
                  </a:ext>
                </a:extLst>
              </a:tr>
              <a:tr h="492493">
                <a:tc>
                  <a:txBody>
                    <a:bodyPr/>
                    <a:lstStyle/>
                    <a:p>
                      <a:pPr>
                        <a:lnSpc>
                          <a:spcPct val="107000"/>
                        </a:lnSpc>
                        <a:spcAft>
                          <a:spcPts val="800"/>
                        </a:spcAft>
                      </a:pPr>
                      <a:r>
                        <a:rPr lang="en-US" sz="1600" b="0" dirty="0">
                          <a:effectLst/>
                        </a:rPr>
                        <a:t>Establishment of management body</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a:effectLst/>
                        </a:rPr>
                        <a:t>Time &amp; type of body</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2947222"/>
                  </a:ext>
                </a:extLst>
              </a:tr>
              <a:tr h="492493">
                <a:tc>
                  <a:txBody>
                    <a:bodyPr/>
                    <a:lstStyle/>
                    <a:p>
                      <a:pPr>
                        <a:lnSpc>
                          <a:spcPct val="107000"/>
                        </a:lnSpc>
                        <a:spcAft>
                          <a:spcPts val="800"/>
                        </a:spcAft>
                      </a:pPr>
                      <a:r>
                        <a:rPr lang="en-US" sz="1600" b="0" dirty="0">
                          <a:effectLst/>
                        </a:rPr>
                        <a:t>Development and approval of management plan</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a:effectLst/>
                        </a:rPr>
                        <a:t>Title of plan, year &amp; authority of approval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442062040"/>
                  </a:ext>
                </a:extLst>
              </a:tr>
              <a:tr h="240003">
                <a:tc>
                  <a:txBody>
                    <a:bodyPr/>
                    <a:lstStyle/>
                    <a:p>
                      <a:pPr>
                        <a:lnSpc>
                          <a:spcPct val="107000"/>
                        </a:lnSpc>
                        <a:spcAft>
                          <a:spcPts val="800"/>
                        </a:spcAft>
                      </a:pPr>
                      <a:r>
                        <a:rPr lang="en-US" sz="1600" b="0" dirty="0">
                          <a:effectLst/>
                        </a:rPr>
                        <a:t>Management approach</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err="1">
                          <a:effectLst/>
                        </a:rPr>
                        <a:t>Eg.</a:t>
                      </a:r>
                      <a:r>
                        <a:rPr lang="en-US" sz="1600" dirty="0">
                          <a:effectLst/>
                        </a:rPr>
                        <a:t> MPA, community based or others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311176479"/>
                  </a:ext>
                </a:extLst>
              </a:tr>
              <a:tr h="240003">
                <a:tc>
                  <a:txBody>
                    <a:bodyPr/>
                    <a:lstStyle/>
                    <a:p>
                      <a:pPr>
                        <a:lnSpc>
                          <a:spcPct val="107000"/>
                        </a:lnSpc>
                        <a:spcAft>
                          <a:spcPts val="800"/>
                        </a:spcAft>
                      </a:pPr>
                      <a:r>
                        <a:rPr lang="en-US" sz="1600" b="0" dirty="0">
                          <a:effectLst/>
                        </a:rPr>
                        <a:t>Capacity building</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Human and facility for management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418154287"/>
                  </a:ext>
                </a:extLst>
              </a:tr>
              <a:tr h="240003">
                <a:tc>
                  <a:txBody>
                    <a:bodyPr/>
                    <a:lstStyle/>
                    <a:p>
                      <a:pPr>
                        <a:lnSpc>
                          <a:spcPct val="107000"/>
                        </a:lnSpc>
                        <a:spcAft>
                          <a:spcPts val="800"/>
                        </a:spcAft>
                      </a:pPr>
                      <a:r>
                        <a:rPr lang="en-US" sz="1600" b="0" dirty="0">
                          <a:effectLst/>
                        </a:rPr>
                        <a:t>Enforcement mechanism</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What is tool to do enforcement &amp; effectiveness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311893243"/>
                  </a:ext>
                </a:extLst>
              </a:tr>
              <a:tr h="492493">
                <a:tc>
                  <a:txBody>
                    <a:bodyPr/>
                    <a:lstStyle/>
                    <a:p>
                      <a:pPr>
                        <a:lnSpc>
                          <a:spcPct val="107000"/>
                        </a:lnSpc>
                        <a:spcAft>
                          <a:spcPts val="800"/>
                        </a:spcAft>
                      </a:pPr>
                      <a:r>
                        <a:rPr lang="en-US" sz="1600" b="0" dirty="0">
                          <a:effectLst/>
                        </a:rPr>
                        <a:t>Monitoring of habitat and environment indicators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Indicators, no. of stations, frequency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939786140"/>
                  </a:ext>
                </a:extLst>
              </a:tr>
              <a:tr h="492493">
                <a:tc>
                  <a:txBody>
                    <a:bodyPr/>
                    <a:lstStyle/>
                    <a:p>
                      <a:pPr>
                        <a:lnSpc>
                          <a:spcPct val="107000"/>
                        </a:lnSpc>
                        <a:spcAft>
                          <a:spcPts val="800"/>
                        </a:spcAft>
                      </a:pPr>
                      <a:r>
                        <a:rPr lang="en-US" sz="1600" b="0" dirty="0">
                          <a:effectLst/>
                        </a:rPr>
                        <a:t>Participation of local stakeholders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Involvement of communities, private sector,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44688674"/>
                  </a:ext>
                </a:extLst>
              </a:tr>
              <a:tr h="492493">
                <a:tc>
                  <a:txBody>
                    <a:bodyPr/>
                    <a:lstStyle/>
                    <a:p>
                      <a:pPr>
                        <a:lnSpc>
                          <a:spcPct val="107000"/>
                        </a:lnSpc>
                        <a:spcAft>
                          <a:spcPts val="800"/>
                        </a:spcAft>
                      </a:pPr>
                      <a:r>
                        <a:rPr lang="en-US" sz="1600" b="0" dirty="0">
                          <a:effectLst/>
                        </a:rPr>
                        <a:t>Linkages between fisheries and habitat management</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Any activity for integrated management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611259735"/>
                  </a:ext>
                </a:extLst>
              </a:tr>
              <a:tr h="492493">
                <a:tc>
                  <a:txBody>
                    <a:bodyPr/>
                    <a:lstStyle/>
                    <a:p>
                      <a:pPr>
                        <a:lnSpc>
                          <a:spcPct val="107000"/>
                        </a:lnSpc>
                        <a:spcAft>
                          <a:spcPts val="800"/>
                        </a:spcAft>
                      </a:pPr>
                      <a:r>
                        <a:rPr lang="en-US" sz="1600" b="0" dirty="0">
                          <a:effectLst/>
                        </a:rPr>
                        <a:t>Fund raising and sustained financial mechanism</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Ways to mobilize and amount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989041935"/>
                  </a:ext>
                </a:extLst>
              </a:tr>
              <a:tr h="492493">
                <a:tc>
                  <a:txBody>
                    <a:bodyPr/>
                    <a:lstStyle/>
                    <a:p>
                      <a:pPr>
                        <a:lnSpc>
                          <a:spcPct val="107000"/>
                        </a:lnSpc>
                        <a:spcAft>
                          <a:spcPts val="800"/>
                        </a:spcAft>
                      </a:pPr>
                      <a:r>
                        <a:rPr lang="en-US" sz="1600" b="0" dirty="0">
                          <a:effectLst/>
                        </a:rPr>
                        <a:t>Enhancement of public awareness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Activities done for public awareness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816456382"/>
                  </a:ext>
                </a:extLst>
              </a:tr>
              <a:tr h="492493">
                <a:tc>
                  <a:txBody>
                    <a:bodyPr/>
                    <a:lstStyle/>
                    <a:p>
                      <a:pPr>
                        <a:lnSpc>
                          <a:spcPct val="107000"/>
                        </a:lnSpc>
                        <a:spcAft>
                          <a:spcPts val="800"/>
                        </a:spcAft>
                      </a:pPr>
                      <a:r>
                        <a:rPr lang="en-US" sz="1600" b="0" dirty="0">
                          <a:effectLst/>
                        </a:rPr>
                        <a:t>Reducing habitat degradation and loss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Area (ha) of target habitats under sustained management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453704926"/>
                  </a:ext>
                </a:extLst>
              </a:tr>
              <a:tr h="240003">
                <a:tc>
                  <a:txBody>
                    <a:bodyPr/>
                    <a:lstStyle/>
                    <a:p>
                      <a:pPr>
                        <a:lnSpc>
                          <a:spcPct val="107000"/>
                        </a:lnSpc>
                        <a:spcAft>
                          <a:spcPts val="800"/>
                        </a:spcAft>
                      </a:pPr>
                      <a:r>
                        <a:rPr lang="en-US" sz="1600" b="0" dirty="0">
                          <a:effectLst/>
                        </a:rPr>
                        <a:t>Rehabilitation</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Activities done and area (ha) rehabilitated</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824539256"/>
                  </a:ext>
                </a:extLst>
              </a:tr>
              <a:tr h="492493">
                <a:tc>
                  <a:txBody>
                    <a:bodyPr/>
                    <a:lstStyle/>
                    <a:p>
                      <a:pPr>
                        <a:lnSpc>
                          <a:spcPct val="107000"/>
                        </a:lnSpc>
                        <a:spcAft>
                          <a:spcPts val="800"/>
                        </a:spcAft>
                      </a:pPr>
                      <a:r>
                        <a:rPr lang="en-US" sz="1600" b="0" dirty="0">
                          <a:effectLst/>
                        </a:rPr>
                        <a:t>Reducing degradation rate</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1600" dirty="0">
                          <a:effectLst/>
                        </a:rPr>
                        <a:t>Changes of cover of corals or seagrass, mangrove density…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75923485"/>
                  </a:ext>
                </a:extLst>
              </a:tr>
            </a:tbl>
          </a:graphicData>
        </a:graphic>
      </p:graphicFrame>
      <p:sp>
        <p:nvSpPr>
          <p:cNvPr id="3" name="TextBox 2">
            <a:extLst>
              <a:ext uri="{FF2B5EF4-FFF2-40B4-BE49-F238E27FC236}">
                <a16:creationId xmlns:a16="http://schemas.microsoft.com/office/drawing/2014/main" xmlns="" id="{57CBF352-F331-4CCE-B070-CAB23ECFB1FC}"/>
              </a:ext>
            </a:extLst>
          </p:cNvPr>
          <p:cNvSpPr txBox="1"/>
          <p:nvPr/>
        </p:nvSpPr>
        <p:spPr>
          <a:xfrm>
            <a:off x="430942" y="1674673"/>
            <a:ext cx="3200400" cy="4339650"/>
          </a:xfrm>
          <a:prstGeom prst="rect">
            <a:avLst/>
          </a:prstGeom>
          <a:noFill/>
        </p:spPr>
        <p:txBody>
          <a:bodyPr wrap="square" rtlCol="0">
            <a:spAutoFit/>
          </a:bodyPr>
          <a:lstStyle/>
          <a:p>
            <a:r>
              <a:rPr lang="en-US" sz="2000" b="1" u="sng" dirty="0">
                <a:solidFill>
                  <a:srgbClr val="002060"/>
                </a:solidFill>
              </a:rPr>
              <a:t>Based on reviews, indicating:</a:t>
            </a:r>
          </a:p>
          <a:p>
            <a:endParaRPr lang="en-US" sz="2000" b="1" dirty="0"/>
          </a:p>
          <a:p>
            <a:pPr marL="285750" indent="-285750">
              <a:buFont typeface="Wingdings" panose="05000000000000000000" pitchFamily="2" charset="2"/>
              <a:buChar char="ü"/>
            </a:pPr>
            <a:r>
              <a:rPr lang="en-US" dirty="0"/>
              <a:t>Lessons learnt for upscaling in other sites</a:t>
            </a:r>
          </a:p>
          <a:p>
            <a:pPr marL="285750" indent="-285750">
              <a:buFont typeface="Wingdings" panose="05000000000000000000" pitchFamily="2" charset="2"/>
              <a:buChar char="ü"/>
            </a:pPr>
            <a:r>
              <a:rPr lang="en-US" dirty="0"/>
              <a:t>Challenges which should be addressed in the SAP SCS Project</a:t>
            </a:r>
          </a:p>
          <a:p>
            <a:pPr marL="285750" indent="-285750">
              <a:buFont typeface="Wingdings" panose="05000000000000000000" pitchFamily="2" charset="2"/>
              <a:buChar char="ü"/>
            </a:pPr>
            <a:r>
              <a:rPr lang="en-US" dirty="0"/>
              <a:t>Or, proposal of alternate site, considering reasonable baselines</a:t>
            </a:r>
          </a:p>
          <a:p>
            <a:pPr marL="285750" indent="-285750">
              <a:buFont typeface="Wingdings" panose="05000000000000000000" pitchFamily="2" charset="2"/>
              <a:buChar char="ü"/>
            </a:pPr>
            <a:r>
              <a:rPr lang="en-US" dirty="0"/>
              <a:t>Reporting what outputs of SAP were achieved during 2008-2020</a:t>
            </a:r>
          </a:p>
          <a:p>
            <a:endParaRPr lang="en-US" dirty="0"/>
          </a:p>
        </p:txBody>
      </p:sp>
      <p:sp>
        <p:nvSpPr>
          <p:cNvPr id="4" name="Rectangle 3">
            <a:extLst>
              <a:ext uri="{FF2B5EF4-FFF2-40B4-BE49-F238E27FC236}">
                <a16:creationId xmlns:a16="http://schemas.microsoft.com/office/drawing/2014/main" xmlns="" id="{7C4B2D1C-B744-41D7-8AA7-943EB5B6492C}"/>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5" name="Slide Number Placeholder 5">
            <a:extLst>
              <a:ext uri="{FF2B5EF4-FFF2-40B4-BE49-F238E27FC236}">
                <a16:creationId xmlns:a16="http://schemas.microsoft.com/office/drawing/2014/main" xmlns="" id="{76FF6FAC-6DFC-4B7B-AE5E-98FB933EE62A}"/>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15</a:t>
            </a:fld>
            <a:endParaRPr lang="en-US" b="1" dirty="0">
              <a:solidFill>
                <a:schemeClr val="bg1"/>
              </a:solidFill>
            </a:endParaRPr>
          </a:p>
        </p:txBody>
      </p:sp>
      <p:sp>
        <p:nvSpPr>
          <p:cNvPr id="6" name="TextBox 5">
            <a:extLst>
              <a:ext uri="{FF2B5EF4-FFF2-40B4-BE49-F238E27FC236}">
                <a16:creationId xmlns:a16="http://schemas.microsoft.com/office/drawing/2014/main" xmlns="" id="{15A5DEE8-F8E4-483D-B838-2EAAD6591FB2}"/>
              </a:ext>
            </a:extLst>
          </p:cNvPr>
          <p:cNvSpPr txBox="1"/>
          <p:nvPr/>
        </p:nvSpPr>
        <p:spPr>
          <a:xfrm>
            <a:off x="367614" y="612772"/>
            <a:ext cx="3327056" cy="646331"/>
          </a:xfrm>
          <a:prstGeom prst="rect">
            <a:avLst/>
          </a:prstGeom>
          <a:solidFill>
            <a:schemeClr val="accent4">
              <a:lumMod val="20000"/>
              <a:lumOff val="80000"/>
            </a:schemeClr>
          </a:solidFill>
        </p:spPr>
        <p:txBody>
          <a:bodyPr wrap="square">
            <a:spAutoFit/>
          </a:bodyPr>
          <a:lstStyle/>
          <a:p>
            <a:r>
              <a:rPr lang="en-GB" i="1" dirty="0"/>
              <a:t>See: SCSSAP IP3.3 Project Site Selection Guide</a:t>
            </a:r>
          </a:p>
        </p:txBody>
      </p:sp>
    </p:spTree>
    <p:extLst>
      <p:ext uri="{BB962C8B-B14F-4D97-AF65-F5344CB8AC3E}">
        <p14:creationId xmlns:p14="http://schemas.microsoft.com/office/powerpoint/2010/main" val="319835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102E62C9-428F-461C-8825-765D56778F18}"/>
              </a:ext>
            </a:extLst>
          </p:cNvPr>
          <p:cNvSpPr txBox="1"/>
          <p:nvPr/>
        </p:nvSpPr>
        <p:spPr>
          <a:xfrm>
            <a:off x="590550" y="495300"/>
            <a:ext cx="11010900" cy="5293757"/>
          </a:xfrm>
          <a:prstGeom prst="rect">
            <a:avLst/>
          </a:prstGeom>
          <a:noFill/>
        </p:spPr>
        <p:txBody>
          <a:bodyPr wrap="square" rtlCol="0">
            <a:spAutoFit/>
          </a:bodyPr>
          <a:lstStyle/>
          <a:p>
            <a:endParaRPr lang="en-US" sz="2000" dirty="0"/>
          </a:p>
          <a:p>
            <a:r>
              <a:rPr lang="en-US" sz="2000" b="1" u="sng" dirty="0">
                <a:solidFill>
                  <a:srgbClr val="002060"/>
                </a:solidFill>
              </a:rPr>
              <a:t>In the SAP SCS Project, activities at the site level support directly and critically if the regional outcomes of Component 1 can be achieved</a:t>
            </a:r>
          </a:p>
          <a:p>
            <a:endParaRPr lang="en-US" sz="2000" dirty="0"/>
          </a:p>
          <a:p>
            <a:pPr marL="342900" lvl="0" indent="-342900" algn="just">
              <a:buFont typeface="Symbol" panose="05050102010706020507" pitchFamily="18" charset="2"/>
              <a:buChar char=""/>
            </a:pPr>
            <a:r>
              <a:rPr lang="en-US" sz="2000" dirty="0">
                <a:effectLst/>
                <a:ea typeface="Yu Mincho" panose="02020400000000000000" pitchFamily="18" charset="-128"/>
                <a:cs typeface="Calibri" panose="020F0502020204030204" pitchFamily="34" charset="0"/>
              </a:rPr>
              <a:t>Outcome 1.1 Appropriate forms of sustainable management established for 860,000 ha of mangrove by </a:t>
            </a:r>
            <a:r>
              <a:rPr lang="en-US" sz="2000" dirty="0" err="1">
                <a:effectLst/>
                <a:ea typeface="Yu Mincho" panose="02020400000000000000" pitchFamily="18" charset="-128"/>
                <a:cs typeface="Calibri" panose="020F0502020204030204" pitchFamily="34" charset="0"/>
              </a:rPr>
              <a:t>Yr</a:t>
            </a:r>
            <a:r>
              <a:rPr lang="en-US" sz="2000" dirty="0">
                <a:effectLst/>
                <a:ea typeface="Yu Mincho" panose="02020400000000000000" pitchFamily="18" charset="-128"/>
                <a:cs typeface="Calibri" panose="020F0502020204030204" pitchFamily="34" charset="0"/>
              </a:rPr>
              <a:t> 5	</a:t>
            </a:r>
            <a:endParaRPr lang="en-US" sz="2000" dirty="0">
              <a:effectLst/>
              <a:ea typeface="Yu Mincho" panose="02020400000000000000" pitchFamily="18" charset="-128"/>
              <a:cs typeface="Arial" panose="020B0604020202020204" pitchFamily="34" charset="0"/>
            </a:endParaRPr>
          </a:p>
          <a:p>
            <a:pPr marL="342900" lvl="0" indent="-342900" algn="just">
              <a:buFont typeface="Symbol" panose="05050102010706020507" pitchFamily="18" charset="2"/>
              <a:buChar char=""/>
            </a:pPr>
            <a:r>
              <a:rPr lang="en-US" sz="2000" dirty="0">
                <a:effectLst/>
                <a:ea typeface="Yu Mincho" panose="02020400000000000000" pitchFamily="18" charset="-128"/>
                <a:cs typeface="Calibri" panose="020F0502020204030204" pitchFamily="34" charset="0"/>
              </a:rPr>
              <a:t>Outcome 1.2  153,000 ha of coral reef at 82 priority sites managed sustainably by </a:t>
            </a:r>
            <a:r>
              <a:rPr lang="en-US" sz="2000" dirty="0" err="1">
                <a:effectLst/>
                <a:ea typeface="Yu Mincho" panose="02020400000000000000" pitchFamily="18" charset="-128"/>
                <a:cs typeface="Calibri" panose="020F0502020204030204" pitchFamily="34" charset="0"/>
              </a:rPr>
              <a:t>Yr</a:t>
            </a:r>
            <a:r>
              <a:rPr lang="en-US" sz="2000" dirty="0">
                <a:effectLst/>
                <a:ea typeface="Yu Mincho" panose="02020400000000000000" pitchFamily="18" charset="-128"/>
                <a:cs typeface="Calibri" panose="020F0502020204030204" pitchFamily="34" charset="0"/>
              </a:rPr>
              <a:t> 5, including a reduction in the decadal rate of degradation in live coral cover from 16 to 5%</a:t>
            </a:r>
            <a:endParaRPr lang="en-US" sz="2000" dirty="0">
              <a:effectLst/>
              <a:ea typeface="Yu Mincho" panose="02020400000000000000" pitchFamily="18" charset="-128"/>
              <a:cs typeface="Arial" panose="020B0604020202020204" pitchFamily="34" charset="0"/>
            </a:endParaRPr>
          </a:p>
          <a:p>
            <a:pPr marL="342900" lvl="0" indent="-342900" algn="just">
              <a:buFont typeface="Symbol" panose="05050102010706020507" pitchFamily="18" charset="2"/>
              <a:buChar char=""/>
            </a:pPr>
            <a:r>
              <a:rPr lang="en-US" sz="2000" dirty="0">
                <a:effectLst/>
                <a:ea typeface="Yu Mincho" panose="02020400000000000000" pitchFamily="18" charset="-128"/>
                <a:cs typeface="Calibri" panose="020F0502020204030204" pitchFamily="34" charset="0"/>
              </a:rPr>
              <a:t>Outcome 1.3  Conservation, management and sustainable use of 25,900 ha of known seagrass area in the South China Sea and Gulf of Thailand by </a:t>
            </a:r>
            <a:r>
              <a:rPr lang="en-US" sz="2000" dirty="0" err="1">
                <a:effectLst/>
                <a:ea typeface="Yu Mincho" panose="02020400000000000000" pitchFamily="18" charset="-128"/>
                <a:cs typeface="Calibri" panose="020F0502020204030204" pitchFamily="34" charset="0"/>
              </a:rPr>
              <a:t>Yr</a:t>
            </a:r>
            <a:r>
              <a:rPr lang="en-US" sz="2000" dirty="0">
                <a:effectLst/>
                <a:ea typeface="Yu Mincho" panose="02020400000000000000" pitchFamily="18" charset="-128"/>
                <a:cs typeface="Calibri" panose="020F0502020204030204" pitchFamily="34" charset="0"/>
              </a:rPr>
              <a:t> 5		</a:t>
            </a:r>
            <a:endParaRPr lang="en-US" sz="2000" dirty="0">
              <a:effectLst/>
              <a:ea typeface="Yu Mincho" panose="02020400000000000000" pitchFamily="18" charset="-128"/>
              <a:cs typeface="Arial" panose="020B0604020202020204" pitchFamily="34" charset="0"/>
            </a:endParaRPr>
          </a:p>
          <a:p>
            <a:pPr marL="342900" lvl="0" indent="-342900" algn="just">
              <a:buFont typeface="Symbol" panose="05050102010706020507" pitchFamily="18" charset="2"/>
              <a:buChar char=""/>
            </a:pPr>
            <a:r>
              <a:rPr lang="en-US" sz="2000" dirty="0">
                <a:effectLst/>
                <a:ea typeface="Yu Mincho" panose="02020400000000000000" pitchFamily="18" charset="-128"/>
                <a:cs typeface="Calibri" panose="020F0502020204030204" pitchFamily="34" charset="0"/>
              </a:rPr>
              <a:t>Outcome 1.4 Integrated management of 783,900 ha of coastal wetland at 19 sites, including habitat restoration and protection strengthened at priority locations		</a:t>
            </a:r>
            <a:endParaRPr lang="en-US" sz="2000" dirty="0">
              <a:effectLst/>
              <a:ea typeface="Yu Mincho" panose="02020400000000000000" pitchFamily="18" charset="-128"/>
              <a:cs typeface="Arial" panose="020B0604020202020204" pitchFamily="34" charset="0"/>
            </a:endParaRPr>
          </a:p>
          <a:p>
            <a:pPr marL="342900" lvl="0" indent="-342900" algn="just">
              <a:buFont typeface="Symbol" panose="05050102010706020507" pitchFamily="18" charset="2"/>
              <a:buChar char=""/>
            </a:pPr>
            <a:r>
              <a:rPr lang="en-US" sz="2000" dirty="0">
                <a:effectLst/>
                <a:ea typeface="Yu Mincho" panose="02020400000000000000" pitchFamily="18" charset="-128"/>
                <a:cs typeface="Calibri" panose="020F0502020204030204" pitchFamily="34" charset="0"/>
              </a:rPr>
              <a:t>Outcome 1.5 National and regional level cooperation in tracking results of SAP actions for coastal habitat management</a:t>
            </a:r>
            <a:endParaRPr lang="en-US" sz="2000" dirty="0">
              <a:effectLst/>
              <a:ea typeface="Yu Mincho" panose="02020400000000000000" pitchFamily="18" charset="-128"/>
              <a:cs typeface="Arial" panose="020B0604020202020204" pitchFamily="34" charset="0"/>
            </a:endParaRPr>
          </a:p>
          <a:p>
            <a:r>
              <a:rPr lang="en-US" dirty="0"/>
              <a:t> </a:t>
            </a:r>
          </a:p>
          <a:p>
            <a:r>
              <a:rPr lang="en-US" sz="2000" b="1" u="sng" dirty="0">
                <a:solidFill>
                  <a:srgbClr val="002060"/>
                </a:solidFill>
              </a:rPr>
              <a:t>Therefore, designing activities at the site level are required to consider outputs identified by the SAP to achieve each outcome.</a:t>
            </a:r>
          </a:p>
        </p:txBody>
      </p:sp>
      <p:sp>
        <p:nvSpPr>
          <p:cNvPr id="3" name="TextBox 9">
            <a:extLst>
              <a:ext uri="{FF2B5EF4-FFF2-40B4-BE49-F238E27FC236}">
                <a16:creationId xmlns:a16="http://schemas.microsoft.com/office/drawing/2014/main" xmlns="" id="{DFDAD080-274A-471D-BCF6-640794B847BA}"/>
              </a:ext>
            </a:extLst>
          </p:cNvPr>
          <p:cNvSpPr txBox="1"/>
          <p:nvPr/>
        </p:nvSpPr>
        <p:spPr>
          <a:xfrm>
            <a:off x="-8320" y="0"/>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b="1" cap="all" dirty="0">
                <a:effectLst/>
                <a:ea typeface="Calibri" panose="020F0502020204030204" pitchFamily="34" charset="0"/>
                <a:cs typeface="Times New Roman" panose="02020603050405020304" pitchFamily="18" charset="0"/>
              </a:rPr>
              <a:t>Designing activities at the site level </a:t>
            </a:r>
          </a:p>
        </p:txBody>
      </p:sp>
      <p:sp>
        <p:nvSpPr>
          <p:cNvPr id="4" name="Rectangle 3">
            <a:extLst>
              <a:ext uri="{FF2B5EF4-FFF2-40B4-BE49-F238E27FC236}">
                <a16:creationId xmlns:a16="http://schemas.microsoft.com/office/drawing/2014/main" xmlns="" id="{7202D086-A7EE-4D51-947A-69E231151B16}"/>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5" name="Slide Number Placeholder 5">
            <a:extLst>
              <a:ext uri="{FF2B5EF4-FFF2-40B4-BE49-F238E27FC236}">
                <a16:creationId xmlns:a16="http://schemas.microsoft.com/office/drawing/2014/main" xmlns="" id="{CD7BA027-F9E5-4B6E-B75B-A04E48A39CAD}"/>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16</a:t>
            </a:fld>
            <a:endParaRPr lang="en-US" b="1" dirty="0">
              <a:solidFill>
                <a:schemeClr val="bg1"/>
              </a:solidFill>
            </a:endParaRPr>
          </a:p>
        </p:txBody>
      </p:sp>
    </p:spTree>
    <p:extLst>
      <p:ext uri="{BB962C8B-B14F-4D97-AF65-F5344CB8AC3E}">
        <p14:creationId xmlns:p14="http://schemas.microsoft.com/office/powerpoint/2010/main" val="37920730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94B6C52D-B3B3-4AAA-A4E0-7B0050C20B11}"/>
              </a:ext>
            </a:extLst>
          </p:cNvPr>
          <p:cNvGraphicFramePr>
            <a:graphicFrameLocks noGrp="1"/>
          </p:cNvGraphicFramePr>
          <p:nvPr>
            <p:extLst>
              <p:ext uri="{D42A27DB-BD31-4B8C-83A1-F6EECF244321}">
                <p14:modId xmlns:p14="http://schemas.microsoft.com/office/powerpoint/2010/main" val="3541401355"/>
              </p:ext>
            </p:extLst>
          </p:nvPr>
        </p:nvGraphicFramePr>
        <p:xfrm>
          <a:off x="4139514" y="552450"/>
          <a:ext cx="7621321" cy="5214592"/>
        </p:xfrm>
        <a:graphic>
          <a:graphicData uri="http://schemas.openxmlformats.org/drawingml/2006/table">
            <a:tbl>
              <a:tblPr firstRow="1" firstCol="1" bandRow="1">
                <a:tableStyleId>{5A111915-BE36-4E01-A7E5-04B1672EAD32}</a:tableStyleId>
              </a:tblPr>
              <a:tblGrid>
                <a:gridCol w="4670854">
                  <a:extLst>
                    <a:ext uri="{9D8B030D-6E8A-4147-A177-3AD203B41FA5}">
                      <a16:colId xmlns:a16="http://schemas.microsoft.com/office/drawing/2014/main" xmlns="" val="2712908142"/>
                    </a:ext>
                  </a:extLst>
                </a:gridCol>
                <a:gridCol w="1410230">
                  <a:extLst>
                    <a:ext uri="{9D8B030D-6E8A-4147-A177-3AD203B41FA5}">
                      <a16:colId xmlns:a16="http://schemas.microsoft.com/office/drawing/2014/main" xmlns="" val="1542835924"/>
                    </a:ext>
                  </a:extLst>
                </a:gridCol>
                <a:gridCol w="1540237">
                  <a:extLst>
                    <a:ext uri="{9D8B030D-6E8A-4147-A177-3AD203B41FA5}">
                      <a16:colId xmlns:a16="http://schemas.microsoft.com/office/drawing/2014/main" xmlns="" val="779596297"/>
                    </a:ext>
                  </a:extLst>
                </a:gridCol>
              </a:tblGrid>
              <a:tr h="302595">
                <a:tc>
                  <a:txBody>
                    <a:bodyPr/>
                    <a:lstStyle/>
                    <a:p>
                      <a:pPr algn="ctr" fontAlgn="base">
                        <a:lnSpc>
                          <a:spcPct val="107000"/>
                        </a:lnSpc>
                        <a:spcAft>
                          <a:spcPts val="800"/>
                        </a:spcAft>
                      </a:pPr>
                      <a:r>
                        <a:rPr lang="en-US" sz="1600" dirty="0">
                          <a:effectLst/>
                        </a:rPr>
                        <a:t>Regional Outputs for mangroves</a:t>
                      </a:r>
                      <a:endParaRPr lang="en-US" sz="1600" dirty="0">
                        <a:effectLst/>
                        <a:latin typeface="+mn-lt"/>
                        <a:ea typeface="Calibri" panose="020F0502020204030204" pitchFamily="34" charset="0"/>
                        <a:cs typeface="Times New Roman" panose="02020603050405020304" pitchFamily="18" charset="0"/>
                      </a:endParaRPr>
                    </a:p>
                  </a:txBody>
                  <a:tcPr marL="0" marR="0" marT="0" marB="0"/>
                </a:tc>
                <a:tc>
                  <a:txBody>
                    <a:bodyPr/>
                    <a:lstStyle/>
                    <a:p>
                      <a:pPr algn="ctr" fontAlgn="base">
                        <a:lnSpc>
                          <a:spcPct val="107000"/>
                        </a:lnSpc>
                        <a:spcAft>
                          <a:spcPts val="800"/>
                        </a:spcAft>
                      </a:pPr>
                      <a:r>
                        <a:rPr lang="en-US" sz="1600" dirty="0">
                          <a:effectLst/>
                        </a:rPr>
                        <a:t>National outputs</a:t>
                      </a:r>
                      <a:endParaRPr lang="en-US" sz="1600" dirty="0">
                        <a:effectLst/>
                        <a:latin typeface="+mn-lt"/>
                        <a:ea typeface="Calibri" panose="020F0502020204030204" pitchFamily="34" charset="0"/>
                        <a:cs typeface="Times New Roman" panose="02020603050405020304" pitchFamily="18" charset="0"/>
                      </a:endParaRPr>
                    </a:p>
                  </a:txBody>
                  <a:tcPr marL="0" marR="0" marT="0" marB="0"/>
                </a:tc>
                <a:tc>
                  <a:txBody>
                    <a:bodyPr/>
                    <a:lstStyle/>
                    <a:p>
                      <a:pPr algn="ctr" fontAlgn="base">
                        <a:lnSpc>
                          <a:spcPct val="107000"/>
                        </a:lnSpc>
                        <a:spcAft>
                          <a:spcPts val="800"/>
                        </a:spcAft>
                      </a:pPr>
                      <a:r>
                        <a:rPr lang="en-US" sz="1600" dirty="0">
                          <a:effectLst/>
                        </a:rPr>
                        <a:t>Target (has)</a:t>
                      </a:r>
                      <a:endParaRPr lang="en-US" sz="1600" dirty="0">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xmlns="" val="1428129972"/>
                  </a:ext>
                </a:extLst>
              </a:tr>
              <a:tr h="620933">
                <a:tc>
                  <a:txBody>
                    <a:bodyPr/>
                    <a:lstStyle/>
                    <a:p>
                      <a:pPr algn="l" fontAlgn="base">
                        <a:lnSpc>
                          <a:spcPct val="107000"/>
                        </a:lnSpc>
                        <a:spcAft>
                          <a:spcPts val="800"/>
                        </a:spcAft>
                      </a:pPr>
                      <a:r>
                        <a:rPr lang="en-US" sz="1600" b="0" dirty="0">
                          <a:effectLst/>
                        </a:rPr>
                        <a:t>1.1.1 Declaration of 57,400 ha of mangrove as National Parks and Protected Areas</a:t>
                      </a:r>
                      <a:endParaRPr lang="en-US" sz="1600" b="0" dirty="0">
                        <a:effectLst/>
                        <a:latin typeface="+mn-lt"/>
                        <a:ea typeface="Calibri" panose="020F0502020204030204" pitchFamily="34" charset="0"/>
                        <a:cs typeface="Times New Roman" panose="02020603050405020304" pitchFamily="18" charset="0"/>
                      </a:endParaRPr>
                    </a:p>
                  </a:txBody>
                  <a:tcPr marL="0" marR="0" marT="0" marB="0" anchor="ctr"/>
                </a:tc>
                <a:tc rowSpan="6">
                  <a:txBody>
                    <a:bodyPr/>
                    <a:lstStyle/>
                    <a:p>
                      <a:pPr algn="ctr" fontAlgn="base">
                        <a:lnSpc>
                          <a:spcPct val="107000"/>
                        </a:lnSpc>
                        <a:spcAft>
                          <a:spcPts val="800"/>
                        </a:spcAft>
                      </a:pPr>
                      <a:r>
                        <a:rPr lang="en-US" sz="1600" dirty="0">
                          <a:effectLst/>
                        </a:rPr>
                        <a:t>Designing outputs for each site as contribution to achieve regional outputs </a:t>
                      </a:r>
                      <a:endParaRPr lang="en-US" sz="1600" dirty="0">
                        <a:effectLst/>
                        <a:latin typeface="+mn-lt"/>
                        <a:ea typeface="Calibri" panose="020F0502020204030204" pitchFamily="34" charset="0"/>
                        <a:cs typeface="Times New Roman" panose="02020603050405020304" pitchFamily="18" charset="0"/>
                      </a:endParaRPr>
                    </a:p>
                  </a:txBody>
                  <a:tcPr marL="0" marR="0" marT="0" marB="0" anchor="ctr"/>
                </a:tc>
                <a:tc>
                  <a:txBody>
                    <a:bodyPr/>
                    <a:lstStyle/>
                    <a:p>
                      <a:pPr algn="ctr" fontAlgn="base">
                        <a:lnSpc>
                          <a:spcPct val="107000"/>
                        </a:lnSpc>
                        <a:spcAft>
                          <a:spcPts val="800"/>
                        </a:spcAft>
                      </a:pPr>
                      <a:r>
                        <a:rPr lang="en-US" sz="1600">
                          <a:effectLst/>
                        </a:rPr>
                        <a:t>30,000</a:t>
                      </a:r>
                      <a:endParaRPr lang="en-US" sz="1600">
                        <a:effectLst/>
                        <a:latin typeface="+mn-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2131003644"/>
                  </a:ext>
                </a:extLst>
              </a:tr>
              <a:tr h="620933">
                <a:tc>
                  <a:txBody>
                    <a:bodyPr/>
                    <a:lstStyle/>
                    <a:p>
                      <a:pPr algn="l" fontAlgn="base">
                        <a:lnSpc>
                          <a:spcPct val="107000"/>
                        </a:lnSpc>
                        <a:spcAft>
                          <a:spcPts val="800"/>
                        </a:spcAft>
                      </a:pPr>
                      <a:r>
                        <a:rPr lang="en-US" sz="1600" b="0" dirty="0">
                          <a:effectLst/>
                        </a:rPr>
                        <a:t>1.1.2 Designation and plans for the management of 166,600 ha of mangrove as non-conversion, sustainable use areas*</a:t>
                      </a:r>
                      <a:endParaRPr lang="en-US" sz="1600" b="0" dirty="0">
                        <a:effectLst/>
                        <a:latin typeface="+mn-lt"/>
                        <a:ea typeface="Calibri" panose="020F0502020204030204" pitchFamily="34" charset="0"/>
                        <a:cs typeface="Times New Roman" panose="02020603050405020304" pitchFamily="18" charset="0"/>
                      </a:endParaRPr>
                    </a:p>
                  </a:txBody>
                  <a:tcPr marL="0" marR="0" marT="0" marB="0" anchor="ctr"/>
                </a:tc>
                <a:tc vMerge="1">
                  <a:txBody>
                    <a:bodyPr/>
                    <a:lstStyle/>
                    <a:p>
                      <a:endParaRPr lang="en-US"/>
                    </a:p>
                  </a:txBody>
                  <a:tcPr/>
                </a:tc>
                <a:tc>
                  <a:txBody>
                    <a:bodyPr/>
                    <a:lstStyle/>
                    <a:p>
                      <a:pPr algn="ctr" fontAlgn="base">
                        <a:lnSpc>
                          <a:spcPct val="107000"/>
                        </a:lnSpc>
                        <a:spcAft>
                          <a:spcPts val="800"/>
                        </a:spcAft>
                      </a:pPr>
                      <a:r>
                        <a:rPr lang="en-US" sz="1600" dirty="0">
                          <a:effectLst/>
                          <a:highlight>
                            <a:srgbClr val="FFFF00"/>
                          </a:highlight>
                        </a:rPr>
                        <a:t>0*</a:t>
                      </a:r>
                      <a:endParaRPr lang="en-US" sz="1600" dirty="0">
                        <a:effectLst/>
                        <a:latin typeface="+mn-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2747587754"/>
                  </a:ext>
                </a:extLst>
              </a:tr>
              <a:tr h="620933">
                <a:tc>
                  <a:txBody>
                    <a:bodyPr/>
                    <a:lstStyle/>
                    <a:p>
                      <a:pPr algn="l" fontAlgn="base">
                        <a:lnSpc>
                          <a:spcPct val="107000"/>
                        </a:lnSpc>
                        <a:spcAft>
                          <a:spcPts val="800"/>
                        </a:spcAft>
                      </a:pPr>
                      <a:r>
                        <a:rPr lang="en-US" sz="1600" b="0" dirty="0">
                          <a:effectLst/>
                        </a:rPr>
                        <a:t>1.1.3 Reform of laws and regulations for the sustainable use of 602,800 ha of mangrove forest</a:t>
                      </a:r>
                      <a:endParaRPr lang="en-US" sz="1600" b="0" dirty="0">
                        <a:effectLst/>
                        <a:latin typeface="+mn-lt"/>
                        <a:ea typeface="Calibri" panose="020F0502020204030204" pitchFamily="34" charset="0"/>
                        <a:cs typeface="Times New Roman" panose="02020603050405020304" pitchFamily="18" charset="0"/>
                      </a:endParaRPr>
                    </a:p>
                  </a:txBody>
                  <a:tcPr marL="0" marR="0" marT="0" marB="0" anchor="ctr"/>
                </a:tc>
                <a:tc vMerge="1">
                  <a:txBody>
                    <a:bodyPr/>
                    <a:lstStyle/>
                    <a:p>
                      <a:endParaRPr lang="en-US"/>
                    </a:p>
                  </a:txBody>
                  <a:tcPr/>
                </a:tc>
                <a:tc>
                  <a:txBody>
                    <a:bodyPr/>
                    <a:lstStyle/>
                    <a:p>
                      <a:pPr algn="ctr" fontAlgn="base">
                        <a:lnSpc>
                          <a:spcPct val="107000"/>
                        </a:lnSpc>
                        <a:spcAft>
                          <a:spcPts val="800"/>
                        </a:spcAft>
                      </a:pPr>
                      <a:r>
                        <a:rPr lang="en-GB" sz="1600" dirty="0">
                          <a:effectLst/>
                        </a:rPr>
                        <a:t>50,000</a:t>
                      </a:r>
                      <a:endParaRPr lang="en-US" sz="1600" dirty="0">
                        <a:effectLst/>
                        <a:latin typeface="+mn-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433064075"/>
                  </a:ext>
                </a:extLst>
              </a:tr>
              <a:tr h="302595">
                <a:tc>
                  <a:txBody>
                    <a:bodyPr/>
                    <a:lstStyle/>
                    <a:p>
                      <a:pPr algn="l" fontAlgn="base">
                        <a:lnSpc>
                          <a:spcPct val="107000"/>
                        </a:lnSpc>
                        <a:spcAft>
                          <a:spcPts val="800"/>
                        </a:spcAft>
                      </a:pPr>
                      <a:r>
                        <a:rPr lang="en-US" sz="1600" b="0" dirty="0">
                          <a:effectLst/>
                        </a:rPr>
                        <a:t>1.1.4 Replanting of 21,000 ha of deforested mangrove land</a:t>
                      </a:r>
                      <a:endParaRPr lang="en-US" sz="1600" b="0" dirty="0">
                        <a:effectLst/>
                        <a:latin typeface="+mn-lt"/>
                        <a:ea typeface="Calibri" panose="020F0502020204030204" pitchFamily="34" charset="0"/>
                        <a:cs typeface="Times New Roman" panose="02020603050405020304" pitchFamily="18" charset="0"/>
                      </a:endParaRPr>
                    </a:p>
                  </a:txBody>
                  <a:tcPr marL="0" marR="0" marT="0" marB="0" anchor="ctr"/>
                </a:tc>
                <a:tc vMerge="1">
                  <a:txBody>
                    <a:bodyPr/>
                    <a:lstStyle/>
                    <a:p>
                      <a:endParaRPr lang="en-US"/>
                    </a:p>
                  </a:txBody>
                  <a:tcPr/>
                </a:tc>
                <a:tc>
                  <a:txBody>
                    <a:bodyPr/>
                    <a:lstStyle/>
                    <a:p>
                      <a:pPr algn="ctr" fontAlgn="base">
                        <a:lnSpc>
                          <a:spcPct val="107000"/>
                        </a:lnSpc>
                        <a:spcAft>
                          <a:spcPts val="800"/>
                        </a:spcAft>
                      </a:pPr>
                      <a:r>
                        <a:rPr lang="en-GB" sz="1600" dirty="0">
                          <a:effectLst/>
                        </a:rPr>
                        <a:t>8,000</a:t>
                      </a:r>
                      <a:endParaRPr lang="en-US" sz="1600" dirty="0">
                        <a:effectLst/>
                        <a:latin typeface="+mn-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664593429"/>
                  </a:ext>
                </a:extLst>
              </a:tr>
              <a:tr h="620933">
                <a:tc>
                  <a:txBody>
                    <a:bodyPr/>
                    <a:lstStyle/>
                    <a:p>
                      <a:pPr algn="l" fontAlgn="base">
                        <a:lnSpc>
                          <a:spcPct val="107000"/>
                        </a:lnSpc>
                        <a:spcAft>
                          <a:spcPts val="800"/>
                        </a:spcAft>
                      </a:pPr>
                      <a:r>
                        <a:rPr lang="en-US" sz="1600" b="0" dirty="0">
                          <a:effectLst/>
                        </a:rPr>
                        <a:t>1.1.5 Biodiversity increased for 11,200 ha of mangrove forest via enrichment planting</a:t>
                      </a:r>
                      <a:endParaRPr lang="en-US" sz="1600" b="0" dirty="0">
                        <a:effectLst/>
                        <a:latin typeface="+mn-lt"/>
                        <a:ea typeface="Calibri" panose="020F0502020204030204" pitchFamily="34" charset="0"/>
                        <a:cs typeface="Times New Roman" panose="02020603050405020304" pitchFamily="18" charset="0"/>
                      </a:endParaRPr>
                    </a:p>
                  </a:txBody>
                  <a:tcPr marL="0" marR="0" marT="0" marB="0" anchor="ctr"/>
                </a:tc>
                <a:tc vMerge="1">
                  <a:txBody>
                    <a:bodyPr/>
                    <a:lstStyle/>
                    <a:p>
                      <a:endParaRPr lang="en-US"/>
                    </a:p>
                  </a:txBody>
                  <a:tcPr/>
                </a:tc>
                <a:tc>
                  <a:txBody>
                    <a:bodyPr/>
                    <a:lstStyle/>
                    <a:p>
                      <a:pPr algn="ctr" fontAlgn="base">
                        <a:lnSpc>
                          <a:spcPct val="107000"/>
                        </a:lnSpc>
                        <a:spcAft>
                          <a:spcPts val="800"/>
                        </a:spcAft>
                      </a:pPr>
                      <a:r>
                        <a:rPr lang="en-US" sz="1600" dirty="0">
                          <a:effectLst/>
                        </a:rPr>
                        <a:t>2,000</a:t>
                      </a:r>
                      <a:endParaRPr lang="en-US" sz="1600" dirty="0">
                        <a:effectLst/>
                        <a:latin typeface="+mn-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635932021"/>
                  </a:ext>
                </a:extLst>
              </a:tr>
              <a:tr h="939270">
                <a:tc>
                  <a:txBody>
                    <a:bodyPr/>
                    <a:lstStyle/>
                    <a:p>
                      <a:pPr algn="l" fontAlgn="base">
                        <a:lnSpc>
                          <a:spcPct val="107000"/>
                        </a:lnSpc>
                        <a:spcAft>
                          <a:spcPts val="800"/>
                        </a:spcAft>
                      </a:pPr>
                      <a:r>
                        <a:rPr lang="en-US" sz="1600" b="0" dirty="0">
                          <a:effectLst/>
                        </a:rPr>
                        <a:t>1.1.6 Established mechanism for monitoring management, ecological and socio-economic indicators at 26 sites [based on SAP results framework]</a:t>
                      </a:r>
                      <a:endParaRPr lang="en-US" sz="1600" b="0" dirty="0">
                        <a:effectLst/>
                        <a:latin typeface="+mn-lt"/>
                        <a:ea typeface="Calibri" panose="020F0502020204030204" pitchFamily="34" charset="0"/>
                        <a:cs typeface="Times New Roman" panose="02020603050405020304" pitchFamily="18" charset="0"/>
                      </a:endParaRPr>
                    </a:p>
                  </a:txBody>
                  <a:tcPr marL="0" marR="0" marT="0" marB="0" anchor="ctr"/>
                </a:tc>
                <a:tc vMerge="1">
                  <a:txBody>
                    <a:bodyPr/>
                    <a:lstStyle/>
                    <a:p>
                      <a:endParaRPr lang="en-US"/>
                    </a:p>
                  </a:txBody>
                  <a:tcPr/>
                </a:tc>
                <a:tc>
                  <a:txBody>
                    <a:bodyPr/>
                    <a:lstStyle/>
                    <a:p>
                      <a:pPr algn="ctr" fontAlgn="base">
                        <a:lnSpc>
                          <a:spcPct val="107000"/>
                        </a:lnSpc>
                        <a:spcAft>
                          <a:spcPts val="800"/>
                        </a:spcAft>
                      </a:pPr>
                      <a:r>
                        <a:rPr lang="en-US" sz="1600" dirty="0">
                          <a:effectLst/>
                        </a:rPr>
                        <a:t>N/A</a:t>
                      </a:r>
                      <a:endParaRPr lang="en-US" sz="1600" dirty="0">
                        <a:effectLst/>
                        <a:latin typeface="+mn-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256091071"/>
                  </a:ext>
                </a:extLst>
              </a:tr>
              <a:tr h="620933">
                <a:tc>
                  <a:txBody>
                    <a:bodyPr/>
                    <a:lstStyle/>
                    <a:p>
                      <a:pPr>
                        <a:lnSpc>
                          <a:spcPct val="107000"/>
                        </a:lnSpc>
                      </a:pPr>
                      <a:endParaRPr lang="en-US" sz="1600">
                        <a:effectLst/>
                        <a:latin typeface="+mn-lt"/>
                        <a:cs typeface="Times New Roman" panose="02020603050405020304" pitchFamily="18" charset="0"/>
                      </a:endParaRPr>
                    </a:p>
                  </a:txBody>
                  <a:tcPr marL="0" marR="0" marT="0" marB="0" anchor="ctr"/>
                </a:tc>
                <a:tc>
                  <a:txBody>
                    <a:bodyPr/>
                    <a:lstStyle/>
                    <a:p>
                      <a:pPr algn="ctr" fontAlgn="base">
                        <a:lnSpc>
                          <a:spcPct val="107000"/>
                        </a:lnSpc>
                        <a:spcAft>
                          <a:spcPts val="800"/>
                        </a:spcAft>
                      </a:pPr>
                      <a:r>
                        <a:rPr lang="en-GB" sz="1600">
                          <a:effectLst/>
                        </a:rPr>
                        <a:t>TOTAL</a:t>
                      </a:r>
                      <a:endParaRPr lang="en-US" sz="1600">
                        <a:effectLst/>
                        <a:latin typeface="+mn-lt"/>
                        <a:ea typeface="Calibri" panose="020F0502020204030204" pitchFamily="34" charset="0"/>
                        <a:cs typeface="Times New Roman" panose="02020603050405020304" pitchFamily="18" charset="0"/>
                      </a:endParaRPr>
                    </a:p>
                  </a:txBody>
                  <a:tcPr marL="0" marR="0" marT="0" marB="0" anchor="ctr"/>
                </a:tc>
                <a:tc>
                  <a:txBody>
                    <a:bodyPr/>
                    <a:lstStyle/>
                    <a:p>
                      <a:pPr algn="ctr" fontAlgn="base">
                        <a:lnSpc>
                          <a:spcPct val="107000"/>
                        </a:lnSpc>
                        <a:spcAft>
                          <a:spcPts val="800"/>
                        </a:spcAft>
                      </a:pPr>
                      <a:r>
                        <a:rPr lang="en-GB" sz="1600" dirty="0">
                          <a:effectLst/>
                        </a:rPr>
                        <a:t>90,000 for 4 sites in Vietnam</a:t>
                      </a:r>
                      <a:endParaRPr lang="en-US" sz="1600" dirty="0">
                        <a:effectLst/>
                        <a:latin typeface="+mn-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964834640"/>
                  </a:ext>
                </a:extLst>
              </a:tr>
            </a:tbl>
          </a:graphicData>
        </a:graphic>
      </p:graphicFrame>
      <p:sp>
        <p:nvSpPr>
          <p:cNvPr id="3" name="TextBox 2">
            <a:extLst>
              <a:ext uri="{FF2B5EF4-FFF2-40B4-BE49-F238E27FC236}">
                <a16:creationId xmlns:a16="http://schemas.microsoft.com/office/drawing/2014/main" xmlns="" id="{0D408291-D030-43E1-9A54-069F18F7B58D}"/>
              </a:ext>
            </a:extLst>
          </p:cNvPr>
          <p:cNvSpPr txBox="1"/>
          <p:nvPr/>
        </p:nvSpPr>
        <p:spPr>
          <a:xfrm>
            <a:off x="609600" y="552450"/>
            <a:ext cx="3171568" cy="4708981"/>
          </a:xfrm>
          <a:prstGeom prst="rect">
            <a:avLst/>
          </a:prstGeom>
          <a:noFill/>
        </p:spPr>
        <p:txBody>
          <a:bodyPr wrap="square" rtlCol="0">
            <a:spAutoFit/>
          </a:bodyPr>
          <a:lstStyle/>
          <a:p>
            <a:r>
              <a:rPr lang="en-US" sz="2000" b="1" dirty="0">
                <a:effectLst/>
                <a:ea typeface="Yu Mincho" panose="02020400000000000000" pitchFamily="18" charset="-128"/>
                <a:cs typeface="Calibri" panose="020F0502020204030204" pitchFamily="34" charset="0"/>
              </a:rPr>
              <a:t>Outcome 1.1</a:t>
            </a:r>
            <a:r>
              <a:rPr lang="en-US" sz="2000" dirty="0">
                <a:effectLst/>
                <a:ea typeface="Yu Mincho" panose="02020400000000000000" pitchFamily="18" charset="-128"/>
                <a:cs typeface="Calibri" panose="020F0502020204030204" pitchFamily="34" charset="0"/>
              </a:rPr>
              <a:t> Appropriate forms of sustainable management established for 860,000 ha of mangrove by </a:t>
            </a:r>
            <a:r>
              <a:rPr lang="en-US" sz="2000" dirty="0" err="1">
                <a:effectLst/>
                <a:ea typeface="Yu Mincho" panose="02020400000000000000" pitchFamily="18" charset="-128"/>
                <a:cs typeface="Calibri" panose="020F0502020204030204" pitchFamily="34" charset="0"/>
              </a:rPr>
              <a:t>Yr</a:t>
            </a:r>
            <a:r>
              <a:rPr lang="en-US" sz="2000" dirty="0">
                <a:effectLst/>
                <a:ea typeface="Yu Mincho" panose="02020400000000000000" pitchFamily="18" charset="-128"/>
                <a:cs typeface="Calibri" panose="020F0502020204030204" pitchFamily="34" charset="0"/>
              </a:rPr>
              <a:t> 5</a:t>
            </a:r>
          </a:p>
          <a:p>
            <a:endParaRPr lang="en-US" sz="2000" dirty="0">
              <a:ea typeface="Yu Mincho" panose="02020400000000000000" pitchFamily="18" charset="-128"/>
              <a:cs typeface="Calibri" panose="020F0502020204030204" pitchFamily="34" charset="0"/>
            </a:endParaRPr>
          </a:p>
          <a:p>
            <a:r>
              <a:rPr lang="en-GB" sz="2000" i="1" dirty="0">
                <a:effectLst/>
                <a:latin typeface="Calibri" panose="020F0502020204030204" pitchFamily="34" charset="0"/>
                <a:ea typeface="Times New Roman" panose="02020603050405020304" pitchFamily="18" charset="0"/>
                <a:cs typeface="Times New Roman" panose="02020603050405020304" pitchFamily="18" charset="0"/>
              </a:rPr>
              <a:t>Activities </a:t>
            </a:r>
            <a:r>
              <a:rPr lang="en-GB" sz="2000" b="1" i="1" dirty="0">
                <a:effectLst/>
                <a:latin typeface="Calibri" panose="020F0502020204030204" pitchFamily="34" charset="0"/>
                <a:ea typeface="Times New Roman" panose="02020603050405020304" pitchFamily="18" charset="0"/>
                <a:cs typeface="Times New Roman" panose="02020603050405020304" pitchFamily="18" charset="0"/>
              </a:rPr>
              <a:t>at each site</a:t>
            </a:r>
            <a:r>
              <a:rPr lang="en-GB" sz="2000" i="1" dirty="0">
                <a:effectLst/>
                <a:latin typeface="Calibri" panose="020F0502020204030204" pitchFamily="34" charset="0"/>
                <a:ea typeface="Times New Roman" panose="02020603050405020304" pitchFamily="18" charset="0"/>
                <a:cs typeface="Times New Roman" panose="02020603050405020304" pitchFamily="18" charset="0"/>
              </a:rPr>
              <a:t> should be developed for </a:t>
            </a:r>
            <a:r>
              <a:rPr lang="en-GB" sz="2000" b="1" i="1" dirty="0">
                <a:effectLst/>
                <a:latin typeface="Calibri" panose="020F0502020204030204" pitchFamily="34" charset="0"/>
                <a:ea typeface="Times New Roman" panose="02020603050405020304" pitchFamily="18" charset="0"/>
                <a:cs typeface="Times New Roman" panose="02020603050405020304" pitchFamily="18" charset="0"/>
              </a:rPr>
              <a:t>each of the outputs</a:t>
            </a:r>
            <a:r>
              <a:rPr lang="en-GB" sz="2000" i="1" dirty="0">
                <a:effectLst/>
                <a:latin typeface="Calibri" panose="020F0502020204030204" pitchFamily="34" charset="0"/>
                <a:ea typeface="Times New Roman" panose="02020603050405020304" pitchFamily="18" charset="0"/>
                <a:cs typeface="Times New Roman" panose="02020603050405020304" pitchFamily="18" charset="0"/>
              </a:rPr>
              <a:t> as presented in the Tables below (example for Vietnam), unless it is an output with no target agreed in the SAP and in which you do not wish to participate in)</a:t>
            </a:r>
            <a:endParaRPr lang="en-US" sz="2000" dirty="0"/>
          </a:p>
        </p:txBody>
      </p:sp>
      <p:sp>
        <p:nvSpPr>
          <p:cNvPr id="4" name="Rectangle 3">
            <a:extLst>
              <a:ext uri="{FF2B5EF4-FFF2-40B4-BE49-F238E27FC236}">
                <a16:creationId xmlns:a16="http://schemas.microsoft.com/office/drawing/2014/main" xmlns="" id="{1C728FF1-988E-424A-846D-BFDCF7D866C7}"/>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5" name="Slide Number Placeholder 5">
            <a:extLst>
              <a:ext uri="{FF2B5EF4-FFF2-40B4-BE49-F238E27FC236}">
                <a16:creationId xmlns:a16="http://schemas.microsoft.com/office/drawing/2014/main" xmlns="" id="{9EE539D5-D952-4D1A-921C-B4FD4998BF7F}"/>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17</a:t>
            </a:fld>
            <a:endParaRPr lang="en-US" b="1" dirty="0">
              <a:solidFill>
                <a:schemeClr val="bg1"/>
              </a:solidFill>
            </a:endParaRPr>
          </a:p>
        </p:txBody>
      </p:sp>
    </p:spTree>
    <p:extLst>
      <p:ext uri="{BB962C8B-B14F-4D97-AF65-F5344CB8AC3E}">
        <p14:creationId xmlns:p14="http://schemas.microsoft.com/office/powerpoint/2010/main" val="2464118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2313C698-E7E9-4378-9B6A-2BEE7C259D87}"/>
              </a:ext>
            </a:extLst>
          </p:cNvPr>
          <p:cNvGraphicFramePr>
            <a:graphicFrameLocks noGrp="1"/>
          </p:cNvGraphicFramePr>
          <p:nvPr>
            <p:extLst>
              <p:ext uri="{D42A27DB-BD31-4B8C-83A1-F6EECF244321}">
                <p14:modId xmlns:p14="http://schemas.microsoft.com/office/powerpoint/2010/main" val="629127552"/>
              </p:ext>
            </p:extLst>
          </p:nvPr>
        </p:nvGraphicFramePr>
        <p:xfrm>
          <a:off x="196453" y="1914416"/>
          <a:ext cx="4029076" cy="4371215"/>
        </p:xfrm>
        <a:graphic>
          <a:graphicData uri="http://schemas.openxmlformats.org/drawingml/2006/table">
            <a:tbl>
              <a:tblPr firstRow="1" firstCol="1" bandRow="1">
                <a:tableStyleId>{5A111915-BE36-4E01-A7E5-04B1672EAD32}</a:tableStyleId>
              </a:tblPr>
              <a:tblGrid>
                <a:gridCol w="4029076">
                  <a:extLst>
                    <a:ext uri="{9D8B030D-6E8A-4147-A177-3AD203B41FA5}">
                      <a16:colId xmlns:a16="http://schemas.microsoft.com/office/drawing/2014/main" xmlns="" val="1260663573"/>
                    </a:ext>
                  </a:extLst>
                </a:gridCol>
              </a:tblGrid>
              <a:tr h="0">
                <a:tc>
                  <a:txBody>
                    <a:bodyPr/>
                    <a:lstStyle/>
                    <a:p>
                      <a:pPr algn="l" fontAlgn="base">
                        <a:lnSpc>
                          <a:spcPct val="107000"/>
                        </a:lnSpc>
                        <a:spcAft>
                          <a:spcPts val="800"/>
                        </a:spcAft>
                      </a:pPr>
                      <a:r>
                        <a:rPr lang="en-US" sz="1600" b="1" dirty="0">
                          <a:effectLst/>
                        </a:rPr>
                        <a:t>Regionals Outputs for coral reefs</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82847369"/>
                  </a:ext>
                </a:extLst>
              </a:tr>
              <a:tr h="0">
                <a:tc>
                  <a:txBody>
                    <a:bodyPr/>
                    <a:lstStyle/>
                    <a:p>
                      <a:pPr algn="l" fontAlgn="base">
                        <a:lnSpc>
                          <a:spcPct val="107000"/>
                        </a:lnSpc>
                        <a:spcAft>
                          <a:spcPts val="800"/>
                        </a:spcAft>
                      </a:pPr>
                      <a:r>
                        <a:rPr lang="en-US" sz="1600" b="0" dirty="0">
                          <a:effectLst/>
                        </a:rPr>
                        <a:t>1.2.1 Management capacity (number/levels human resources, facilities and equipment, and sustainable financing mechanisms) built for 82 coral reef sites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576715606"/>
                  </a:ext>
                </a:extLst>
              </a:tr>
              <a:tr h="0">
                <a:tc>
                  <a:txBody>
                    <a:bodyPr/>
                    <a:lstStyle/>
                    <a:p>
                      <a:pPr algn="l" fontAlgn="base">
                        <a:lnSpc>
                          <a:spcPct val="107000"/>
                        </a:lnSpc>
                        <a:spcAft>
                          <a:spcPts val="800"/>
                        </a:spcAft>
                      </a:pPr>
                      <a:r>
                        <a:rPr lang="en-US" sz="1600" b="0" dirty="0">
                          <a:effectLst/>
                        </a:rPr>
                        <a:t>1.2.2 Management approaches and policy, legal &amp; institutional reforms (integrated, community-based, multiple use) improved at 82 coral reef sites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153940120"/>
                  </a:ext>
                </a:extLst>
              </a:tr>
              <a:tr h="0">
                <a:tc>
                  <a:txBody>
                    <a:bodyPr/>
                    <a:lstStyle/>
                    <a:p>
                      <a:pPr algn="l" fontAlgn="base">
                        <a:lnSpc>
                          <a:spcPct val="107000"/>
                        </a:lnSpc>
                        <a:spcAft>
                          <a:spcPts val="800"/>
                        </a:spcAft>
                      </a:pPr>
                      <a:r>
                        <a:rPr lang="en-US" sz="1600" b="0" dirty="0">
                          <a:effectLst/>
                        </a:rPr>
                        <a:t>1.2.3 Management tools (licensing and permit systems, seasonal closures, zoning) developed and utilized to address key threats at priority sites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930534764"/>
                  </a:ext>
                </a:extLst>
              </a:tr>
              <a:tr h="0">
                <a:tc>
                  <a:txBody>
                    <a:bodyPr/>
                    <a:lstStyle/>
                    <a:p>
                      <a:pPr algn="l" fontAlgn="base">
                        <a:lnSpc>
                          <a:spcPct val="107000"/>
                        </a:lnSpc>
                        <a:spcAft>
                          <a:spcPts val="800"/>
                        </a:spcAft>
                      </a:pPr>
                      <a:r>
                        <a:rPr lang="en-US" sz="1600" b="0" dirty="0">
                          <a:effectLst/>
                        </a:rPr>
                        <a:t>1.2.4 Established mechanism for monitoring management, ecological and socio-economic indicators at 82 sites [based on SAP results framework]</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644066121"/>
                  </a:ext>
                </a:extLst>
              </a:tr>
            </a:tbl>
          </a:graphicData>
        </a:graphic>
      </p:graphicFrame>
      <p:sp>
        <p:nvSpPr>
          <p:cNvPr id="3" name="TextBox 2">
            <a:extLst>
              <a:ext uri="{FF2B5EF4-FFF2-40B4-BE49-F238E27FC236}">
                <a16:creationId xmlns:a16="http://schemas.microsoft.com/office/drawing/2014/main" xmlns="" id="{9017C569-4997-4741-8724-D4C74FBB276C}"/>
              </a:ext>
            </a:extLst>
          </p:cNvPr>
          <p:cNvSpPr txBox="1"/>
          <p:nvPr/>
        </p:nvSpPr>
        <p:spPr>
          <a:xfrm>
            <a:off x="196453" y="141531"/>
            <a:ext cx="3845560" cy="1754326"/>
          </a:xfrm>
          <a:prstGeom prst="rect">
            <a:avLst/>
          </a:prstGeom>
          <a:noFill/>
        </p:spPr>
        <p:txBody>
          <a:bodyPr wrap="square" rtlCol="0">
            <a:spAutoFit/>
          </a:bodyPr>
          <a:lstStyle/>
          <a:p>
            <a:r>
              <a:rPr lang="en-US" b="1" dirty="0">
                <a:solidFill>
                  <a:srgbClr val="002060"/>
                </a:solidFill>
                <a:effectLst/>
                <a:ea typeface="Yu Mincho" panose="02020400000000000000" pitchFamily="18" charset="-128"/>
                <a:cs typeface="Calibri" panose="020F0502020204030204" pitchFamily="34" charset="0"/>
              </a:rPr>
              <a:t>Outcome 1.2  </a:t>
            </a:r>
            <a:r>
              <a:rPr lang="en-US" dirty="0">
                <a:solidFill>
                  <a:srgbClr val="002060"/>
                </a:solidFill>
                <a:effectLst/>
                <a:ea typeface="Yu Mincho" panose="02020400000000000000" pitchFamily="18" charset="-128"/>
                <a:cs typeface="Calibri" panose="020F0502020204030204" pitchFamily="34" charset="0"/>
              </a:rPr>
              <a:t>153,000 ha of coral reef at 82 priority sites managed sustainably by </a:t>
            </a:r>
            <a:r>
              <a:rPr lang="en-US" dirty="0" err="1">
                <a:solidFill>
                  <a:srgbClr val="002060"/>
                </a:solidFill>
                <a:effectLst/>
                <a:ea typeface="Yu Mincho" panose="02020400000000000000" pitchFamily="18" charset="-128"/>
                <a:cs typeface="Calibri" panose="020F0502020204030204" pitchFamily="34" charset="0"/>
              </a:rPr>
              <a:t>Yr</a:t>
            </a:r>
            <a:r>
              <a:rPr lang="en-US" dirty="0">
                <a:solidFill>
                  <a:srgbClr val="002060"/>
                </a:solidFill>
                <a:effectLst/>
                <a:ea typeface="Yu Mincho" panose="02020400000000000000" pitchFamily="18" charset="-128"/>
                <a:cs typeface="Calibri" panose="020F0502020204030204" pitchFamily="34" charset="0"/>
              </a:rPr>
              <a:t> 5, including a reduction in the decadal rate of degradation in live coral cover from 16 to 5%</a:t>
            </a:r>
            <a:endParaRPr lang="en-US" dirty="0">
              <a:solidFill>
                <a:srgbClr val="002060"/>
              </a:solidFill>
            </a:endParaRPr>
          </a:p>
        </p:txBody>
      </p:sp>
      <p:graphicFrame>
        <p:nvGraphicFramePr>
          <p:cNvPr id="4" name="Table 3">
            <a:extLst>
              <a:ext uri="{FF2B5EF4-FFF2-40B4-BE49-F238E27FC236}">
                <a16:creationId xmlns:a16="http://schemas.microsoft.com/office/drawing/2014/main" xmlns="" id="{A43D0C2C-2AD8-47DB-A067-263D22322BE3}"/>
              </a:ext>
            </a:extLst>
          </p:cNvPr>
          <p:cNvGraphicFramePr>
            <a:graphicFrameLocks noGrp="1"/>
          </p:cNvGraphicFramePr>
          <p:nvPr>
            <p:extLst>
              <p:ext uri="{D42A27DB-BD31-4B8C-83A1-F6EECF244321}">
                <p14:modId xmlns:p14="http://schemas.microsoft.com/office/powerpoint/2010/main" val="1494028660"/>
              </p:ext>
            </p:extLst>
          </p:nvPr>
        </p:nvGraphicFramePr>
        <p:xfrm>
          <a:off x="4361934" y="1938992"/>
          <a:ext cx="3845560" cy="4110292"/>
        </p:xfrm>
        <a:graphic>
          <a:graphicData uri="http://schemas.openxmlformats.org/drawingml/2006/table">
            <a:tbl>
              <a:tblPr firstRow="1" firstCol="1" bandRow="1">
                <a:tableStyleId>{5A111915-BE36-4E01-A7E5-04B1672EAD32}</a:tableStyleId>
              </a:tblPr>
              <a:tblGrid>
                <a:gridCol w="3845560">
                  <a:extLst>
                    <a:ext uri="{9D8B030D-6E8A-4147-A177-3AD203B41FA5}">
                      <a16:colId xmlns:a16="http://schemas.microsoft.com/office/drawing/2014/main" xmlns="" val="440277239"/>
                    </a:ext>
                  </a:extLst>
                </a:gridCol>
              </a:tblGrid>
              <a:tr h="0">
                <a:tc>
                  <a:txBody>
                    <a:bodyPr/>
                    <a:lstStyle/>
                    <a:p>
                      <a:pPr algn="l" fontAlgn="base">
                        <a:lnSpc>
                          <a:spcPct val="107000"/>
                        </a:lnSpc>
                        <a:spcAft>
                          <a:spcPts val="800"/>
                        </a:spcAft>
                      </a:pPr>
                      <a:r>
                        <a:rPr lang="en-US" sz="1600" b="1" dirty="0">
                          <a:effectLst/>
                        </a:rPr>
                        <a:t>Regional Output for seagrass</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095785915"/>
                  </a:ext>
                </a:extLst>
              </a:tr>
              <a:tr h="0">
                <a:tc>
                  <a:txBody>
                    <a:bodyPr/>
                    <a:lstStyle/>
                    <a:p>
                      <a:pPr algn="l" fontAlgn="base">
                        <a:lnSpc>
                          <a:spcPct val="107000"/>
                        </a:lnSpc>
                        <a:spcAft>
                          <a:spcPts val="800"/>
                        </a:spcAft>
                      </a:pPr>
                      <a:r>
                        <a:rPr lang="en-US" sz="1600" b="0" dirty="0">
                          <a:effectLst/>
                        </a:rPr>
                        <a:t>1.3.1 Twenty one seagrass areas totaling 25,900 ha under sustainable management with supporting laws and regulations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2941301114"/>
                  </a:ext>
                </a:extLst>
              </a:tr>
              <a:tr h="0">
                <a:tc>
                  <a:txBody>
                    <a:bodyPr/>
                    <a:lstStyle/>
                    <a:p>
                      <a:pPr algn="l" fontAlgn="base">
                        <a:lnSpc>
                          <a:spcPct val="107000"/>
                        </a:lnSpc>
                        <a:spcAft>
                          <a:spcPts val="800"/>
                        </a:spcAft>
                      </a:pPr>
                      <a:r>
                        <a:rPr lang="en-US" sz="1600" b="0" dirty="0">
                          <a:effectLst/>
                        </a:rPr>
                        <a:t>1.3.2 Amended management plans for 7 existing MPAs with significant seagrass areas, to include specific seagrass-related management actions and policy, legal and institutional reforms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877884577"/>
                  </a:ext>
                </a:extLst>
              </a:tr>
              <a:tr h="0">
                <a:tc>
                  <a:txBody>
                    <a:bodyPr/>
                    <a:lstStyle/>
                    <a:p>
                      <a:pPr algn="l" fontAlgn="base">
                        <a:lnSpc>
                          <a:spcPct val="107000"/>
                        </a:lnSpc>
                        <a:spcAft>
                          <a:spcPts val="800"/>
                        </a:spcAft>
                      </a:pPr>
                      <a:r>
                        <a:rPr lang="en-US" sz="1600" b="0" dirty="0">
                          <a:effectLst/>
                        </a:rPr>
                        <a:t>1.3.3 Designation of 7 new Marine Protected Areas focusing on seagrass areas identified in the prioritized listings of the SCS Project</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575360086"/>
                  </a:ext>
                </a:extLst>
              </a:tr>
              <a:tr h="0">
                <a:tc>
                  <a:txBody>
                    <a:bodyPr/>
                    <a:lstStyle/>
                    <a:p>
                      <a:pPr algn="l" fontAlgn="base">
                        <a:lnSpc>
                          <a:spcPct val="107000"/>
                        </a:lnSpc>
                        <a:spcAft>
                          <a:spcPts val="800"/>
                        </a:spcAft>
                      </a:pPr>
                      <a:r>
                        <a:rPr lang="en-US" sz="1600" b="0" dirty="0">
                          <a:effectLst/>
                        </a:rPr>
                        <a:t>1.3.4 Established mechanism for monitoring management, ecological and socio-economic indicators at 21 sites [based on SAP results framework]</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458542931"/>
                  </a:ext>
                </a:extLst>
              </a:tr>
            </a:tbl>
          </a:graphicData>
        </a:graphic>
      </p:graphicFrame>
      <p:graphicFrame>
        <p:nvGraphicFramePr>
          <p:cNvPr id="5" name="Table 4">
            <a:extLst>
              <a:ext uri="{FF2B5EF4-FFF2-40B4-BE49-F238E27FC236}">
                <a16:creationId xmlns:a16="http://schemas.microsoft.com/office/drawing/2014/main" xmlns="" id="{3E0D22CA-2337-4BBB-8526-456F2586F74C}"/>
              </a:ext>
            </a:extLst>
          </p:cNvPr>
          <p:cNvGraphicFramePr>
            <a:graphicFrameLocks noGrp="1"/>
          </p:cNvGraphicFramePr>
          <p:nvPr>
            <p:extLst>
              <p:ext uri="{D42A27DB-BD31-4B8C-83A1-F6EECF244321}">
                <p14:modId xmlns:p14="http://schemas.microsoft.com/office/powerpoint/2010/main" val="3715535410"/>
              </p:ext>
            </p:extLst>
          </p:nvPr>
        </p:nvGraphicFramePr>
        <p:xfrm>
          <a:off x="8343900" y="1938992"/>
          <a:ext cx="3883659" cy="4123183"/>
        </p:xfrm>
        <a:graphic>
          <a:graphicData uri="http://schemas.openxmlformats.org/drawingml/2006/table">
            <a:tbl>
              <a:tblPr firstRow="1" firstCol="1" bandRow="1">
                <a:tableStyleId>{5A111915-BE36-4E01-A7E5-04B1672EAD32}</a:tableStyleId>
              </a:tblPr>
              <a:tblGrid>
                <a:gridCol w="3883659">
                  <a:extLst>
                    <a:ext uri="{9D8B030D-6E8A-4147-A177-3AD203B41FA5}">
                      <a16:colId xmlns:a16="http://schemas.microsoft.com/office/drawing/2014/main" xmlns="" val="3152790065"/>
                    </a:ext>
                  </a:extLst>
                </a:gridCol>
              </a:tblGrid>
              <a:tr h="0">
                <a:tc>
                  <a:txBody>
                    <a:bodyPr/>
                    <a:lstStyle/>
                    <a:p>
                      <a:pPr algn="l" fontAlgn="base">
                        <a:lnSpc>
                          <a:spcPct val="107000"/>
                        </a:lnSpc>
                        <a:spcAft>
                          <a:spcPts val="800"/>
                        </a:spcAft>
                      </a:pPr>
                      <a:r>
                        <a:rPr lang="en-US" sz="1600" b="1" dirty="0">
                          <a:effectLst/>
                        </a:rPr>
                        <a:t>Regional Outputs for Wetlands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4110299371"/>
                  </a:ext>
                </a:extLst>
              </a:tr>
              <a:tr h="0">
                <a:tc>
                  <a:txBody>
                    <a:bodyPr/>
                    <a:lstStyle/>
                    <a:p>
                      <a:pPr algn="l" fontAlgn="base">
                        <a:lnSpc>
                          <a:spcPct val="107000"/>
                        </a:lnSpc>
                        <a:spcAft>
                          <a:spcPts val="800"/>
                        </a:spcAft>
                      </a:pPr>
                      <a:r>
                        <a:rPr lang="en-US" sz="1600" b="0" dirty="0">
                          <a:effectLst/>
                        </a:rPr>
                        <a:t>1.4.1 Integrated management plans developed and under implementation for at least 3 lagoons (26,818 ha), 9 estuaries (614,680 ha), 5 tidal flats (96,903 ha), 1 peat swamp (45,700 ha) and 1 non-peat swamp (9,808 ha) and associated policy, legal and institutional reforms </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1506350740"/>
                  </a:ext>
                </a:extLst>
              </a:tr>
              <a:tr h="0">
                <a:tc>
                  <a:txBody>
                    <a:bodyPr/>
                    <a:lstStyle/>
                    <a:p>
                      <a:pPr algn="l" fontAlgn="base">
                        <a:lnSpc>
                          <a:spcPct val="107000"/>
                        </a:lnSpc>
                        <a:spcAft>
                          <a:spcPts val="800"/>
                        </a:spcAft>
                      </a:pPr>
                      <a:r>
                        <a:rPr lang="en-US" sz="1600" b="0" dirty="0">
                          <a:effectLst/>
                        </a:rPr>
                        <a:t>1.4.2 Declaration of at least 7 wetland areas with protection status (i.e. non-hunting area, nature reserves, protected areas, Ramsar Sites).</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650479728"/>
                  </a:ext>
                </a:extLst>
              </a:tr>
              <a:tr h="0">
                <a:tc>
                  <a:txBody>
                    <a:bodyPr/>
                    <a:lstStyle/>
                    <a:p>
                      <a:pPr algn="l" fontAlgn="base">
                        <a:lnSpc>
                          <a:spcPct val="107000"/>
                        </a:lnSpc>
                        <a:spcAft>
                          <a:spcPts val="800"/>
                        </a:spcAft>
                      </a:pPr>
                      <a:r>
                        <a:rPr lang="en-US" sz="1600" b="0" dirty="0">
                          <a:effectLst/>
                        </a:rPr>
                        <a:t>1.4.3 Adoption of a regional estuary monitoring scheme and its national implementation [based on SAP results framework]</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2158000703"/>
                  </a:ext>
                </a:extLst>
              </a:tr>
            </a:tbl>
          </a:graphicData>
        </a:graphic>
      </p:graphicFrame>
      <p:sp>
        <p:nvSpPr>
          <p:cNvPr id="6" name="TextBox 5">
            <a:extLst>
              <a:ext uri="{FF2B5EF4-FFF2-40B4-BE49-F238E27FC236}">
                <a16:creationId xmlns:a16="http://schemas.microsoft.com/office/drawing/2014/main" xmlns="" id="{9391B4CF-825D-40C9-8180-B48D7F1AB586}"/>
              </a:ext>
            </a:extLst>
          </p:cNvPr>
          <p:cNvSpPr txBox="1"/>
          <p:nvPr/>
        </p:nvSpPr>
        <p:spPr>
          <a:xfrm>
            <a:off x="4361934" y="141531"/>
            <a:ext cx="3550286" cy="1477328"/>
          </a:xfrm>
          <a:prstGeom prst="rect">
            <a:avLst/>
          </a:prstGeom>
          <a:noFill/>
        </p:spPr>
        <p:txBody>
          <a:bodyPr wrap="square" rtlCol="0">
            <a:spAutoFit/>
          </a:bodyPr>
          <a:lstStyle/>
          <a:p>
            <a:r>
              <a:rPr lang="en-US" b="1" dirty="0">
                <a:solidFill>
                  <a:srgbClr val="002060"/>
                </a:solidFill>
                <a:effectLst/>
                <a:ea typeface="Yu Mincho" panose="02020400000000000000" pitchFamily="18" charset="-128"/>
                <a:cs typeface="Calibri" panose="020F0502020204030204" pitchFamily="34" charset="0"/>
              </a:rPr>
              <a:t>Outcome 1.3  </a:t>
            </a:r>
            <a:r>
              <a:rPr lang="en-US" dirty="0">
                <a:solidFill>
                  <a:srgbClr val="002060"/>
                </a:solidFill>
                <a:effectLst/>
                <a:ea typeface="Yu Mincho" panose="02020400000000000000" pitchFamily="18" charset="-128"/>
                <a:cs typeface="Calibri" panose="020F0502020204030204" pitchFamily="34" charset="0"/>
              </a:rPr>
              <a:t>Conservation, management and sustainable use of 25,900 ha of known seagrass area in the South China Sea and Gulf of Thailand by </a:t>
            </a:r>
            <a:r>
              <a:rPr lang="en-US" dirty="0" err="1">
                <a:solidFill>
                  <a:srgbClr val="002060"/>
                </a:solidFill>
                <a:effectLst/>
                <a:ea typeface="Yu Mincho" panose="02020400000000000000" pitchFamily="18" charset="-128"/>
                <a:cs typeface="Calibri" panose="020F0502020204030204" pitchFamily="34" charset="0"/>
              </a:rPr>
              <a:t>Yr</a:t>
            </a:r>
            <a:r>
              <a:rPr lang="en-US" dirty="0">
                <a:solidFill>
                  <a:srgbClr val="002060"/>
                </a:solidFill>
                <a:effectLst/>
                <a:ea typeface="Yu Mincho" panose="02020400000000000000" pitchFamily="18" charset="-128"/>
                <a:cs typeface="Calibri" panose="020F0502020204030204" pitchFamily="34" charset="0"/>
              </a:rPr>
              <a:t> 5</a:t>
            </a:r>
            <a:endParaRPr lang="en-US" dirty="0">
              <a:solidFill>
                <a:srgbClr val="002060"/>
              </a:solidFill>
            </a:endParaRPr>
          </a:p>
        </p:txBody>
      </p:sp>
      <p:sp>
        <p:nvSpPr>
          <p:cNvPr id="7" name="TextBox 6">
            <a:extLst>
              <a:ext uri="{FF2B5EF4-FFF2-40B4-BE49-F238E27FC236}">
                <a16:creationId xmlns:a16="http://schemas.microsoft.com/office/drawing/2014/main" xmlns="" id="{204C4B9B-934C-4D27-9347-01AFAB32BAB5}"/>
              </a:ext>
            </a:extLst>
          </p:cNvPr>
          <p:cNvSpPr txBox="1"/>
          <p:nvPr/>
        </p:nvSpPr>
        <p:spPr>
          <a:xfrm>
            <a:off x="8281986" y="141531"/>
            <a:ext cx="4007486" cy="1477328"/>
          </a:xfrm>
          <a:prstGeom prst="rect">
            <a:avLst/>
          </a:prstGeom>
          <a:noFill/>
        </p:spPr>
        <p:txBody>
          <a:bodyPr wrap="square" rtlCol="0">
            <a:spAutoFit/>
          </a:bodyPr>
          <a:lstStyle/>
          <a:p>
            <a:r>
              <a:rPr lang="en-US" b="1" dirty="0">
                <a:solidFill>
                  <a:srgbClr val="002060"/>
                </a:solidFill>
                <a:effectLst/>
                <a:ea typeface="Yu Mincho" panose="02020400000000000000" pitchFamily="18" charset="-128"/>
                <a:cs typeface="Calibri" panose="020F0502020204030204" pitchFamily="34" charset="0"/>
              </a:rPr>
              <a:t>Outcome 1.4 </a:t>
            </a:r>
            <a:r>
              <a:rPr lang="en-US" dirty="0">
                <a:solidFill>
                  <a:srgbClr val="002060"/>
                </a:solidFill>
                <a:effectLst/>
                <a:ea typeface="Yu Mincho" panose="02020400000000000000" pitchFamily="18" charset="-128"/>
                <a:cs typeface="Calibri" panose="020F0502020204030204" pitchFamily="34" charset="0"/>
              </a:rPr>
              <a:t>Integrated management of 783,900 ha of coastal wetland at 19 sites, including habitat restoration and protection strengthened at priority locations</a:t>
            </a:r>
            <a:endParaRPr lang="en-US" dirty="0">
              <a:solidFill>
                <a:srgbClr val="002060"/>
              </a:solidFill>
            </a:endParaRPr>
          </a:p>
        </p:txBody>
      </p:sp>
      <p:sp>
        <p:nvSpPr>
          <p:cNvPr id="8" name="Rectangle 7">
            <a:extLst>
              <a:ext uri="{FF2B5EF4-FFF2-40B4-BE49-F238E27FC236}">
                <a16:creationId xmlns:a16="http://schemas.microsoft.com/office/drawing/2014/main" xmlns="" id="{6B6F83CA-253A-4D33-BADF-64476269B7A5}"/>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9" name="Slide Number Placeholder 5">
            <a:extLst>
              <a:ext uri="{FF2B5EF4-FFF2-40B4-BE49-F238E27FC236}">
                <a16:creationId xmlns:a16="http://schemas.microsoft.com/office/drawing/2014/main" xmlns="" id="{5C4154B1-7B7D-4F64-BB5F-D3C2E4C622AC}"/>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18</a:t>
            </a:fld>
            <a:endParaRPr lang="en-US" b="1" dirty="0">
              <a:solidFill>
                <a:schemeClr val="bg1"/>
              </a:solidFill>
            </a:endParaRPr>
          </a:p>
        </p:txBody>
      </p:sp>
    </p:spTree>
    <p:extLst>
      <p:ext uri="{BB962C8B-B14F-4D97-AF65-F5344CB8AC3E}">
        <p14:creationId xmlns:p14="http://schemas.microsoft.com/office/powerpoint/2010/main" val="824217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22" descr="Right side image placeholder">
            <a:extLst>
              <a:ext uri="{FF2B5EF4-FFF2-40B4-BE49-F238E27FC236}">
                <a16:creationId xmlns:a16="http://schemas.microsoft.com/office/drawing/2014/main" xmlns="" id="{04259CEE-8F51-4C85-A70D-0565972C66F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487296" y="0"/>
            <a:ext cx="5704703" cy="6858000"/>
          </a:xfrm>
          <a:prstGeom prst="rect">
            <a:avLst/>
          </a:prstGeom>
        </p:spPr>
      </p:pic>
      <p:sp>
        <p:nvSpPr>
          <p:cNvPr id="2" name="TextBox 1">
            <a:extLst>
              <a:ext uri="{FF2B5EF4-FFF2-40B4-BE49-F238E27FC236}">
                <a16:creationId xmlns:a16="http://schemas.microsoft.com/office/drawing/2014/main" xmlns="" id="{D9E29D20-CC06-4861-A87C-99E9C69759F2}"/>
              </a:ext>
            </a:extLst>
          </p:cNvPr>
          <p:cNvSpPr txBox="1"/>
          <p:nvPr/>
        </p:nvSpPr>
        <p:spPr>
          <a:xfrm>
            <a:off x="170592" y="805293"/>
            <a:ext cx="6217851" cy="5949514"/>
          </a:xfrm>
          <a:prstGeom prst="rect">
            <a:avLst/>
          </a:prstGeom>
          <a:noFill/>
        </p:spPr>
        <p:txBody>
          <a:bodyPr wrap="square" rtlCol="0">
            <a:spAutoFit/>
          </a:bodyPr>
          <a:lstStyle/>
          <a:p>
            <a:pPr>
              <a:lnSpc>
                <a:spcPct val="107000"/>
              </a:lnSpc>
              <a:spcAft>
                <a:spcPts val="800"/>
              </a:spcAft>
            </a:pPr>
            <a:r>
              <a:rPr lang="en-US" u="sng" dirty="0">
                <a:solidFill>
                  <a:srgbClr val="002060"/>
                </a:solidFill>
                <a:effectLst/>
                <a:ea typeface="Calibri" panose="020F0502020204030204" pitchFamily="34" charset="0"/>
                <a:cs typeface="Times New Roman" panose="02020603050405020304" pitchFamily="18" charset="0"/>
              </a:rPr>
              <a:t>Declaration of MPAs</a:t>
            </a:r>
          </a:p>
          <a:p>
            <a:pPr marL="342900" indent="-342900">
              <a:lnSpc>
                <a:spcPct val="107000"/>
              </a:lnSpc>
              <a:spcAft>
                <a:spcPts val="800"/>
              </a:spcAft>
              <a:buFont typeface="Wingdings" panose="05000000000000000000" pitchFamily="2" charset="2"/>
              <a:buChar char="§"/>
            </a:pPr>
            <a:r>
              <a:rPr lang="en-US" dirty="0">
                <a:ea typeface="Calibri" panose="020F0502020204030204" pitchFamily="34" charset="0"/>
                <a:cs typeface="Times New Roman" panose="02020603050405020304" pitchFamily="18" charset="0"/>
              </a:rPr>
              <a:t>Assessment of conservation potential</a:t>
            </a:r>
          </a:p>
          <a:p>
            <a:pPr marL="342900" indent="-342900">
              <a:lnSpc>
                <a:spcPct val="107000"/>
              </a:lnSpc>
              <a:spcAft>
                <a:spcPts val="800"/>
              </a:spcAft>
              <a:buFont typeface="Wingdings" panose="05000000000000000000" pitchFamily="2" charset="2"/>
              <a:buChar char="§"/>
            </a:pPr>
            <a:r>
              <a:rPr lang="en-US" dirty="0">
                <a:effectLst/>
                <a:ea typeface="Calibri" panose="020F0502020204030204" pitchFamily="34" charset="0"/>
                <a:cs typeface="Times New Roman" panose="02020603050405020304" pitchFamily="18" charset="0"/>
              </a:rPr>
              <a:t>Local consultation</a:t>
            </a:r>
          </a:p>
          <a:p>
            <a:pPr marL="342900" indent="-342900">
              <a:lnSpc>
                <a:spcPct val="107000"/>
              </a:lnSpc>
              <a:spcAft>
                <a:spcPts val="800"/>
              </a:spcAft>
              <a:buFont typeface="Wingdings" panose="05000000000000000000" pitchFamily="2" charset="2"/>
              <a:buChar char="§"/>
            </a:pPr>
            <a:r>
              <a:rPr lang="en-US" dirty="0">
                <a:ea typeface="Calibri" panose="020F0502020204030204" pitchFamily="34" charset="0"/>
                <a:cs typeface="Times New Roman" panose="02020603050405020304" pitchFamily="18" charset="0"/>
              </a:rPr>
              <a:t>Zoning and regulation development</a:t>
            </a:r>
          </a:p>
          <a:p>
            <a:pPr marL="342900" indent="-342900">
              <a:lnSpc>
                <a:spcPct val="107000"/>
              </a:lnSpc>
              <a:spcAft>
                <a:spcPts val="800"/>
              </a:spcAft>
              <a:buFont typeface="Wingdings" panose="05000000000000000000" pitchFamily="2" charset="2"/>
              <a:buChar char="§"/>
            </a:pPr>
            <a:r>
              <a:rPr lang="en-US" dirty="0">
                <a:effectLst/>
                <a:ea typeface="Calibri" panose="020F0502020204030204" pitchFamily="34" charset="0"/>
                <a:cs typeface="Times New Roman" panose="02020603050405020304" pitchFamily="18" charset="0"/>
              </a:rPr>
              <a:t>Establishment and building capacity for management board</a:t>
            </a:r>
          </a:p>
          <a:p>
            <a:pPr>
              <a:lnSpc>
                <a:spcPct val="107000"/>
              </a:lnSpc>
              <a:spcAft>
                <a:spcPts val="800"/>
              </a:spcAft>
            </a:pPr>
            <a:r>
              <a:rPr lang="en-US" u="sng" dirty="0">
                <a:solidFill>
                  <a:srgbClr val="002060"/>
                </a:solidFill>
                <a:effectLst/>
                <a:ea typeface="Calibri" panose="020F0502020204030204" pitchFamily="34" charset="0"/>
                <a:cs typeface="Times New Roman" panose="02020603050405020304" pitchFamily="18" charset="0"/>
              </a:rPr>
              <a:t>Improvement of capacity</a:t>
            </a:r>
            <a:r>
              <a:rPr lang="en-US" u="sng" dirty="0">
                <a:solidFill>
                  <a:srgbClr val="002060"/>
                </a:solidFill>
                <a:ea typeface="Calibri" panose="020F0502020204030204" pitchFamily="34" charset="0"/>
                <a:cs typeface="Times New Roman" panose="02020603050405020304" pitchFamily="18" charset="0"/>
              </a:rPr>
              <a:t> </a:t>
            </a:r>
          </a:p>
          <a:p>
            <a:pPr marL="285750" indent="-285750">
              <a:lnSpc>
                <a:spcPct val="107000"/>
              </a:lnSpc>
              <a:spcAft>
                <a:spcPts val="800"/>
              </a:spcAft>
              <a:buFont typeface="Wingdings" panose="05000000000000000000" pitchFamily="2" charset="2"/>
              <a:buChar char="§"/>
            </a:pPr>
            <a:r>
              <a:rPr lang="en-US" dirty="0">
                <a:effectLst/>
                <a:ea typeface="Calibri" panose="020F0502020204030204" pitchFamily="34" charset="0"/>
                <a:cs typeface="Times New Roman" panose="02020603050405020304" pitchFamily="18" charset="0"/>
              </a:rPr>
              <a:t>conducting training courses, </a:t>
            </a:r>
          </a:p>
          <a:p>
            <a:pPr marL="285750" lvl="0" indent="-285750">
              <a:lnSpc>
                <a:spcPct val="107000"/>
              </a:lnSpc>
              <a:spcAft>
                <a:spcPts val="800"/>
              </a:spcAft>
              <a:buFont typeface="Wingdings" panose="05000000000000000000" pitchFamily="2" charset="2"/>
              <a:buChar char="§"/>
            </a:pPr>
            <a:r>
              <a:rPr lang="en-US" dirty="0">
                <a:effectLst/>
                <a:ea typeface="Calibri" panose="020F0502020204030204" pitchFamily="34" charset="0"/>
                <a:cs typeface="Times New Roman" panose="02020603050405020304" pitchFamily="18" charset="0"/>
              </a:rPr>
              <a:t>facilitating diving equipment…</a:t>
            </a:r>
          </a:p>
          <a:p>
            <a:pPr>
              <a:lnSpc>
                <a:spcPct val="107000"/>
              </a:lnSpc>
              <a:spcAft>
                <a:spcPts val="800"/>
              </a:spcAft>
            </a:pPr>
            <a:r>
              <a:rPr lang="en-US" u="sng" dirty="0">
                <a:solidFill>
                  <a:srgbClr val="002060"/>
                </a:solidFill>
                <a:effectLst/>
                <a:ea typeface="Calibri" panose="020F0502020204030204" pitchFamily="34" charset="0"/>
                <a:cs typeface="Times New Roman" panose="02020603050405020304" pitchFamily="18" charset="0"/>
              </a:rPr>
              <a:t>Development/revision of management plan</a:t>
            </a:r>
          </a:p>
          <a:p>
            <a:pPr marL="342900" lvl="0" indent="-342900">
              <a:lnSpc>
                <a:spcPct val="107000"/>
              </a:lnSpc>
              <a:buFont typeface="Wingdings" panose="05000000000000000000" pitchFamily="2" charset="2"/>
              <a:buChar char="§"/>
            </a:pPr>
            <a:r>
              <a:rPr lang="en-US" dirty="0">
                <a:effectLst/>
                <a:ea typeface="Calibri" panose="020F0502020204030204" pitchFamily="34" charset="0"/>
                <a:cs typeface="Times New Roman" panose="02020603050405020304" pitchFamily="18" charset="0"/>
              </a:rPr>
              <a:t>review and assessment on biodiversity, resource use and impacts; </a:t>
            </a:r>
          </a:p>
          <a:p>
            <a:pPr marL="342900" lvl="0" indent="-342900">
              <a:lnSpc>
                <a:spcPct val="107000"/>
              </a:lnSpc>
              <a:spcAft>
                <a:spcPts val="800"/>
              </a:spcAft>
              <a:buFont typeface="Wingdings" panose="05000000000000000000" pitchFamily="2" charset="2"/>
              <a:buChar char="§"/>
            </a:pPr>
            <a:r>
              <a:rPr lang="en-US" dirty="0">
                <a:effectLst/>
                <a:ea typeface="Calibri" panose="020F0502020204030204" pitchFamily="34" charset="0"/>
                <a:cs typeface="Times New Roman" panose="02020603050405020304" pitchFamily="18" charset="0"/>
              </a:rPr>
              <a:t>conducting consultation workshops; meeting of local management board for adoption…</a:t>
            </a:r>
          </a:p>
          <a:p>
            <a:pPr>
              <a:lnSpc>
                <a:spcPct val="107000"/>
              </a:lnSpc>
              <a:spcAft>
                <a:spcPts val="800"/>
              </a:spcAft>
            </a:pPr>
            <a:r>
              <a:rPr lang="en-US" u="sng" dirty="0">
                <a:solidFill>
                  <a:srgbClr val="002060"/>
                </a:solidFill>
                <a:effectLst/>
                <a:ea typeface="Calibri" panose="020F0502020204030204" pitchFamily="34" charset="0"/>
                <a:cs typeface="Times New Roman" panose="02020603050405020304" pitchFamily="18" charset="0"/>
              </a:rPr>
              <a:t>Development and operation of monitoring framework</a:t>
            </a:r>
          </a:p>
          <a:p>
            <a:pPr marL="342900" lvl="0" indent="-342900">
              <a:lnSpc>
                <a:spcPct val="107000"/>
              </a:lnSpc>
              <a:spcAft>
                <a:spcPts val="800"/>
              </a:spcAft>
              <a:buFont typeface="Wingdings" panose="05000000000000000000" pitchFamily="2" charset="2"/>
              <a:buChar char="§"/>
            </a:pPr>
            <a:r>
              <a:rPr lang="en-US" dirty="0">
                <a:effectLst/>
                <a:ea typeface="Calibri" panose="020F0502020204030204" pitchFamily="34" charset="0"/>
                <a:cs typeface="Times New Roman" panose="02020603050405020304" pitchFamily="18" charset="0"/>
              </a:rPr>
              <a:t>conducting technical training, practicing periodical monitoring activities…</a:t>
            </a:r>
          </a:p>
        </p:txBody>
      </p:sp>
      <p:sp>
        <p:nvSpPr>
          <p:cNvPr id="3" name="TextBox 9">
            <a:extLst>
              <a:ext uri="{FF2B5EF4-FFF2-40B4-BE49-F238E27FC236}">
                <a16:creationId xmlns:a16="http://schemas.microsoft.com/office/drawing/2014/main" xmlns="" id="{B40AF2AA-DD6F-491C-BC02-A151B141BE2B}"/>
              </a:ext>
            </a:extLst>
          </p:cNvPr>
          <p:cNvSpPr txBox="1"/>
          <p:nvPr/>
        </p:nvSpPr>
        <p:spPr>
          <a:xfrm>
            <a:off x="-8320" y="0"/>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b="1" cap="all" dirty="0">
                <a:effectLst/>
                <a:ea typeface="Calibri" panose="020F0502020204030204" pitchFamily="34" charset="0"/>
                <a:cs typeface="Times New Roman" panose="02020603050405020304" pitchFamily="18" charset="0"/>
              </a:rPr>
              <a:t>Examples of activities under outputs</a:t>
            </a:r>
          </a:p>
        </p:txBody>
      </p:sp>
      <p:sp>
        <p:nvSpPr>
          <p:cNvPr id="4" name="Rectangle 3">
            <a:extLst>
              <a:ext uri="{FF2B5EF4-FFF2-40B4-BE49-F238E27FC236}">
                <a16:creationId xmlns:a16="http://schemas.microsoft.com/office/drawing/2014/main" xmlns="" id="{6D98C408-000D-42DF-8D9B-3CA5A1C9FF85}"/>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5" name="Slide Number Placeholder 5">
            <a:extLst>
              <a:ext uri="{FF2B5EF4-FFF2-40B4-BE49-F238E27FC236}">
                <a16:creationId xmlns:a16="http://schemas.microsoft.com/office/drawing/2014/main" xmlns="" id="{E77B26C0-C0FF-492C-A21D-1248C92E98D7}"/>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19</a:t>
            </a:fld>
            <a:endParaRPr lang="en-US" b="1" dirty="0">
              <a:solidFill>
                <a:schemeClr val="bg1"/>
              </a:solidFill>
            </a:endParaRPr>
          </a:p>
        </p:txBody>
      </p:sp>
    </p:spTree>
    <p:extLst>
      <p:ext uri="{BB962C8B-B14F-4D97-AF65-F5344CB8AC3E}">
        <p14:creationId xmlns:p14="http://schemas.microsoft.com/office/powerpoint/2010/main" val="782399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xmlns="" id="{84828473-C317-4811-B116-7868A5B9A037}"/>
              </a:ext>
            </a:extLst>
          </p:cNvPr>
          <p:cNvGraphicFramePr>
            <a:graphicFrameLocks noGrp="1"/>
          </p:cNvGraphicFramePr>
          <p:nvPr>
            <p:extLst>
              <p:ext uri="{D42A27DB-BD31-4B8C-83A1-F6EECF244321}">
                <p14:modId xmlns:p14="http://schemas.microsoft.com/office/powerpoint/2010/main" val="2191500041"/>
              </p:ext>
            </p:extLst>
          </p:nvPr>
        </p:nvGraphicFramePr>
        <p:xfrm>
          <a:off x="262931" y="899677"/>
          <a:ext cx="8037007" cy="5696627"/>
        </p:xfrm>
        <a:graphic>
          <a:graphicData uri="http://schemas.openxmlformats.org/drawingml/2006/table">
            <a:tbl>
              <a:tblPr firstRow="1" firstCol="1" bandRow="1"/>
              <a:tblGrid>
                <a:gridCol w="8037007">
                  <a:extLst>
                    <a:ext uri="{9D8B030D-6E8A-4147-A177-3AD203B41FA5}">
                      <a16:colId xmlns:a16="http://schemas.microsoft.com/office/drawing/2014/main" xmlns="" val="1269894934"/>
                    </a:ext>
                  </a:extLst>
                </a:gridCol>
              </a:tblGrid>
              <a:tr h="0">
                <a:tc>
                  <a:txBody>
                    <a:body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NIR</a:t>
                      </a:r>
                      <a:r>
                        <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Table of Contents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884" marR="29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1813590019"/>
                  </a:ext>
                </a:extLst>
              </a:tr>
              <a:tr h="289876">
                <a:tc>
                  <a:txBody>
                    <a:body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PART 1. BACKGROUND AND GENERAL INFORMATION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884" marR="29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16106437"/>
                  </a:ext>
                </a:extLst>
              </a:tr>
              <a:tr h="156253">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1. Introduction</a:t>
                      </a:r>
                    </a:p>
                  </a:txBody>
                  <a:tcPr marL="29884" marR="29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77619096"/>
                  </a:ext>
                </a:extLst>
              </a:tr>
              <a:tr h="912178">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2. Overview of key national policies, projects and stakeholders</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National strategies, plans and policies</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Past and current projects and initiatives</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Past National Reports and Publications</a:t>
                      </a:r>
                    </a:p>
                    <a:p>
                      <a:pPr marL="342900" lvl="0" indent="-342900">
                        <a:lnSpc>
                          <a:spcPct val="107000"/>
                        </a:lnSpc>
                        <a:spcAft>
                          <a:spcPts val="800"/>
                        </a:spcAft>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Key National Stakeholders</a:t>
                      </a:r>
                    </a:p>
                  </a:txBody>
                  <a:tcPr marL="29884" marR="29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77615009"/>
                  </a:ext>
                </a:extLst>
              </a:tr>
              <a:tr h="1195637">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3. National Coordination and Oversight for the “Implementing the Strategic Action Programme for the South China Sea and Gulf of Thailand</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National Inter-Ministry Committee</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National Technical Working Group</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Specialized Executing Agencies and National Focal Points</a:t>
                      </a:r>
                    </a:p>
                    <a:p>
                      <a:pPr marL="342900" lvl="0" indent="-342900">
                        <a:lnSpc>
                          <a:spcPct val="107000"/>
                        </a:lnSpc>
                        <a:spcAft>
                          <a:spcPts val="800"/>
                        </a:spcAft>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National Committees</a:t>
                      </a:r>
                    </a:p>
                  </a:txBody>
                  <a:tcPr marL="29884" marR="29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11004606"/>
                  </a:ext>
                </a:extLst>
              </a:tr>
              <a:tr h="281354">
                <a:tc>
                  <a:txBody>
                    <a:body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PART 2. NATIONAL ACTIONS TO BE IMPLEMENTED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884" marR="29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2427287"/>
                  </a:ext>
                </a:extLst>
              </a:tr>
              <a:tr h="1566226">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Component 1. Reducing habitat degradation and loss via national and local reforms to achieve Strategic Action Programme targets for coastal habitat management in the South China Sea and Gulf of Thailand</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Outcome 1.1 Appropriate forms of sustainable management established for 860,000 ha of mangrove by </a:t>
                      </a:r>
                      <a:r>
                        <a:rPr lang="en-GB" sz="1100" dirty="0" err="1">
                          <a:effectLst/>
                          <a:latin typeface="Calibri" panose="020F0502020204030204" pitchFamily="34" charset="0"/>
                          <a:ea typeface="Calibri" panose="020F0502020204030204" pitchFamily="34" charset="0"/>
                          <a:cs typeface="Times New Roman" panose="02020603050405020304" pitchFamily="18" charset="0"/>
                        </a:rPr>
                        <a:t>Yr</a:t>
                      </a:r>
                      <a:r>
                        <a:rPr lang="en-GB" sz="1100" dirty="0">
                          <a:effectLst/>
                          <a:latin typeface="Calibri" panose="020F0502020204030204" pitchFamily="34" charset="0"/>
                          <a:ea typeface="Calibri" panose="020F0502020204030204" pitchFamily="34" charset="0"/>
                          <a:cs typeface="Times New Roman" panose="02020603050405020304" pitchFamily="18" charset="0"/>
                        </a:rPr>
                        <a:t> 5</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Outcome 1.2  153,800 ha of coral reef at 82 priority sites managed sustainably by </a:t>
                      </a:r>
                      <a:r>
                        <a:rPr lang="en-GB" sz="1100" dirty="0" err="1">
                          <a:effectLst/>
                          <a:latin typeface="Calibri" panose="020F0502020204030204" pitchFamily="34" charset="0"/>
                          <a:ea typeface="Calibri" panose="020F0502020204030204" pitchFamily="34" charset="0"/>
                          <a:cs typeface="Times New Roman" panose="02020603050405020304" pitchFamily="18" charset="0"/>
                        </a:rPr>
                        <a:t>Yr</a:t>
                      </a:r>
                      <a:r>
                        <a:rPr lang="en-GB" sz="1100" dirty="0">
                          <a:effectLst/>
                          <a:latin typeface="Calibri" panose="020F0502020204030204" pitchFamily="34" charset="0"/>
                          <a:ea typeface="Calibri" panose="020F0502020204030204" pitchFamily="34" charset="0"/>
                          <a:cs typeface="Times New Roman" panose="02020603050405020304" pitchFamily="18" charset="0"/>
                        </a:rPr>
                        <a:t> 5, including a reduction in the decadal rate of degradation in live coral cover from 16 to 5%</a:t>
                      </a:r>
                    </a:p>
                    <a:p>
                      <a:pPr marL="342900" lvl="0" indent="-342900">
                        <a:lnSpc>
                          <a:spcPct val="107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Outcome 1.3 Conservation, management and sustainable use of 25,900 ha of known seagrass area in the South China Sea by </a:t>
                      </a:r>
                      <a:r>
                        <a:rPr lang="en-GB" sz="1100" dirty="0" err="1">
                          <a:effectLst/>
                          <a:latin typeface="Calibri" panose="020F0502020204030204" pitchFamily="34" charset="0"/>
                          <a:ea typeface="Calibri" panose="020F0502020204030204" pitchFamily="34" charset="0"/>
                          <a:cs typeface="Times New Roman" panose="02020603050405020304" pitchFamily="18" charset="0"/>
                        </a:rPr>
                        <a:t>Yr</a:t>
                      </a:r>
                      <a:r>
                        <a:rPr lang="en-GB" sz="1100" dirty="0">
                          <a:effectLst/>
                          <a:latin typeface="Calibri" panose="020F0502020204030204" pitchFamily="34" charset="0"/>
                          <a:ea typeface="Calibri" panose="020F0502020204030204" pitchFamily="34" charset="0"/>
                          <a:cs typeface="Times New Roman" panose="02020603050405020304" pitchFamily="18" charset="0"/>
                        </a:rPr>
                        <a:t> 5</a:t>
                      </a:r>
                    </a:p>
                    <a:p>
                      <a:pPr marL="342900" lvl="0" indent="-342900">
                        <a:lnSpc>
                          <a:spcPct val="107000"/>
                        </a:lnSpc>
                        <a:spcAft>
                          <a:spcPts val="800"/>
                        </a:spcAft>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Outcome 1.4 Integrated management of 783,900 ha of coastal wetland at 19 sites, including habitat restoration and protection strengthened at priority locations</a:t>
                      </a:r>
                    </a:p>
                  </a:txBody>
                  <a:tcPr marL="29884" marR="29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74827726"/>
                  </a:ext>
                </a:extLst>
              </a:tr>
              <a:tr h="952419">
                <a:tc>
                  <a:txBody>
                    <a:bodyPr/>
                    <a:lstStyle/>
                    <a:p>
                      <a:pPr>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ANNEXES</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Annex 1 – Past National Project Stakeholders, Committees and Working Groups and their compositions</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Annex 2 – Activities and Workplan (Component 1 only)</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Annex 3. Budget Classifications</a:t>
                      </a:r>
                    </a:p>
                  </a:txBody>
                  <a:tcPr marL="29884" marR="29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869326"/>
                  </a:ext>
                </a:extLst>
              </a:tr>
            </a:tbl>
          </a:graphicData>
        </a:graphic>
      </p:graphicFrame>
      <p:sp>
        <p:nvSpPr>
          <p:cNvPr id="5" name="TextBox 9">
            <a:extLst>
              <a:ext uri="{FF2B5EF4-FFF2-40B4-BE49-F238E27FC236}">
                <a16:creationId xmlns:a16="http://schemas.microsoft.com/office/drawing/2014/main" xmlns="" id="{3B2B0EED-E1FC-458C-BA52-3239FA4C1964}"/>
              </a:ext>
            </a:extLst>
          </p:cNvPr>
          <p:cNvSpPr txBox="1"/>
          <p:nvPr/>
        </p:nvSpPr>
        <p:spPr>
          <a:xfrm>
            <a:off x="0" y="18767"/>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dirty="0">
                <a:latin typeface="Candara" panose="020E0502030303020204" pitchFamily="34" charset="0"/>
              </a:rPr>
              <a:t>National Implementation report (NIR)</a:t>
            </a:r>
            <a:endParaRPr lang="en-US" sz="2800" dirty="0"/>
          </a:p>
        </p:txBody>
      </p:sp>
      <p:sp>
        <p:nvSpPr>
          <p:cNvPr id="6" name="TextBox 5">
            <a:extLst>
              <a:ext uri="{FF2B5EF4-FFF2-40B4-BE49-F238E27FC236}">
                <a16:creationId xmlns:a16="http://schemas.microsoft.com/office/drawing/2014/main" xmlns="" id="{131D5864-3B58-4BD7-ACD8-1B52E849A7A7}"/>
              </a:ext>
            </a:extLst>
          </p:cNvPr>
          <p:cNvSpPr txBox="1"/>
          <p:nvPr/>
        </p:nvSpPr>
        <p:spPr>
          <a:xfrm>
            <a:off x="8521002" y="1145512"/>
            <a:ext cx="3285811" cy="4524315"/>
          </a:xfrm>
          <a:prstGeom prst="rect">
            <a:avLst/>
          </a:prstGeom>
          <a:noFill/>
        </p:spPr>
        <p:txBody>
          <a:bodyPr wrap="square" rtlCol="0">
            <a:spAutoFit/>
          </a:bodyPr>
          <a:lstStyle/>
          <a:p>
            <a:r>
              <a:rPr lang="en-GB" dirty="0"/>
              <a:t>Equivalent of a National Project document</a:t>
            </a:r>
          </a:p>
          <a:p>
            <a:endParaRPr lang="en-GB" dirty="0"/>
          </a:p>
          <a:p>
            <a:r>
              <a:rPr lang="en-GB" dirty="0"/>
              <a:t>To be adopted at 1</a:t>
            </a:r>
            <a:r>
              <a:rPr lang="en-GB" baseline="30000" dirty="0"/>
              <a:t>st</a:t>
            </a:r>
            <a:r>
              <a:rPr lang="en-GB" dirty="0"/>
              <a:t> Steering Committee (May 2021)</a:t>
            </a:r>
          </a:p>
          <a:p>
            <a:endParaRPr lang="en-GB" dirty="0"/>
          </a:p>
          <a:p>
            <a:r>
              <a:rPr lang="en-GB" dirty="0"/>
              <a:t>Supporting documents:</a:t>
            </a:r>
          </a:p>
          <a:p>
            <a:pPr marL="285750" indent="-285750">
              <a:buFont typeface="Arial" panose="020B0604020202020204" pitchFamily="34" charset="0"/>
              <a:buChar char="•"/>
            </a:pPr>
            <a:r>
              <a:rPr lang="en-GB" sz="1600" dirty="0"/>
              <a:t>SCSSAP IP3.Inf2 Inception Phase Guidance for countries</a:t>
            </a:r>
          </a:p>
          <a:p>
            <a:pPr marL="285750" indent="-285750">
              <a:buFont typeface="Arial" panose="020B0604020202020204" pitchFamily="34" charset="0"/>
              <a:buChar char="•"/>
            </a:pPr>
            <a:r>
              <a:rPr lang="en-GB" sz="1600" dirty="0"/>
              <a:t>SCSSAP IP3.3 Project Site Selection Guide</a:t>
            </a:r>
          </a:p>
          <a:p>
            <a:pPr marL="285750" indent="-285750">
              <a:buFont typeface="Arial" panose="020B0604020202020204" pitchFamily="34" charset="0"/>
              <a:buChar char="•"/>
            </a:pPr>
            <a:r>
              <a:rPr lang="en-GB" sz="1600" dirty="0"/>
              <a:t>SCSSAP IP3.Inf6 TOR for Inception Phase National Project Cooperation Agreement</a:t>
            </a:r>
          </a:p>
          <a:p>
            <a:pPr marL="285750" indent="-285750">
              <a:buFont typeface="Arial" panose="020B0604020202020204" pitchFamily="34" charset="0"/>
              <a:buChar char="•"/>
            </a:pPr>
            <a:r>
              <a:rPr lang="en-GB" sz="1600" dirty="0"/>
              <a:t>SCSSAP IP3.Inf5 Project Sites with Refugia Sites</a:t>
            </a:r>
          </a:p>
          <a:p>
            <a:pPr marL="285750" indent="-285750">
              <a:buFont typeface="Arial" panose="020B0604020202020204" pitchFamily="34" charset="0"/>
              <a:buChar char="•"/>
            </a:pPr>
            <a:endParaRPr lang="en-GB" dirty="0"/>
          </a:p>
        </p:txBody>
      </p:sp>
      <p:sp>
        <p:nvSpPr>
          <p:cNvPr id="7" name="Rectangle 6">
            <a:extLst>
              <a:ext uri="{FF2B5EF4-FFF2-40B4-BE49-F238E27FC236}">
                <a16:creationId xmlns:a16="http://schemas.microsoft.com/office/drawing/2014/main" xmlns="" id="{0DE1C3D6-0CE0-4AC2-8238-939975DC8B2C}"/>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8" name="Slide Number Placeholder 5">
            <a:extLst>
              <a:ext uri="{FF2B5EF4-FFF2-40B4-BE49-F238E27FC236}">
                <a16:creationId xmlns:a16="http://schemas.microsoft.com/office/drawing/2014/main" xmlns="" id="{C4AD291E-7749-4BF7-9006-C9C99B3BF498}"/>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2</a:t>
            </a:fld>
            <a:endParaRPr lang="en-US" b="1" dirty="0">
              <a:solidFill>
                <a:schemeClr val="bg1"/>
              </a:solidFill>
            </a:endParaRPr>
          </a:p>
        </p:txBody>
      </p:sp>
    </p:spTree>
    <p:extLst>
      <p:ext uri="{BB962C8B-B14F-4D97-AF65-F5344CB8AC3E}">
        <p14:creationId xmlns:p14="http://schemas.microsoft.com/office/powerpoint/2010/main" val="3513839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ADC684C2-EE60-46FE-A0A8-A709059A0CEF}"/>
              </a:ext>
            </a:extLst>
          </p:cNvPr>
          <p:cNvSpPr txBox="1"/>
          <p:nvPr/>
        </p:nvSpPr>
        <p:spPr>
          <a:xfrm>
            <a:off x="548846" y="1138109"/>
            <a:ext cx="10896600" cy="4717702"/>
          </a:xfrm>
          <a:prstGeom prst="rect">
            <a:avLst/>
          </a:prstGeom>
          <a:noFill/>
        </p:spPr>
        <p:txBody>
          <a:bodyPr wrap="square" rtlCol="0">
            <a:spAutoFit/>
          </a:bodyPr>
          <a:lstStyle/>
          <a:p>
            <a:pPr>
              <a:lnSpc>
                <a:spcPct val="107000"/>
              </a:lnSpc>
              <a:spcAft>
                <a:spcPts val="800"/>
              </a:spcAft>
            </a:pPr>
            <a:r>
              <a:rPr lang="en-US" sz="2000" b="1" u="sng" dirty="0">
                <a:solidFill>
                  <a:srgbClr val="002060"/>
                </a:solidFill>
                <a:latin typeface="Calibri" panose="020F0502020204030204" pitchFamily="34" charset="0"/>
                <a:ea typeface="Calibri" panose="020F0502020204030204" pitchFamily="34" charset="0"/>
                <a:cs typeface="Times New Roman" panose="02020603050405020304" pitchFamily="18" charset="0"/>
              </a:rPr>
              <a:t>GEF Budget</a:t>
            </a:r>
          </a:p>
          <a:p>
            <a:pPr>
              <a:lnSpc>
                <a:spcPct val="107000"/>
              </a:lnSpc>
              <a:spcAft>
                <a:spcPts val="800"/>
              </a:spcAft>
            </a:pPr>
            <a:r>
              <a:rPr lang="en-GB" dirty="0">
                <a:solidFill>
                  <a:srgbClr val="222222"/>
                </a:solidFill>
                <a:effectLst/>
                <a:ea typeface="Times New Roman" panose="02020603050405020304" pitchFamily="18" charset="0"/>
                <a:cs typeface="Arial" panose="020B0604020202020204" pitchFamily="34" charset="0"/>
              </a:rPr>
              <a:t>The original budget currently available for national activities is approximately 5.5 million USD in total, with the majority allocated to activities under Component 1 (see SCSSAP IP2/5). Countries should develop activities initially assuming an equal allocation of funding between the six participating countries (</a:t>
            </a:r>
            <a:r>
              <a:rPr lang="en-GB" b="1" dirty="0">
                <a:solidFill>
                  <a:srgbClr val="002060"/>
                </a:solidFill>
                <a:effectLst/>
                <a:ea typeface="Times New Roman" panose="02020603050405020304" pitchFamily="18" charset="0"/>
                <a:cs typeface="Arial" panose="020B0604020202020204" pitchFamily="34" charset="0"/>
              </a:rPr>
              <a:t>i.e. 669,104, 187,574 and 53,267 USD respectively for Components 1, 2 and 3</a:t>
            </a:r>
            <a:r>
              <a:rPr lang="en-GB" dirty="0">
                <a:solidFill>
                  <a:srgbClr val="222222"/>
                </a:solidFill>
                <a:effectLst/>
                <a:ea typeface="Times New Roman" panose="02020603050405020304" pitchFamily="18" charset="0"/>
                <a:cs typeface="Arial" panose="020B0604020202020204" pitchFamily="34" charset="0"/>
              </a:rPr>
              <a:t>). However, it should be stressed that final allocation of resources will depend on proposed targets, activities and budgets, with some flexibility if needed between Component 1 and 2. This process will be done transparently and in close consultation with all countries.</a:t>
            </a:r>
          </a:p>
          <a:p>
            <a:pPr>
              <a:lnSpc>
                <a:spcPct val="107000"/>
              </a:lnSpc>
              <a:spcAft>
                <a:spcPts val="800"/>
              </a:spcAft>
            </a:pPr>
            <a:r>
              <a:rPr lang="en-US" sz="2000" b="1" u="sng"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Co-finance</a:t>
            </a:r>
            <a:endParaRPr lang="en-US" sz="2000" u="sng"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In-kind: No payment from any source for certain activities, e.g., working time spent for participating in project meetings (calculated </a:t>
            </a:r>
            <a:r>
              <a:rPr lang="en-US" dirty="0">
                <a:latin typeface="Calibri" panose="020F0502020204030204" pitchFamily="34" charset="0"/>
                <a:ea typeface="Calibri" panose="020F0502020204030204" pitchFamily="34" charset="0"/>
                <a:cs typeface="Times New Roman" panose="02020603050405020304" pitchFamily="18" charset="0"/>
              </a:rPr>
              <a:t>using a regional standard co-efficient</a:t>
            </a:r>
            <a:r>
              <a:rPr lang="en-US" dirty="0">
                <a:effectLst/>
                <a:latin typeface="Calibri" panose="020F0502020204030204" pitchFamily="34" charset="0"/>
                <a:ea typeface="Calibri" panose="020F0502020204030204" pitchFamily="34" charset="0"/>
                <a:cs typeface="Times New Roman" panose="02020603050405020304" pitchFamily="18" charset="0"/>
              </a:rPr>
              <a:t>, approved by the PSC); provision of office and facilities, local transport and communications in support of project implementation; </a:t>
            </a:r>
            <a:r>
              <a:rPr lang="en-US" dirty="0"/>
              <a:t>and ongoing and planned national initiatives in project sites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In-cash: Payment for certain activities by other sources besides GEF fund to achieve outputs/outcomes mentioned above, e.g., rehabilitation of 15ha of mangroves funded by a provincial project at the selected site</a:t>
            </a:r>
          </a:p>
        </p:txBody>
      </p:sp>
      <p:sp>
        <p:nvSpPr>
          <p:cNvPr id="3" name="TextBox 9">
            <a:extLst>
              <a:ext uri="{FF2B5EF4-FFF2-40B4-BE49-F238E27FC236}">
                <a16:creationId xmlns:a16="http://schemas.microsoft.com/office/drawing/2014/main" xmlns="" id="{A7B66396-57FE-4CE3-8C18-92E3F6CC8C3A}"/>
              </a:ext>
            </a:extLst>
          </p:cNvPr>
          <p:cNvSpPr txBox="1"/>
          <p:nvPr/>
        </p:nvSpPr>
        <p:spPr>
          <a:xfrm>
            <a:off x="-8320" y="0"/>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b="1" dirty="0">
                <a:effectLst/>
                <a:ea typeface="Calibri" panose="020F0502020204030204" pitchFamily="34" charset="0"/>
                <a:cs typeface="Times New Roman" panose="02020603050405020304" pitchFamily="18" charset="0"/>
              </a:rPr>
              <a:t>Allocation of budgets for designated activities from GEF funding &amp; co-finance</a:t>
            </a:r>
          </a:p>
        </p:txBody>
      </p:sp>
      <p:sp>
        <p:nvSpPr>
          <p:cNvPr id="4" name="Rectangle 3">
            <a:extLst>
              <a:ext uri="{FF2B5EF4-FFF2-40B4-BE49-F238E27FC236}">
                <a16:creationId xmlns:a16="http://schemas.microsoft.com/office/drawing/2014/main" xmlns="" id="{DB4F8F2D-FDF6-427E-A5C0-906708480D20}"/>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5" name="Slide Number Placeholder 5">
            <a:extLst>
              <a:ext uri="{FF2B5EF4-FFF2-40B4-BE49-F238E27FC236}">
                <a16:creationId xmlns:a16="http://schemas.microsoft.com/office/drawing/2014/main" xmlns="" id="{70D6ACD9-DF6F-4D2E-92EB-0E424F4C6C18}"/>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20</a:t>
            </a:fld>
            <a:endParaRPr lang="en-US" b="1" dirty="0">
              <a:solidFill>
                <a:schemeClr val="bg1"/>
              </a:solidFill>
            </a:endParaRPr>
          </a:p>
        </p:txBody>
      </p:sp>
    </p:spTree>
    <p:extLst>
      <p:ext uri="{BB962C8B-B14F-4D97-AF65-F5344CB8AC3E}">
        <p14:creationId xmlns:p14="http://schemas.microsoft.com/office/powerpoint/2010/main" val="18509256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761C7D0E-3807-4AF3-B912-0318B0AD6249}"/>
              </a:ext>
            </a:extLst>
          </p:cNvPr>
          <p:cNvGraphicFramePr>
            <a:graphicFrameLocks noGrp="1"/>
          </p:cNvGraphicFramePr>
          <p:nvPr>
            <p:extLst>
              <p:ext uri="{D42A27DB-BD31-4B8C-83A1-F6EECF244321}">
                <p14:modId xmlns:p14="http://schemas.microsoft.com/office/powerpoint/2010/main" val="2418143938"/>
              </p:ext>
            </p:extLst>
          </p:nvPr>
        </p:nvGraphicFramePr>
        <p:xfrm>
          <a:off x="522101" y="1543051"/>
          <a:ext cx="10837915" cy="4226607"/>
        </p:xfrm>
        <a:graphic>
          <a:graphicData uri="http://schemas.openxmlformats.org/drawingml/2006/table">
            <a:tbl>
              <a:tblPr firstRow="1" firstCol="1" bandRow="1">
                <a:tableStyleId>{5940675A-B579-460E-94D1-54222C63F5DA}</a:tableStyleId>
              </a:tblPr>
              <a:tblGrid>
                <a:gridCol w="4228898">
                  <a:extLst>
                    <a:ext uri="{9D8B030D-6E8A-4147-A177-3AD203B41FA5}">
                      <a16:colId xmlns:a16="http://schemas.microsoft.com/office/drawing/2014/main" xmlns="" val="3911736380"/>
                    </a:ext>
                  </a:extLst>
                </a:gridCol>
                <a:gridCol w="6609017">
                  <a:extLst>
                    <a:ext uri="{9D8B030D-6E8A-4147-A177-3AD203B41FA5}">
                      <a16:colId xmlns:a16="http://schemas.microsoft.com/office/drawing/2014/main" xmlns="" val="3513367226"/>
                    </a:ext>
                  </a:extLst>
                </a:gridCol>
              </a:tblGrid>
              <a:tr h="267903">
                <a:tc>
                  <a:txBody>
                    <a:bodyPr/>
                    <a:lstStyle/>
                    <a:p>
                      <a:pPr algn="just">
                        <a:lnSpc>
                          <a:spcPct val="107000"/>
                        </a:lnSpc>
                        <a:spcBef>
                          <a:spcPts val="300"/>
                        </a:spcBef>
                        <a:spcAft>
                          <a:spcPts val="300"/>
                        </a:spcAft>
                      </a:pPr>
                      <a:r>
                        <a:rPr lang="en-US" sz="1800" b="1" dirty="0">
                          <a:effectLst/>
                        </a:rPr>
                        <a:t>Budget Category</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tc>
                  <a:txBody>
                    <a:bodyPr/>
                    <a:lstStyle/>
                    <a:p>
                      <a:pPr algn="just">
                        <a:lnSpc>
                          <a:spcPct val="107000"/>
                        </a:lnSpc>
                        <a:spcBef>
                          <a:spcPts val="300"/>
                        </a:spcBef>
                        <a:spcAft>
                          <a:spcPts val="300"/>
                        </a:spcAft>
                      </a:pPr>
                      <a:r>
                        <a:rPr lang="en-US" sz="1800" b="1" dirty="0">
                          <a:effectLst/>
                        </a:rPr>
                        <a:t>Explanation</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extLst>
                  <a:ext uri="{0D108BD9-81ED-4DB2-BD59-A6C34878D82A}">
                    <a16:rowId xmlns:a16="http://schemas.microsoft.com/office/drawing/2014/main" xmlns="" val="700771175"/>
                  </a:ext>
                </a:extLst>
              </a:tr>
              <a:tr h="549743">
                <a:tc>
                  <a:txBody>
                    <a:bodyPr/>
                    <a:lstStyle/>
                    <a:p>
                      <a:pPr algn="l">
                        <a:lnSpc>
                          <a:spcPct val="107000"/>
                        </a:lnSpc>
                        <a:spcBef>
                          <a:spcPts val="300"/>
                        </a:spcBef>
                        <a:spcAft>
                          <a:spcPts val="300"/>
                        </a:spcAft>
                      </a:pPr>
                      <a:r>
                        <a:rPr lang="en-US" sz="1800" dirty="0">
                          <a:effectLst/>
                        </a:rPr>
                        <a:t>Staff &amp; Personnel (Including Consultants)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tc>
                  <a:txBody>
                    <a:bodyPr/>
                    <a:lstStyle/>
                    <a:p>
                      <a:pPr algn="just">
                        <a:lnSpc>
                          <a:spcPct val="107000"/>
                        </a:lnSpc>
                        <a:spcBef>
                          <a:spcPts val="300"/>
                        </a:spcBef>
                        <a:spcAft>
                          <a:spcPts val="300"/>
                        </a:spcAft>
                      </a:pPr>
                      <a:r>
                        <a:rPr lang="en-US" sz="1800" dirty="0">
                          <a:effectLst/>
                        </a:rPr>
                        <a:t>Includes all staff and consultants’ costs, but excluding related e.g. travel)</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extLst>
                  <a:ext uri="{0D108BD9-81ED-4DB2-BD59-A6C34878D82A}">
                    <a16:rowId xmlns:a16="http://schemas.microsoft.com/office/drawing/2014/main" xmlns="" val="205187125"/>
                  </a:ext>
                </a:extLst>
              </a:tr>
              <a:tr h="267903">
                <a:tc>
                  <a:txBody>
                    <a:bodyPr/>
                    <a:lstStyle/>
                    <a:p>
                      <a:pPr algn="l">
                        <a:lnSpc>
                          <a:spcPct val="107000"/>
                        </a:lnSpc>
                        <a:spcBef>
                          <a:spcPts val="300"/>
                        </a:spcBef>
                        <a:spcAft>
                          <a:spcPts val="300"/>
                        </a:spcAft>
                      </a:pPr>
                      <a:r>
                        <a:rPr lang="en-US" sz="1800" dirty="0">
                          <a:effectLst/>
                        </a:rPr>
                        <a:t>Travel</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tc>
                  <a:txBody>
                    <a:bodyPr/>
                    <a:lstStyle/>
                    <a:p>
                      <a:pPr algn="just">
                        <a:lnSpc>
                          <a:spcPct val="107000"/>
                        </a:lnSpc>
                        <a:spcBef>
                          <a:spcPts val="300"/>
                        </a:spcBef>
                        <a:spcAft>
                          <a:spcPts val="300"/>
                        </a:spcAft>
                      </a:pPr>
                      <a:r>
                        <a:rPr lang="en-US" sz="1800" dirty="0">
                          <a:effectLst/>
                        </a:rPr>
                        <a:t>Includes Staff, Consultants and Meeting Participants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extLst>
                  <a:ext uri="{0D108BD9-81ED-4DB2-BD59-A6C34878D82A}">
                    <a16:rowId xmlns:a16="http://schemas.microsoft.com/office/drawing/2014/main" xmlns="" val="979115656"/>
                  </a:ext>
                </a:extLst>
              </a:tr>
              <a:tr h="549743">
                <a:tc>
                  <a:txBody>
                    <a:bodyPr/>
                    <a:lstStyle/>
                    <a:p>
                      <a:pPr algn="l">
                        <a:lnSpc>
                          <a:spcPct val="107000"/>
                        </a:lnSpc>
                        <a:spcBef>
                          <a:spcPts val="300"/>
                        </a:spcBef>
                        <a:spcAft>
                          <a:spcPts val="300"/>
                        </a:spcAft>
                      </a:pPr>
                      <a:r>
                        <a:rPr lang="en-US" sz="1800" dirty="0">
                          <a:effectLst/>
                        </a:rPr>
                        <a:t>Contract Services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tc>
                  <a:txBody>
                    <a:bodyPr/>
                    <a:lstStyle/>
                    <a:p>
                      <a:pPr algn="just">
                        <a:lnSpc>
                          <a:spcPct val="107000"/>
                        </a:lnSpc>
                        <a:spcBef>
                          <a:spcPts val="300"/>
                        </a:spcBef>
                        <a:spcAft>
                          <a:spcPts val="300"/>
                        </a:spcAft>
                      </a:pPr>
                      <a:r>
                        <a:rPr lang="en-US" sz="1800" dirty="0">
                          <a:effectLst/>
                        </a:rPr>
                        <a:t>e.g. covers contracts for translation, engineering data processing, printing, public information.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extLst>
                  <a:ext uri="{0D108BD9-81ED-4DB2-BD59-A6C34878D82A}">
                    <a16:rowId xmlns:a16="http://schemas.microsoft.com/office/drawing/2014/main" xmlns="" val="3911785246"/>
                  </a:ext>
                </a:extLst>
              </a:tr>
              <a:tr h="549743">
                <a:tc>
                  <a:txBody>
                    <a:bodyPr/>
                    <a:lstStyle/>
                    <a:p>
                      <a:pPr algn="l">
                        <a:lnSpc>
                          <a:spcPct val="107000"/>
                        </a:lnSpc>
                        <a:spcBef>
                          <a:spcPts val="300"/>
                        </a:spcBef>
                        <a:spcAft>
                          <a:spcPts val="300"/>
                        </a:spcAft>
                      </a:pPr>
                      <a:r>
                        <a:rPr lang="en-US" sz="1800" dirty="0">
                          <a:effectLst/>
                        </a:rPr>
                        <a:t>Operating &amp; Other Costs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tc>
                  <a:txBody>
                    <a:bodyPr/>
                    <a:lstStyle/>
                    <a:p>
                      <a:pPr algn="just">
                        <a:lnSpc>
                          <a:spcPct val="107000"/>
                        </a:lnSpc>
                        <a:spcBef>
                          <a:spcPts val="300"/>
                        </a:spcBef>
                        <a:spcAft>
                          <a:spcPts val="300"/>
                        </a:spcAft>
                      </a:pPr>
                      <a:r>
                        <a:rPr lang="en-US" sz="1800" dirty="0">
                          <a:effectLst/>
                        </a:rPr>
                        <a:t>Communications, IT, maintenance, rental of premises and equipment, vehicle expenses, utilities etc.</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extLst>
                  <a:ext uri="{0D108BD9-81ED-4DB2-BD59-A6C34878D82A}">
                    <a16:rowId xmlns:a16="http://schemas.microsoft.com/office/drawing/2014/main" xmlns="" val="4118363367"/>
                  </a:ext>
                </a:extLst>
              </a:tr>
              <a:tr h="267903">
                <a:tc>
                  <a:txBody>
                    <a:bodyPr/>
                    <a:lstStyle/>
                    <a:p>
                      <a:pPr algn="l">
                        <a:lnSpc>
                          <a:spcPct val="107000"/>
                        </a:lnSpc>
                        <a:spcBef>
                          <a:spcPts val="300"/>
                        </a:spcBef>
                        <a:spcAft>
                          <a:spcPts val="300"/>
                        </a:spcAft>
                      </a:pPr>
                      <a:r>
                        <a:rPr lang="en-US" sz="1800" dirty="0">
                          <a:effectLst/>
                        </a:rPr>
                        <a:t>Grants to Implementing Partners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tc>
                  <a:txBody>
                    <a:bodyPr/>
                    <a:lstStyle/>
                    <a:p>
                      <a:pPr algn="just">
                        <a:lnSpc>
                          <a:spcPct val="107000"/>
                        </a:lnSpc>
                        <a:spcBef>
                          <a:spcPts val="300"/>
                        </a:spcBef>
                        <a:spcAft>
                          <a:spcPts val="300"/>
                        </a:spcAft>
                      </a:pPr>
                      <a:r>
                        <a:rPr lang="en-US" sz="1800" dirty="0">
                          <a:effectLst/>
                        </a:rPr>
                        <a:t>Small grants to sub-partners expensed on disbursement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extLst>
                  <a:ext uri="{0D108BD9-81ED-4DB2-BD59-A6C34878D82A}">
                    <a16:rowId xmlns:a16="http://schemas.microsoft.com/office/drawing/2014/main" xmlns="" val="85722114"/>
                  </a:ext>
                </a:extLst>
              </a:tr>
              <a:tr h="549743">
                <a:tc>
                  <a:txBody>
                    <a:bodyPr/>
                    <a:lstStyle/>
                    <a:p>
                      <a:pPr algn="l">
                        <a:lnSpc>
                          <a:spcPct val="107000"/>
                        </a:lnSpc>
                        <a:spcBef>
                          <a:spcPts val="300"/>
                        </a:spcBef>
                        <a:spcAft>
                          <a:spcPts val="300"/>
                        </a:spcAft>
                      </a:pPr>
                      <a:r>
                        <a:rPr lang="en-US" sz="1800" dirty="0">
                          <a:effectLst/>
                        </a:rPr>
                        <a:t>Non-expendable equipment, Vehicles &amp; Furniture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tc>
                  <a:txBody>
                    <a:bodyPr/>
                    <a:lstStyle/>
                    <a:p>
                      <a:pPr algn="just">
                        <a:lnSpc>
                          <a:spcPct val="107000"/>
                        </a:lnSpc>
                        <a:spcBef>
                          <a:spcPts val="300"/>
                        </a:spcBef>
                        <a:spcAft>
                          <a:spcPts val="300"/>
                        </a:spcAft>
                      </a:pPr>
                      <a:r>
                        <a:rPr lang="en-US" sz="1800" dirty="0">
                          <a:effectLst/>
                        </a:rPr>
                        <a:t>Non-Expendable Equipment (i.e. of a capital nature)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extLst>
                  <a:ext uri="{0D108BD9-81ED-4DB2-BD59-A6C34878D82A}">
                    <a16:rowId xmlns:a16="http://schemas.microsoft.com/office/drawing/2014/main" xmlns="" val="2940207429"/>
                  </a:ext>
                </a:extLst>
              </a:tr>
              <a:tr h="549743">
                <a:tc>
                  <a:txBody>
                    <a:bodyPr/>
                    <a:lstStyle/>
                    <a:p>
                      <a:pPr algn="l">
                        <a:lnSpc>
                          <a:spcPct val="107000"/>
                        </a:lnSpc>
                        <a:spcBef>
                          <a:spcPts val="300"/>
                        </a:spcBef>
                        <a:spcAft>
                          <a:spcPts val="300"/>
                        </a:spcAft>
                      </a:pPr>
                      <a:r>
                        <a:rPr lang="en-US" sz="1800" dirty="0">
                          <a:effectLst/>
                        </a:rPr>
                        <a:t>Operating and other costs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tc>
                  <a:txBody>
                    <a:bodyPr/>
                    <a:lstStyle/>
                    <a:p>
                      <a:pPr algn="just">
                        <a:lnSpc>
                          <a:spcPct val="107000"/>
                        </a:lnSpc>
                        <a:spcBef>
                          <a:spcPts val="300"/>
                        </a:spcBef>
                        <a:spcAft>
                          <a:spcPts val="300"/>
                        </a:spcAft>
                      </a:pPr>
                      <a:r>
                        <a:rPr lang="en-US" sz="1800" dirty="0">
                          <a:effectLst/>
                        </a:rPr>
                        <a:t>Operational equipment supplies, stationery &amp; office supplies </a:t>
                      </a:r>
                      <a:r>
                        <a:rPr lang="en-US" sz="1800" dirty="0" err="1">
                          <a:effectLst/>
                        </a:rPr>
                        <a:t>etc</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extLst>
                  <a:ext uri="{0D108BD9-81ED-4DB2-BD59-A6C34878D82A}">
                    <a16:rowId xmlns:a16="http://schemas.microsoft.com/office/drawing/2014/main" xmlns="" val="1772966008"/>
                  </a:ext>
                </a:extLst>
              </a:tr>
              <a:tr h="549743">
                <a:tc>
                  <a:txBody>
                    <a:bodyPr/>
                    <a:lstStyle/>
                    <a:p>
                      <a:pPr algn="l">
                        <a:lnSpc>
                          <a:spcPct val="107000"/>
                        </a:lnSpc>
                        <a:spcBef>
                          <a:spcPts val="300"/>
                        </a:spcBef>
                        <a:spcAft>
                          <a:spcPts val="300"/>
                        </a:spcAft>
                      </a:pPr>
                      <a:r>
                        <a:rPr lang="en-US" sz="1800" dirty="0">
                          <a:effectLst/>
                        </a:rPr>
                        <a:t>Evaluation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tc>
                  <a:txBody>
                    <a:bodyPr/>
                    <a:lstStyle/>
                    <a:p>
                      <a:pPr algn="just">
                        <a:lnSpc>
                          <a:spcPct val="107000"/>
                        </a:lnSpc>
                        <a:spcBef>
                          <a:spcPts val="300"/>
                        </a:spcBef>
                        <a:spcAft>
                          <a:spcPts val="300"/>
                        </a:spcAft>
                      </a:pPr>
                      <a:r>
                        <a:rPr lang="en-US" sz="1800" dirty="0">
                          <a:effectLst/>
                        </a:rPr>
                        <a:t>Covering cost for monitoring and evaluation of project activities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alpha val="46000"/>
                      </a:schemeClr>
                    </a:solidFill>
                  </a:tcPr>
                </a:tc>
                <a:extLst>
                  <a:ext uri="{0D108BD9-81ED-4DB2-BD59-A6C34878D82A}">
                    <a16:rowId xmlns:a16="http://schemas.microsoft.com/office/drawing/2014/main" xmlns="" val="3565440449"/>
                  </a:ext>
                </a:extLst>
              </a:tr>
            </a:tbl>
          </a:graphicData>
        </a:graphic>
      </p:graphicFrame>
      <p:sp>
        <p:nvSpPr>
          <p:cNvPr id="4" name="TextBox 9">
            <a:extLst>
              <a:ext uri="{FF2B5EF4-FFF2-40B4-BE49-F238E27FC236}">
                <a16:creationId xmlns:a16="http://schemas.microsoft.com/office/drawing/2014/main" xmlns="" id="{8F4BFF2C-A5D5-4537-BC8F-CC500968ECF5}"/>
              </a:ext>
            </a:extLst>
          </p:cNvPr>
          <p:cNvSpPr txBox="1"/>
          <p:nvPr/>
        </p:nvSpPr>
        <p:spPr>
          <a:xfrm>
            <a:off x="0" y="-18760"/>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b="1" dirty="0">
                <a:effectLst/>
                <a:ea typeface="Calibri" panose="020F0502020204030204" pitchFamily="34" charset="0"/>
                <a:cs typeface="Times New Roman" panose="02020603050405020304" pitchFamily="18" charset="0"/>
              </a:rPr>
              <a:t>Estimation of budget for each activity following categories below, if appropriate</a:t>
            </a:r>
          </a:p>
        </p:txBody>
      </p:sp>
      <p:sp>
        <p:nvSpPr>
          <p:cNvPr id="5" name="Rectangle 4">
            <a:extLst>
              <a:ext uri="{FF2B5EF4-FFF2-40B4-BE49-F238E27FC236}">
                <a16:creationId xmlns:a16="http://schemas.microsoft.com/office/drawing/2014/main" xmlns="" id="{B8577839-FE4A-4CD9-8FB1-668682E79CE3}"/>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6" name="Slide Number Placeholder 5">
            <a:extLst>
              <a:ext uri="{FF2B5EF4-FFF2-40B4-BE49-F238E27FC236}">
                <a16:creationId xmlns:a16="http://schemas.microsoft.com/office/drawing/2014/main" xmlns="" id="{315518FF-7F48-4F34-BE5C-BC9427CA05D9}"/>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21</a:t>
            </a:fld>
            <a:endParaRPr lang="en-US" b="1" dirty="0">
              <a:solidFill>
                <a:schemeClr val="bg1"/>
              </a:solidFill>
            </a:endParaRPr>
          </a:p>
        </p:txBody>
      </p:sp>
    </p:spTree>
    <p:extLst>
      <p:ext uri="{BB962C8B-B14F-4D97-AF65-F5344CB8AC3E}">
        <p14:creationId xmlns:p14="http://schemas.microsoft.com/office/powerpoint/2010/main" val="4078886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xmlns="" id="{E6CD0AB0-BA39-47CE-B01E-A883ACBABFD6}"/>
              </a:ext>
            </a:extLst>
          </p:cNvPr>
          <p:cNvGraphicFramePr>
            <a:graphicFrameLocks noGrp="1"/>
          </p:cNvGraphicFramePr>
          <p:nvPr>
            <p:extLst>
              <p:ext uri="{D42A27DB-BD31-4B8C-83A1-F6EECF244321}">
                <p14:modId xmlns:p14="http://schemas.microsoft.com/office/powerpoint/2010/main" val="3970890874"/>
              </p:ext>
            </p:extLst>
          </p:nvPr>
        </p:nvGraphicFramePr>
        <p:xfrm>
          <a:off x="1096275" y="950396"/>
          <a:ext cx="9826454" cy="3705052"/>
        </p:xfrm>
        <a:graphic>
          <a:graphicData uri="http://schemas.openxmlformats.org/drawingml/2006/table">
            <a:tbl>
              <a:tblPr firstRow="1" firstCol="1" bandRow="1">
                <a:tableStyleId>{5940675A-B579-460E-94D1-54222C63F5DA}</a:tableStyleId>
              </a:tblPr>
              <a:tblGrid>
                <a:gridCol w="4661973">
                  <a:extLst>
                    <a:ext uri="{9D8B030D-6E8A-4147-A177-3AD203B41FA5}">
                      <a16:colId xmlns:a16="http://schemas.microsoft.com/office/drawing/2014/main" xmlns="" val="139627790"/>
                    </a:ext>
                  </a:extLst>
                </a:gridCol>
                <a:gridCol w="1705232">
                  <a:extLst>
                    <a:ext uri="{9D8B030D-6E8A-4147-A177-3AD203B41FA5}">
                      <a16:colId xmlns:a16="http://schemas.microsoft.com/office/drawing/2014/main" xmlns="" val="2698927018"/>
                    </a:ext>
                  </a:extLst>
                </a:gridCol>
                <a:gridCol w="1659995">
                  <a:extLst>
                    <a:ext uri="{9D8B030D-6E8A-4147-A177-3AD203B41FA5}">
                      <a16:colId xmlns:a16="http://schemas.microsoft.com/office/drawing/2014/main" xmlns="" val="285556559"/>
                    </a:ext>
                  </a:extLst>
                </a:gridCol>
                <a:gridCol w="1799254">
                  <a:extLst>
                    <a:ext uri="{9D8B030D-6E8A-4147-A177-3AD203B41FA5}">
                      <a16:colId xmlns:a16="http://schemas.microsoft.com/office/drawing/2014/main" xmlns="" val="2849145390"/>
                    </a:ext>
                  </a:extLst>
                </a:gridCol>
              </a:tblGrid>
              <a:tr h="245782">
                <a:tc>
                  <a:txBody>
                    <a:bodyPr/>
                    <a:lstStyle/>
                    <a:p>
                      <a:pPr>
                        <a:lnSpc>
                          <a:spcPct val="107000"/>
                        </a:lnSpc>
                        <a:spcAft>
                          <a:spcPts val="800"/>
                        </a:spcAft>
                      </a:pPr>
                      <a:r>
                        <a:rPr lang="en-US" sz="1600" b="1" dirty="0">
                          <a:effectLst/>
                        </a:rPr>
                        <a:t>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gridSpan="3">
                  <a:txBody>
                    <a:bodyPr/>
                    <a:lstStyle/>
                    <a:p>
                      <a:pPr algn="ctr">
                        <a:lnSpc>
                          <a:spcPct val="107000"/>
                        </a:lnSpc>
                        <a:spcAft>
                          <a:spcPts val="800"/>
                        </a:spcAft>
                      </a:pPr>
                      <a:r>
                        <a:rPr lang="en-US" sz="1600" b="1" dirty="0">
                          <a:effectLst/>
                        </a:rPr>
                        <a:t>Outputs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566905991"/>
                  </a:ext>
                </a:extLst>
              </a:tr>
              <a:tr h="245782">
                <a:tc>
                  <a:txBody>
                    <a:bodyPr/>
                    <a:lstStyle/>
                    <a:p>
                      <a:pPr>
                        <a:lnSpc>
                          <a:spcPct val="107000"/>
                        </a:lnSpc>
                        <a:spcAft>
                          <a:spcPts val="800"/>
                        </a:spcAft>
                      </a:pPr>
                      <a:r>
                        <a:rPr lang="en-US" sz="1600" b="1" dirty="0">
                          <a:effectLst/>
                        </a:rPr>
                        <a:t>Budget Category</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GB" sz="1600" b="1" dirty="0">
                          <a:effectLst/>
                        </a:rPr>
                        <a:t>Output 1/site 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GB" sz="1600" b="1" dirty="0">
                          <a:effectLst/>
                        </a:rPr>
                        <a:t>Output 2/site 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b="1" dirty="0">
                          <a:effectLst/>
                        </a:rPr>
                        <a:t>Output 3 – 4 - 5</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4030361899"/>
                  </a:ext>
                </a:extLst>
              </a:tr>
              <a:tr h="316589">
                <a:tc>
                  <a:txBody>
                    <a:bodyPr/>
                    <a:lstStyle/>
                    <a:p>
                      <a:pPr>
                        <a:lnSpc>
                          <a:spcPct val="107000"/>
                        </a:lnSpc>
                        <a:spcAft>
                          <a:spcPts val="800"/>
                        </a:spcAft>
                      </a:pPr>
                      <a:r>
                        <a:rPr lang="en-US" sz="1600" dirty="0">
                          <a:effectLst/>
                        </a:rPr>
                        <a:t>Staff &amp; Other personnel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700783084"/>
                  </a:ext>
                </a:extLst>
              </a:tr>
              <a:tr h="326994">
                <a:tc>
                  <a:txBody>
                    <a:bodyPr/>
                    <a:lstStyle/>
                    <a:p>
                      <a:pPr>
                        <a:lnSpc>
                          <a:spcPct val="107000"/>
                        </a:lnSpc>
                        <a:spcAft>
                          <a:spcPts val="800"/>
                        </a:spcAft>
                      </a:pPr>
                      <a:r>
                        <a:rPr lang="en-US" sz="1600" dirty="0">
                          <a:effectLst/>
                        </a:rPr>
                        <a:t>Travel</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3717346090"/>
                  </a:ext>
                </a:extLst>
              </a:tr>
              <a:tr h="312911">
                <a:tc>
                  <a:txBody>
                    <a:bodyPr/>
                    <a:lstStyle/>
                    <a:p>
                      <a:pPr>
                        <a:lnSpc>
                          <a:spcPct val="107000"/>
                        </a:lnSpc>
                        <a:spcAft>
                          <a:spcPts val="800"/>
                        </a:spcAft>
                      </a:pPr>
                      <a:r>
                        <a:rPr lang="en-US" sz="1600" dirty="0">
                          <a:effectLst/>
                        </a:rPr>
                        <a:t>Contractual Services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3200119571"/>
                  </a:ext>
                </a:extLst>
              </a:tr>
              <a:tr h="396785">
                <a:tc>
                  <a:txBody>
                    <a:bodyPr/>
                    <a:lstStyle/>
                    <a:p>
                      <a:pPr>
                        <a:lnSpc>
                          <a:spcPct val="107000"/>
                        </a:lnSpc>
                        <a:spcAft>
                          <a:spcPts val="800"/>
                        </a:spcAft>
                      </a:pPr>
                      <a:r>
                        <a:rPr lang="en-US" sz="1600">
                          <a:effectLst/>
                        </a:rPr>
                        <a:t>Grants to implementing partners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3191114945"/>
                  </a:ext>
                </a:extLst>
              </a:tr>
              <a:tr h="354551">
                <a:tc>
                  <a:txBody>
                    <a:bodyPr/>
                    <a:lstStyle/>
                    <a:p>
                      <a:pPr>
                        <a:lnSpc>
                          <a:spcPct val="107000"/>
                        </a:lnSpc>
                        <a:spcAft>
                          <a:spcPts val="800"/>
                        </a:spcAft>
                      </a:pPr>
                      <a:r>
                        <a:rPr lang="en-US" sz="1600">
                          <a:effectLst/>
                        </a:rPr>
                        <a:t>Supplies, Commodities and materials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4196935078"/>
                  </a:ext>
                </a:extLst>
              </a:tr>
              <a:tr h="385786">
                <a:tc>
                  <a:txBody>
                    <a:bodyPr/>
                    <a:lstStyle/>
                    <a:p>
                      <a:pPr>
                        <a:lnSpc>
                          <a:spcPct val="107000"/>
                        </a:lnSpc>
                        <a:spcAft>
                          <a:spcPts val="800"/>
                        </a:spcAft>
                      </a:pPr>
                      <a:r>
                        <a:rPr lang="en-US" sz="1600" dirty="0">
                          <a:effectLst/>
                        </a:rPr>
                        <a:t>Non-expendable equipment (furniture, equipment)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2957083626"/>
                  </a:ext>
                </a:extLst>
              </a:tr>
              <a:tr h="393670">
                <a:tc>
                  <a:txBody>
                    <a:bodyPr/>
                    <a:lstStyle/>
                    <a:p>
                      <a:pPr>
                        <a:lnSpc>
                          <a:spcPct val="107000"/>
                        </a:lnSpc>
                        <a:spcAft>
                          <a:spcPts val="800"/>
                        </a:spcAft>
                      </a:pPr>
                      <a:r>
                        <a:rPr lang="en-US" sz="1600">
                          <a:effectLst/>
                        </a:rPr>
                        <a:t>Operating and other costs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3400715072"/>
                  </a:ext>
                </a:extLst>
              </a:tr>
              <a:tr h="327227">
                <a:tc>
                  <a:txBody>
                    <a:bodyPr/>
                    <a:lstStyle/>
                    <a:p>
                      <a:pPr>
                        <a:lnSpc>
                          <a:spcPct val="107000"/>
                        </a:lnSpc>
                        <a:spcAft>
                          <a:spcPts val="800"/>
                        </a:spcAft>
                      </a:pPr>
                      <a:r>
                        <a:rPr lang="en-US" sz="1600">
                          <a:effectLst/>
                        </a:rPr>
                        <a:t>Evaluation</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2910615479"/>
                  </a:ext>
                </a:extLst>
              </a:tr>
              <a:tr h="394477">
                <a:tc>
                  <a:txBody>
                    <a:bodyPr/>
                    <a:lstStyle/>
                    <a:p>
                      <a:pPr>
                        <a:lnSpc>
                          <a:spcPct val="107000"/>
                        </a:lnSpc>
                        <a:spcAft>
                          <a:spcPts val="800"/>
                        </a:spcAft>
                      </a:pPr>
                      <a:r>
                        <a:rPr lang="en-US" sz="1600">
                          <a:effectLst/>
                        </a:rPr>
                        <a:t>Total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a:effectLst/>
                        </a:rPr>
                        <a:t>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tc>
                  <a:txBody>
                    <a:bodyPr/>
                    <a:lstStyle/>
                    <a:p>
                      <a:pPr>
                        <a:lnSpc>
                          <a:spcPct val="107000"/>
                        </a:lnSpc>
                        <a:spcAft>
                          <a:spcPts val="800"/>
                        </a:spcAft>
                      </a:pPr>
                      <a:r>
                        <a:rPr lang="en-US" sz="1600" dirty="0">
                          <a:effectLst/>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1">
                        <a:lumMod val="20000"/>
                        <a:lumOff val="80000"/>
                        <a:alpha val="56000"/>
                      </a:schemeClr>
                    </a:solidFill>
                  </a:tcPr>
                </a:tc>
                <a:extLst>
                  <a:ext uri="{0D108BD9-81ED-4DB2-BD59-A6C34878D82A}">
                    <a16:rowId xmlns:a16="http://schemas.microsoft.com/office/drawing/2014/main" xmlns="" val="2119032727"/>
                  </a:ext>
                </a:extLst>
              </a:tr>
            </a:tbl>
          </a:graphicData>
        </a:graphic>
      </p:graphicFrame>
      <p:sp>
        <p:nvSpPr>
          <p:cNvPr id="5" name="Rectangle 4">
            <a:extLst>
              <a:ext uri="{FF2B5EF4-FFF2-40B4-BE49-F238E27FC236}">
                <a16:creationId xmlns:a16="http://schemas.microsoft.com/office/drawing/2014/main" xmlns="" id="{4EE10D89-A8B2-43A0-96D7-ECF3C01410B7}"/>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6" name="Slide Number Placeholder 5">
            <a:extLst>
              <a:ext uri="{FF2B5EF4-FFF2-40B4-BE49-F238E27FC236}">
                <a16:creationId xmlns:a16="http://schemas.microsoft.com/office/drawing/2014/main" xmlns="" id="{F127365F-309C-4C9F-A8F7-59FBFC127DD7}"/>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22</a:t>
            </a:fld>
            <a:endParaRPr lang="en-US" b="1" dirty="0">
              <a:solidFill>
                <a:schemeClr val="bg1"/>
              </a:solidFill>
            </a:endParaRPr>
          </a:p>
        </p:txBody>
      </p:sp>
      <p:sp>
        <p:nvSpPr>
          <p:cNvPr id="7" name="TextBox 9">
            <a:extLst>
              <a:ext uri="{FF2B5EF4-FFF2-40B4-BE49-F238E27FC236}">
                <a16:creationId xmlns:a16="http://schemas.microsoft.com/office/drawing/2014/main" xmlns="" id="{BB4757B0-B773-4612-9A12-4D5A32DF6787}"/>
              </a:ext>
            </a:extLst>
          </p:cNvPr>
          <p:cNvSpPr txBox="1"/>
          <p:nvPr/>
        </p:nvSpPr>
        <p:spPr>
          <a:xfrm>
            <a:off x="0" y="0"/>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dirty="0">
                <a:effectLst/>
                <a:latin typeface="Calibri" panose="020F0502020204030204" pitchFamily="34" charset="0"/>
                <a:ea typeface="Calibri" panose="020F0502020204030204" pitchFamily="34" charset="0"/>
                <a:cs typeface="Times New Roman" panose="02020603050405020304" pitchFamily="18" charset="0"/>
              </a:rPr>
              <a:t>Synthesize  budgets for all activities relevant to each output of thematic areas in the table below.</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xmlns="" id="{05733F1B-E432-4FA4-81E9-08730E009168}"/>
              </a:ext>
            </a:extLst>
          </p:cNvPr>
          <p:cNvSpPr txBox="1"/>
          <p:nvPr/>
        </p:nvSpPr>
        <p:spPr>
          <a:xfrm>
            <a:off x="7228059" y="5045939"/>
            <a:ext cx="3694670" cy="646331"/>
          </a:xfrm>
          <a:prstGeom prst="rect">
            <a:avLst/>
          </a:prstGeom>
          <a:solidFill>
            <a:schemeClr val="accent4">
              <a:lumMod val="20000"/>
              <a:lumOff val="80000"/>
            </a:schemeClr>
          </a:solidFill>
        </p:spPr>
        <p:txBody>
          <a:bodyPr wrap="square">
            <a:spAutoFit/>
          </a:bodyPr>
          <a:lstStyle/>
          <a:p>
            <a:r>
              <a:rPr lang="en-GB" i="1" dirty="0"/>
              <a:t>See: SCSSAP IP3.4 UMOJA Budget template and Guidance</a:t>
            </a:r>
          </a:p>
        </p:txBody>
      </p:sp>
      <p:sp>
        <p:nvSpPr>
          <p:cNvPr id="2" name="TextBox 1">
            <a:extLst>
              <a:ext uri="{FF2B5EF4-FFF2-40B4-BE49-F238E27FC236}">
                <a16:creationId xmlns:a16="http://schemas.microsoft.com/office/drawing/2014/main" xmlns="" id="{5B678A28-1E8A-416B-B17A-B851093B1906}"/>
              </a:ext>
            </a:extLst>
          </p:cNvPr>
          <p:cNvSpPr txBox="1"/>
          <p:nvPr/>
        </p:nvSpPr>
        <p:spPr>
          <a:xfrm>
            <a:off x="1096275" y="5053914"/>
            <a:ext cx="5168601" cy="646331"/>
          </a:xfrm>
          <a:prstGeom prst="rect">
            <a:avLst/>
          </a:prstGeom>
          <a:noFill/>
        </p:spPr>
        <p:txBody>
          <a:bodyPr wrap="square" rtlCol="0">
            <a:spAutoFit/>
          </a:bodyPr>
          <a:lstStyle/>
          <a:p>
            <a:pPr marL="285750" indent="-285750">
              <a:buFont typeface="Wingdings" panose="05000000000000000000" pitchFamily="2" charset="2"/>
              <a:buChar char="q"/>
            </a:pPr>
            <a:r>
              <a:rPr lang="en-GB" dirty="0"/>
              <a:t>National actions per output </a:t>
            </a:r>
          </a:p>
          <a:p>
            <a:pPr marL="285750" indent="-285750">
              <a:buFont typeface="Wingdings" panose="05000000000000000000" pitchFamily="2" charset="2"/>
              <a:buChar char="q"/>
            </a:pPr>
            <a:r>
              <a:rPr lang="en-GB" dirty="0"/>
              <a:t>Local actions: Each site to have its own budget</a:t>
            </a:r>
          </a:p>
        </p:txBody>
      </p:sp>
    </p:spTree>
    <p:extLst>
      <p:ext uri="{BB962C8B-B14F-4D97-AF65-F5344CB8AC3E}">
        <p14:creationId xmlns:p14="http://schemas.microsoft.com/office/powerpoint/2010/main" val="1566641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AA34A7BF-2714-4C0B-BCFA-ECAFBE8BAEF7}"/>
              </a:ext>
            </a:extLst>
          </p:cNvPr>
          <p:cNvSpPr txBox="1"/>
          <p:nvPr/>
        </p:nvSpPr>
        <p:spPr>
          <a:xfrm>
            <a:off x="714375" y="504825"/>
            <a:ext cx="10753725" cy="4154984"/>
          </a:xfrm>
          <a:prstGeom prst="rect">
            <a:avLst/>
          </a:prstGeom>
          <a:noFill/>
        </p:spPr>
        <p:txBody>
          <a:bodyPr wrap="square" rtlCol="0">
            <a:spAutoFit/>
          </a:bodyPr>
          <a:lstStyle/>
          <a:p>
            <a:endParaRPr lang="en-US" sz="2400" b="1" dirty="0"/>
          </a:p>
          <a:p>
            <a:pPr marL="342900" indent="-342900">
              <a:buFont typeface="Wingdings" panose="05000000000000000000" pitchFamily="2" charset="2"/>
              <a:buChar char="q"/>
            </a:pPr>
            <a:r>
              <a:rPr lang="en-US" sz="2400" dirty="0">
                <a:effectLst/>
                <a:ea typeface="Calibri" panose="020F0502020204030204" pitchFamily="34" charset="0"/>
                <a:cs typeface="Times New Roman" panose="02020603050405020304" pitchFamily="18" charset="0"/>
              </a:rPr>
              <a:t>Updating of national coordinating framework with appropriate officials and experts are required, so that these persons will support the further development of project activities &amp; establishment of regional PSC, RSTC and RWGs</a:t>
            </a:r>
          </a:p>
          <a:p>
            <a:pPr marL="342900" indent="-342900">
              <a:buFont typeface="Wingdings" panose="05000000000000000000" pitchFamily="2" charset="2"/>
              <a:buChar char="q"/>
            </a:pPr>
            <a:r>
              <a:rPr lang="en-US" sz="2400" dirty="0">
                <a:effectLst/>
                <a:ea typeface="Calibri" panose="020F0502020204030204" pitchFamily="34" charset="0"/>
                <a:cs typeface="Times New Roman" panose="02020603050405020304" pitchFamily="18" charset="0"/>
              </a:rPr>
              <a:t>Updating </a:t>
            </a:r>
            <a:r>
              <a:rPr lang="en-GB" sz="2400" dirty="0">
                <a:effectLst/>
                <a:ea typeface="Calibri" panose="020F0502020204030204" pitchFamily="34" charset="0"/>
                <a:cs typeface="Times New Roman" panose="02020603050405020304" pitchFamily="18" charset="0"/>
              </a:rPr>
              <a:t>strategies, projects, initiatives, reports </a:t>
            </a:r>
            <a:r>
              <a:rPr lang="en-US" sz="2400" dirty="0">
                <a:effectLst/>
                <a:ea typeface="Calibri" panose="020F0502020204030204" pitchFamily="34" charset="0"/>
                <a:cs typeface="Times New Roman" panose="02020603050405020304" pitchFamily="18" charset="0"/>
              </a:rPr>
              <a:t>indicate gaps and needs of further action not only at national but also local levels</a:t>
            </a:r>
          </a:p>
          <a:p>
            <a:pPr marL="342900" indent="-342900">
              <a:buFont typeface="Wingdings" panose="05000000000000000000" pitchFamily="2" charset="2"/>
              <a:buChar char="q"/>
            </a:pPr>
            <a:r>
              <a:rPr lang="en-US" sz="2400" dirty="0">
                <a:ea typeface="Calibri" panose="020F0502020204030204" pitchFamily="34" charset="0"/>
                <a:cs typeface="Times New Roman" panose="02020603050405020304" pitchFamily="18" charset="0"/>
              </a:rPr>
              <a:t>Designing activities at sites requires huge efforts and sufficient data/information at the local level</a:t>
            </a:r>
          </a:p>
          <a:p>
            <a:pPr marL="342900" indent="-342900">
              <a:buFont typeface="Wingdings" panose="05000000000000000000" pitchFamily="2" charset="2"/>
              <a:buChar char="q"/>
            </a:pPr>
            <a:r>
              <a:rPr lang="en-US" sz="2400" dirty="0">
                <a:effectLst/>
                <a:ea typeface="Calibri" panose="020F0502020204030204" pitchFamily="34" charset="0"/>
                <a:cs typeface="Times New Roman" panose="02020603050405020304" pitchFamily="18" charset="0"/>
              </a:rPr>
              <a:t>Co-finance is required from </a:t>
            </a:r>
            <a:r>
              <a:rPr lang="en-US" sz="2400" dirty="0">
                <a:ea typeface="Calibri" panose="020F0502020204030204" pitchFamily="34" charset="0"/>
                <a:cs typeface="Times New Roman" panose="02020603050405020304" pitchFamily="18" charset="0"/>
              </a:rPr>
              <a:t>all </a:t>
            </a:r>
            <a:r>
              <a:rPr lang="en-US" sz="2400" dirty="0">
                <a:effectLst/>
                <a:ea typeface="Calibri" panose="020F0502020204030204" pitchFamily="34" charset="0"/>
                <a:cs typeface="Times New Roman" panose="02020603050405020304" pitchFamily="18" charset="0"/>
              </a:rPr>
              <a:t> GEF projects and can be allocated based on integrated actions from central/local government, NGOs, private sector</a:t>
            </a:r>
          </a:p>
          <a:p>
            <a:pPr marL="342900" indent="-342900">
              <a:buFont typeface="Wingdings" panose="05000000000000000000" pitchFamily="2" charset="2"/>
              <a:buChar char="q"/>
            </a:pPr>
            <a:r>
              <a:rPr lang="en-US" sz="2400" dirty="0">
                <a:effectLst/>
                <a:ea typeface="Calibri" panose="020F0502020204030204" pitchFamily="34" charset="0"/>
                <a:cs typeface="Times New Roman" panose="02020603050405020304" pitchFamily="18" charset="0"/>
              </a:rPr>
              <a:t>Workplan developed for 3 years’ period, until June 2024 (</a:t>
            </a:r>
            <a:r>
              <a:rPr lang="en-US" sz="2400" dirty="0">
                <a:ea typeface="Calibri" panose="020F0502020204030204" pitchFamily="34" charset="0"/>
                <a:cs typeface="Times New Roman" panose="02020603050405020304" pitchFamily="18" charset="0"/>
              </a:rPr>
              <a:t>possible extension)</a:t>
            </a:r>
            <a:endParaRPr lang="en-US" sz="2400" dirty="0">
              <a:effectLst/>
              <a:ea typeface="Calibri" panose="020F0502020204030204" pitchFamily="34"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xmlns="" id="{352A5691-59DA-4A21-A534-7FE0311562CD}"/>
              </a:ext>
            </a:extLst>
          </p:cNvPr>
          <p:cNvGraphicFramePr>
            <a:graphicFrameLocks noGrp="1"/>
          </p:cNvGraphicFramePr>
          <p:nvPr>
            <p:extLst>
              <p:ext uri="{D42A27DB-BD31-4B8C-83A1-F6EECF244321}">
                <p14:modId xmlns:p14="http://schemas.microsoft.com/office/powerpoint/2010/main" val="1499586422"/>
              </p:ext>
            </p:extLst>
          </p:nvPr>
        </p:nvGraphicFramePr>
        <p:xfrm>
          <a:off x="869315" y="5473858"/>
          <a:ext cx="10227307" cy="793592"/>
        </p:xfrm>
        <a:graphic>
          <a:graphicData uri="http://schemas.openxmlformats.org/drawingml/2006/table">
            <a:tbl>
              <a:tblPr firstRow="1" firstCol="1" bandRow="1">
                <a:tableStyleId>{5C22544A-7EE6-4342-B048-85BDC9FD1C3A}</a:tableStyleId>
              </a:tblPr>
              <a:tblGrid>
                <a:gridCol w="4090057">
                  <a:extLst>
                    <a:ext uri="{9D8B030D-6E8A-4147-A177-3AD203B41FA5}">
                      <a16:colId xmlns:a16="http://schemas.microsoft.com/office/drawing/2014/main" xmlns="" val="727176507"/>
                    </a:ext>
                  </a:extLst>
                </a:gridCol>
                <a:gridCol w="511257">
                  <a:extLst>
                    <a:ext uri="{9D8B030D-6E8A-4147-A177-3AD203B41FA5}">
                      <a16:colId xmlns:a16="http://schemas.microsoft.com/office/drawing/2014/main" xmlns="" val="4096889851"/>
                    </a:ext>
                  </a:extLst>
                </a:gridCol>
                <a:gridCol w="511257">
                  <a:extLst>
                    <a:ext uri="{9D8B030D-6E8A-4147-A177-3AD203B41FA5}">
                      <a16:colId xmlns:a16="http://schemas.microsoft.com/office/drawing/2014/main" xmlns="" val="1764644819"/>
                    </a:ext>
                  </a:extLst>
                </a:gridCol>
                <a:gridCol w="511257">
                  <a:extLst>
                    <a:ext uri="{9D8B030D-6E8A-4147-A177-3AD203B41FA5}">
                      <a16:colId xmlns:a16="http://schemas.microsoft.com/office/drawing/2014/main" xmlns="" val="4064685996"/>
                    </a:ext>
                  </a:extLst>
                </a:gridCol>
                <a:gridCol w="511257">
                  <a:extLst>
                    <a:ext uri="{9D8B030D-6E8A-4147-A177-3AD203B41FA5}">
                      <a16:colId xmlns:a16="http://schemas.microsoft.com/office/drawing/2014/main" xmlns="" val="4114966011"/>
                    </a:ext>
                  </a:extLst>
                </a:gridCol>
                <a:gridCol w="511257">
                  <a:extLst>
                    <a:ext uri="{9D8B030D-6E8A-4147-A177-3AD203B41FA5}">
                      <a16:colId xmlns:a16="http://schemas.microsoft.com/office/drawing/2014/main" xmlns="" val="1315615234"/>
                    </a:ext>
                  </a:extLst>
                </a:gridCol>
                <a:gridCol w="511257">
                  <a:extLst>
                    <a:ext uri="{9D8B030D-6E8A-4147-A177-3AD203B41FA5}">
                      <a16:colId xmlns:a16="http://schemas.microsoft.com/office/drawing/2014/main" xmlns="" val="1133918178"/>
                    </a:ext>
                  </a:extLst>
                </a:gridCol>
                <a:gridCol w="511257">
                  <a:extLst>
                    <a:ext uri="{9D8B030D-6E8A-4147-A177-3AD203B41FA5}">
                      <a16:colId xmlns:a16="http://schemas.microsoft.com/office/drawing/2014/main" xmlns="" val="1649003874"/>
                    </a:ext>
                  </a:extLst>
                </a:gridCol>
                <a:gridCol w="511257">
                  <a:extLst>
                    <a:ext uri="{9D8B030D-6E8A-4147-A177-3AD203B41FA5}">
                      <a16:colId xmlns:a16="http://schemas.microsoft.com/office/drawing/2014/main" xmlns="" val="1649171006"/>
                    </a:ext>
                  </a:extLst>
                </a:gridCol>
                <a:gridCol w="511257">
                  <a:extLst>
                    <a:ext uri="{9D8B030D-6E8A-4147-A177-3AD203B41FA5}">
                      <a16:colId xmlns:a16="http://schemas.microsoft.com/office/drawing/2014/main" xmlns="" val="2837784883"/>
                    </a:ext>
                  </a:extLst>
                </a:gridCol>
                <a:gridCol w="511257">
                  <a:extLst>
                    <a:ext uri="{9D8B030D-6E8A-4147-A177-3AD203B41FA5}">
                      <a16:colId xmlns:a16="http://schemas.microsoft.com/office/drawing/2014/main" xmlns="" val="1341213129"/>
                    </a:ext>
                  </a:extLst>
                </a:gridCol>
                <a:gridCol w="512340">
                  <a:extLst>
                    <a:ext uri="{9D8B030D-6E8A-4147-A177-3AD203B41FA5}">
                      <a16:colId xmlns:a16="http://schemas.microsoft.com/office/drawing/2014/main" xmlns="" val="796349481"/>
                    </a:ext>
                  </a:extLst>
                </a:gridCol>
                <a:gridCol w="512340">
                  <a:extLst>
                    <a:ext uri="{9D8B030D-6E8A-4147-A177-3AD203B41FA5}">
                      <a16:colId xmlns:a16="http://schemas.microsoft.com/office/drawing/2014/main" xmlns="" val="1413045361"/>
                    </a:ext>
                  </a:extLst>
                </a:gridCol>
              </a:tblGrid>
              <a:tr h="396796">
                <a:tc>
                  <a:txBody>
                    <a:bodyPr/>
                    <a:lstStyle/>
                    <a:p>
                      <a:r>
                        <a:rPr lang="en-US" sz="1800" dirty="0">
                          <a:effectLst/>
                        </a:rPr>
                        <a:t> </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gridSpan="4">
                  <a:txBody>
                    <a:bodyPr/>
                    <a:lstStyle/>
                    <a:p>
                      <a:pPr algn="ctr"/>
                      <a:r>
                        <a:rPr lang="en-US" sz="1800">
                          <a:effectLst/>
                        </a:rPr>
                        <a:t>Year 1</a:t>
                      </a:r>
                      <a:endParaRPr lang="en-US" sz="18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r>
                        <a:rPr lang="en-US" sz="1800">
                          <a:effectLst/>
                        </a:rPr>
                        <a:t>Year 2</a:t>
                      </a:r>
                      <a:endParaRPr lang="en-US" sz="18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r>
                        <a:rPr lang="en-US" sz="1800" dirty="0">
                          <a:effectLst/>
                        </a:rPr>
                        <a:t>Year 3</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322920897"/>
                  </a:ext>
                </a:extLst>
              </a:tr>
              <a:tr h="396796">
                <a:tc>
                  <a:txBody>
                    <a:bodyPr/>
                    <a:lstStyle/>
                    <a:p>
                      <a:r>
                        <a:rPr lang="en-US" sz="1800" dirty="0">
                          <a:effectLst/>
                        </a:rPr>
                        <a:t>Activity Description</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1</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2</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3</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4</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1</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2</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3</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4</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1</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2</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3</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gn="ctr"/>
                      <a:r>
                        <a:rPr lang="en-US" sz="1800" dirty="0">
                          <a:effectLst/>
                        </a:rPr>
                        <a:t>4</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extLst>
                  <a:ext uri="{0D108BD9-81ED-4DB2-BD59-A6C34878D82A}">
                    <a16:rowId xmlns:a16="http://schemas.microsoft.com/office/drawing/2014/main" xmlns="" val="113643474"/>
                  </a:ext>
                </a:extLst>
              </a:tr>
            </a:tbl>
          </a:graphicData>
        </a:graphic>
      </p:graphicFrame>
      <p:sp>
        <p:nvSpPr>
          <p:cNvPr id="4" name="Rectangle 3">
            <a:extLst>
              <a:ext uri="{FF2B5EF4-FFF2-40B4-BE49-F238E27FC236}">
                <a16:creationId xmlns:a16="http://schemas.microsoft.com/office/drawing/2014/main" xmlns="" id="{268ED3F6-5AD1-4E11-B3CB-3FEA56E34D0D}"/>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5" name="Slide Number Placeholder 5">
            <a:extLst>
              <a:ext uri="{FF2B5EF4-FFF2-40B4-BE49-F238E27FC236}">
                <a16:creationId xmlns:a16="http://schemas.microsoft.com/office/drawing/2014/main" xmlns="" id="{31A01626-6D0B-4CEB-8118-C46D615E3840}"/>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23</a:t>
            </a:fld>
            <a:endParaRPr lang="en-US" b="1" dirty="0">
              <a:solidFill>
                <a:schemeClr val="bg1"/>
              </a:solidFill>
            </a:endParaRPr>
          </a:p>
        </p:txBody>
      </p:sp>
      <p:sp>
        <p:nvSpPr>
          <p:cNvPr id="6" name="TextBox 9">
            <a:extLst>
              <a:ext uri="{FF2B5EF4-FFF2-40B4-BE49-F238E27FC236}">
                <a16:creationId xmlns:a16="http://schemas.microsoft.com/office/drawing/2014/main" xmlns="" id="{0CBC7D43-AAA3-4F92-AB82-8D8380AEEDE0}"/>
              </a:ext>
            </a:extLst>
          </p:cNvPr>
          <p:cNvSpPr txBox="1"/>
          <p:nvPr/>
        </p:nvSpPr>
        <p:spPr>
          <a:xfrm>
            <a:off x="0" y="0"/>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b="1" dirty="0"/>
              <a:t>SUMMARY</a:t>
            </a:r>
          </a:p>
        </p:txBody>
      </p:sp>
    </p:spTree>
    <p:extLst>
      <p:ext uri="{BB962C8B-B14F-4D97-AF65-F5344CB8AC3E}">
        <p14:creationId xmlns:p14="http://schemas.microsoft.com/office/powerpoint/2010/main" val="1976147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Large full slide image">
            <a:extLst>
              <a:ext uri="{FF2B5EF4-FFF2-40B4-BE49-F238E27FC236}">
                <a16:creationId xmlns:a16="http://schemas.microsoft.com/office/drawing/2014/main" xmlns="" id="{04651C38-FC54-400F-A9F3-B49EC4829A8A}"/>
              </a:ext>
            </a:extLst>
          </p:cNvPr>
          <p:cNvPicPr>
            <a:picLocks noGrp="1" noChangeAspect="1"/>
          </p:cNvPicPr>
          <p:nvPr>
            <p:ph type="pic" sz="quarter" idx="11"/>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a:xfrm>
            <a:off x="0" y="0"/>
            <a:ext cx="12191999" cy="6858000"/>
          </a:xfrm>
        </p:spPr>
      </p:pic>
      <p:sp>
        <p:nvSpPr>
          <p:cNvPr id="11" name="Rectangle 10">
            <a:extLst>
              <a:ext uri="{FF2B5EF4-FFF2-40B4-BE49-F238E27FC236}">
                <a16:creationId xmlns:a16="http://schemas.microsoft.com/office/drawing/2014/main" xmlns="" id="{DF754616-DC65-1841-9419-6C0DCBEB6DFB}"/>
              </a:ext>
              <a:ext uri="{C183D7F6-B498-43B3-948B-1728B52AA6E4}">
                <adec:decorative xmlns:adec="http://schemas.microsoft.com/office/drawing/2017/decorative" xmlns="" val="1"/>
              </a:ext>
            </a:extLst>
          </p:cNvPr>
          <p:cNvSpPr/>
          <p:nvPr/>
        </p:nvSpPr>
        <p:spPr>
          <a:xfrm>
            <a:off x="435429" y="4726452"/>
            <a:ext cx="72571"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xmlns="" id="{31D4E439-7AFE-41C2-9561-67F5879CAB86}"/>
              </a:ext>
            </a:extLst>
          </p:cNvPr>
          <p:cNvSpPr>
            <a:spLocks noGrp="1"/>
          </p:cNvSpPr>
          <p:nvPr>
            <p:ph type="title"/>
          </p:nvPr>
        </p:nvSpPr>
        <p:spPr/>
        <p:txBody>
          <a:bodyPr/>
          <a:lstStyle/>
          <a:p>
            <a:r>
              <a:rPr lang="en-US" sz="5400" b="1" dirty="0"/>
              <a:t>PART 1. BACKGROUND AND GENERAL INFORMATION</a:t>
            </a:r>
            <a:br>
              <a:rPr lang="en-US" sz="5400" b="1" dirty="0"/>
            </a:br>
            <a:r>
              <a:rPr lang="en-US" sz="5400" b="1" dirty="0"/>
              <a:t/>
            </a:r>
            <a:br>
              <a:rPr lang="en-US" sz="5400" b="1" dirty="0"/>
            </a:br>
            <a:r>
              <a:rPr lang="en-GB" sz="4000" b="1" dirty="0"/>
              <a:t>2. Overview of key national policies, projects and stakeholders</a:t>
            </a:r>
            <a:endParaRPr lang="en-US" sz="4000" b="1" dirty="0"/>
          </a:p>
        </p:txBody>
      </p:sp>
      <p:sp>
        <p:nvSpPr>
          <p:cNvPr id="4" name="Text Placeholder 3">
            <a:extLst>
              <a:ext uri="{FF2B5EF4-FFF2-40B4-BE49-F238E27FC236}">
                <a16:creationId xmlns:a16="http://schemas.microsoft.com/office/drawing/2014/main" xmlns="" id="{B2C7B128-5866-4067-9B7F-0E73E6CBFB2F}"/>
              </a:ext>
            </a:extLst>
          </p:cNvPr>
          <p:cNvSpPr>
            <a:spLocks noGrp="1"/>
          </p:cNvSpPr>
          <p:nvPr>
            <p:ph type="body" idx="1"/>
          </p:nvPr>
        </p:nvSpPr>
        <p:spPr/>
        <p:txBody>
          <a:bodyPr/>
          <a:lstStyle/>
          <a:p>
            <a:endParaRPr lang="en-US" dirty="0"/>
          </a:p>
        </p:txBody>
      </p:sp>
      <p:sp>
        <p:nvSpPr>
          <p:cNvPr id="9" name="Rectangle 8">
            <a:extLst>
              <a:ext uri="{FF2B5EF4-FFF2-40B4-BE49-F238E27FC236}">
                <a16:creationId xmlns:a16="http://schemas.microsoft.com/office/drawing/2014/main" xmlns="" id="{AC2B5667-FA20-49C2-A3CD-B275BB41F618}"/>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10" name="Slide Number Placeholder 5">
            <a:extLst>
              <a:ext uri="{FF2B5EF4-FFF2-40B4-BE49-F238E27FC236}">
                <a16:creationId xmlns:a16="http://schemas.microsoft.com/office/drawing/2014/main" xmlns="" id="{C1F153D4-F9C1-4295-8CB0-BFC0E94D4C64}"/>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3</a:t>
            </a:fld>
            <a:endParaRPr lang="en-US" b="1" dirty="0">
              <a:solidFill>
                <a:schemeClr val="bg1"/>
              </a:solidFill>
            </a:endParaRPr>
          </a:p>
        </p:txBody>
      </p:sp>
    </p:spTree>
    <p:extLst>
      <p:ext uri="{BB962C8B-B14F-4D97-AF65-F5344CB8AC3E}">
        <p14:creationId xmlns:p14="http://schemas.microsoft.com/office/powerpoint/2010/main" val="4293573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9">
            <a:extLst>
              <a:ext uri="{FF2B5EF4-FFF2-40B4-BE49-F238E27FC236}">
                <a16:creationId xmlns:a16="http://schemas.microsoft.com/office/drawing/2014/main" xmlns="" id="{3B2B0EED-E1FC-458C-BA52-3239FA4C1964}"/>
              </a:ext>
            </a:extLst>
          </p:cNvPr>
          <p:cNvSpPr txBox="1"/>
          <p:nvPr/>
        </p:nvSpPr>
        <p:spPr>
          <a:xfrm>
            <a:off x="0" y="18767"/>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dirty="0">
                <a:latin typeface="Candara" panose="020E0502030303020204" pitchFamily="34" charset="0"/>
              </a:rPr>
              <a:t>Overview of key national policies, projects and stakeholders</a:t>
            </a:r>
            <a:endParaRPr lang="en-US" sz="2800" dirty="0"/>
          </a:p>
        </p:txBody>
      </p:sp>
      <p:sp>
        <p:nvSpPr>
          <p:cNvPr id="7" name="Rectangle 6">
            <a:extLst>
              <a:ext uri="{FF2B5EF4-FFF2-40B4-BE49-F238E27FC236}">
                <a16:creationId xmlns:a16="http://schemas.microsoft.com/office/drawing/2014/main" xmlns="" id="{0DE1C3D6-0CE0-4AC2-8238-939975DC8B2C}"/>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8" name="Slide Number Placeholder 5">
            <a:extLst>
              <a:ext uri="{FF2B5EF4-FFF2-40B4-BE49-F238E27FC236}">
                <a16:creationId xmlns:a16="http://schemas.microsoft.com/office/drawing/2014/main" xmlns="" id="{C4AD291E-7749-4BF7-9006-C9C99B3BF498}"/>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4</a:t>
            </a:fld>
            <a:endParaRPr lang="en-US" b="1" dirty="0">
              <a:solidFill>
                <a:schemeClr val="bg1"/>
              </a:solidFill>
            </a:endParaRPr>
          </a:p>
        </p:txBody>
      </p:sp>
      <p:sp>
        <p:nvSpPr>
          <p:cNvPr id="9" name="TextBox 8">
            <a:extLst>
              <a:ext uri="{FF2B5EF4-FFF2-40B4-BE49-F238E27FC236}">
                <a16:creationId xmlns:a16="http://schemas.microsoft.com/office/drawing/2014/main" xmlns="" id="{ED83B5E1-5FBB-4B61-BA65-A5C866F81E26}"/>
              </a:ext>
            </a:extLst>
          </p:cNvPr>
          <p:cNvSpPr txBox="1"/>
          <p:nvPr/>
        </p:nvSpPr>
        <p:spPr>
          <a:xfrm>
            <a:off x="449664" y="912076"/>
            <a:ext cx="6353070" cy="5808963"/>
          </a:xfrm>
          <a:prstGeom prst="rect">
            <a:avLst/>
          </a:prstGeom>
          <a:noFill/>
        </p:spPr>
        <p:txBody>
          <a:bodyPr wrap="square">
            <a:spAutoFit/>
          </a:bodyPr>
          <a:lstStyle/>
          <a:p>
            <a:pPr lvl="0">
              <a:lnSpc>
                <a:spcPct val="107000"/>
              </a:lnSpc>
            </a:pPr>
            <a:r>
              <a:rPr lang="en-GB" sz="2400" u="sng"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Why? Need an updated baseline of information since 2008 when the SAP was adopted. </a:t>
            </a:r>
            <a:r>
              <a:rPr lang="en-GB" sz="2400" u="sng" dirty="0">
                <a:solidFill>
                  <a:srgbClr val="002060"/>
                </a:solidFill>
                <a:latin typeface="Calibri" panose="020F0502020204030204" pitchFamily="34" charset="0"/>
                <a:ea typeface="Calibri" panose="020F0502020204030204" pitchFamily="34" charset="0"/>
                <a:cs typeface="Times New Roman" panose="02020603050405020304" pitchFamily="18" charset="0"/>
              </a:rPr>
              <a:t>So much has changed, from the global to the national agenda.</a:t>
            </a:r>
            <a:endParaRPr lang="en-GB" sz="2400" u="sng"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dirty="0">
                <a:latin typeface="Calibri" panose="020F0502020204030204" pitchFamily="34" charset="0"/>
                <a:ea typeface="Calibri" panose="020F0502020204030204" pitchFamily="34" charset="0"/>
                <a:cs typeface="Times New Roman" panose="02020603050405020304" pitchFamily="18" charset="0"/>
              </a:rPr>
              <a:t>Update National strategies, plans and policies – especially with regards to marine and coastal habitats, land-based sources of pollution, implementation of global agenda (CBD, Agenda 2030), new approaches for MPAs, MSP, offshore activities, blue/green economy etc.</a:t>
            </a:r>
          </a:p>
          <a:p>
            <a:pPr marL="342900" lvl="0" indent="-342900">
              <a:lnSpc>
                <a:spcPct val="107000"/>
              </a:lnSpc>
              <a:buFont typeface="Symbol" panose="05050102010706020507" pitchFamily="18" charset="2"/>
              <a:buChar char=""/>
            </a:pPr>
            <a:r>
              <a:rPr lang="en-GB" dirty="0">
                <a:latin typeface="Calibri" panose="020F0502020204030204" pitchFamily="34" charset="0"/>
                <a:ea typeface="Calibri" panose="020F0502020204030204" pitchFamily="34" charset="0"/>
                <a:cs typeface="Times New Roman" panose="02020603050405020304" pitchFamily="18" charset="0"/>
              </a:rPr>
              <a:t>Update Past and current projects and initiatives – in particular ongoing projects that can complement activities. Look at joining teams and resources for greater impact</a:t>
            </a:r>
          </a:p>
          <a:p>
            <a:pPr marL="342900" lvl="0" indent="-342900">
              <a:lnSpc>
                <a:spcPct val="107000"/>
              </a:lnSpc>
              <a:buFont typeface="Symbol" panose="05050102010706020507" pitchFamily="18" charset="2"/>
              <a:buChar char=""/>
            </a:pPr>
            <a:r>
              <a:rPr lang="en-GB" dirty="0">
                <a:latin typeface="Calibri" panose="020F0502020204030204" pitchFamily="34" charset="0"/>
                <a:ea typeface="Calibri" panose="020F0502020204030204" pitchFamily="34" charset="0"/>
                <a:cs typeface="Times New Roman" panose="02020603050405020304" pitchFamily="18" charset="0"/>
              </a:rPr>
              <a:t>Past National Reports and Publications – especially since 2008, key assessments and reports</a:t>
            </a:r>
          </a:p>
          <a:p>
            <a:pPr marL="342900" lvl="0" indent="-342900">
              <a:lnSpc>
                <a:spcPct val="107000"/>
              </a:lnSpc>
              <a:buFont typeface="Symbol" panose="05050102010706020507" pitchFamily="18" charset="2"/>
              <a:buChar char=""/>
            </a:pPr>
            <a:r>
              <a:rPr lang="en-GB" dirty="0">
                <a:latin typeface="Calibri" panose="020F0502020204030204" pitchFamily="34" charset="0"/>
                <a:ea typeface="Calibri" panose="020F0502020204030204" pitchFamily="34" charset="0"/>
                <a:cs typeface="Times New Roman" panose="02020603050405020304" pitchFamily="18" charset="0"/>
              </a:rPr>
              <a:t>Key National Stakeholders – not just within governments, also address NGOs and CBOs, private sector, institutions etc.</a:t>
            </a:r>
          </a:p>
          <a:p>
            <a:pPr lvl="0">
              <a:lnSpc>
                <a:spcPct val="107000"/>
              </a:lnSpc>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xmlns="" id="{C884E30E-5EAF-4A9E-90F4-DABB5AD8639A}"/>
              </a:ext>
            </a:extLst>
          </p:cNvPr>
          <p:cNvSpPr txBox="1"/>
          <p:nvPr/>
        </p:nvSpPr>
        <p:spPr>
          <a:xfrm>
            <a:off x="7013749" y="1279129"/>
            <a:ext cx="4913288" cy="4099071"/>
          </a:xfrm>
          <a:prstGeom prst="rect">
            <a:avLst/>
          </a:prstGeom>
          <a:solidFill>
            <a:schemeClr val="bg1">
              <a:lumMod val="95000"/>
            </a:schemeClr>
          </a:solidFill>
        </p:spPr>
        <p:txBody>
          <a:bodyPr wrap="square">
            <a:spAutoFit/>
          </a:bodyPr>
          <a:lstStyle/>
          <a:p>
            <a:pPr>
              <a:lnSpc>
                <a:spcPct val="107000"/>
              </a:lnSpc>
              <a:spcAft>
                <a:spcPts val="800"/>
              </a:spcAft>
            </a:pPr>
            <a:r>
              <a:rPr lang="en-GB" sz="1800" dirty="0">
                <a:ea typeface="Calibri" panose="020F0502020204030204" pitchFamily="34" charset="0"/>
                <a:cs typeface="Times New Roman" panose="02020603050405020304" pitchFamily="18" charset="0"/>
              </a:rPr>
              <a:t>Note that: Text and Table in the draft NIRs were the outputs of national consultations in 2016</a:t>
            </a:r>
          </a:p>
          <a:p>
            <a:pPr>
              <a:lnSpc>
                <a:spcPct val="107000"/>
              </a:lnSpc>
              <a:spcAft>
                <a:spcPts val="800"/>
              </a:spcAft>
            </a:pPr>
            <a:r>
              <a:rPr lang="en-GB" sz="1800" dirty="0">
                <a:effectLst/>
                <a:ea typeface="Calibri" panose="020F0502020204030204" pitchFamily="34" charset="0"/>
                <a:cs typeface="Times New Roman" panose="02020603050405020304" pitchFamily="18" charset="0"/>
              </a:rPr>
              <a:t>Text and table to be reviewed and updated with recent information.</a:t>
            </a:r>
            <a:endParaRPr lang="en-US" sz="1800" dirty="0">
              <a:effectLst/>
              <a:ea typeface="Calibri" panose="020F0502020204030204" pitchFamily="34" charset="0"/>
              <a:cs typeface="Times New Roman" panose="02020603050405020304" pitchFamily="18" charset="0"/>
            </a:endParaRPr>
          </a:p>
          <a:p>
            <a:r>
              <a:rPr lang="en-GB" sz="1800" dirty="0">
                <a:effectLst/>
                <a:ea typeface="Calibri" panose="020F0502020204030204" pitchFamily="34" charset="0"/>
                <a:cs typeface="Times New Roman" panose="02020603050405020304" pitchFamily="18" charset="0"/>
              </a:rPr>
              <a:t>The summary text should stress which are the key strategies, projects, initiatives, reports that need to be considered in the further development of activities.</a:t>
            </a:r>
          </a:p>
          <a:p>
            <a:endParaRPr lang="en-GB" sz="1800" dirty="0">
              <a:cs typeface="Times New Roman" panose="02020603050405020304" pitchFamily="18" charset="0"/>
            </a:endParaRPr>
          </a:p>
          <a:p>
            <a:r>
              <a:rPr lang="en-US" sz="1600" b="1" dirty="0">
                <a:effectLst/>
                <a:latin typeface="Calibri" panose="020F0502020204030204" pitchFamily="34" charset="0"/>
                <a:ea typeface="Times New Roman" panose="02020603050405020304" pitchFamily="18" charset="0"/>
              </a:rPr>
              <a:t>Table 1. Relevant national strategies, plans and policies</a:t>
            </a:r>
            <a:endParaRPr lang="en-GB" sz="1800" b="1"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1600" b="1" dirty="0">
                <a:effectLst/>
                <a:latin typeface="Calibri" panose="020F0502020204030204" pitchFamily="34" charset="0"/>
                <a:ea typeface="Times New Roman" panose="02020603050405020304" pitchFamily="18" charset="0"/>
              </a:rPr>
              <a:t>Table 2. Summary of main relevant projects and initiatives</a:t>
            </a:r>
          </a:p>
          <a:p>
            <a:r>
              <a:rPr lang="en-US" sz="1600" b="1" dirty="0">
                <a:effectLst/>
                <a:latin typeface="Calibri" panose="020F0502020204030204" pitchFamily="34" charset="0"/>
                <a:ea typeface="Times New Roman" panose="02020603050405020304" pitchFamily="18" charset="0"/>
              </a:rPr>
              <a:t>Table 3. Past national reports and publications</a:t>
            </a:r>
          </a:p>
          <a:p>
            <a:r>
              <a:rPr lang="en-US" sz="1600" b="1" dirty="0">
                <a:effectLst/>
                <a:latin typeface="Calibri" panose="020F0502020204030204" pitchFamily="34" charset="0"/>
                <a:ea typeface="Times New Roman" panose="02020603050405020304" pitchFamily="18" charset="0"/>
              </a:rPr>
              <a:t>Table 4. Summary of Stakeholders</a:t>
            </a:r>
            <a:r>
              <a:rPr lang="en-US" sz="1600" dirty="0">
                <a:effectLst/>
                <a:highlight>
                  <a:srgbClr val="FFFF00"/>
                </a:highlight>
                <a:latin typeface="Calibri" panose="020F0502020204030204" pitchFamily="34" charset="0"/>
                <a:ea typeface="Times New Roman" panose="02020603050405020304" pitchFamily="18" charset="0"/>
              </a:rPr>
              <a:t> </a:t>
            </a:r>
            <a:endParaRPr lang="en-GB" dirty="0"/>
          </a:p>
        </p:txBody>
      </p:sp>
    </p:spTree>
    <p:extLst>
      <p:ext uri="{BB962C8B-B14F-4D97-AF65-F5344CB8AC3E}">
        <p14:creationId xmlns:p14="http://schemas.microsoft.com/office/powerpoint/2010/main" val="1246597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Large full slide image">
            <a:extLst>
              <a:ext uri="{FF2B5EF4-FFF2-40B4-BE49-F238E27FC236}">
                <a16:creationId xmlns:a16="http://schemas.microsoft.com/office/drawing/2014/main" xmlns="" id="{04651C38-FC54-400F-A9F3-B49EC4829A8A}"/>
              </a:ext>
            </a:extLst>
          </p:cNvPr>
          <p:cNvPicPr>
            <a:picLocks noGrp="1" noChangeAspect="1"/>
          </p:cNvPicPr>
          <p:nvPr>
            <p:ph type="pic" sz="quarter" idx="11"/>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a:xfrm>
            <a:off x="0" y="0"/>
            <a:ext cx="12191999" cy="6858000"/>
          </a:xfrm>
        </p:spPr>
      </p:pic>
      <p:sp>
        <p:nvSpPr>
          <p:cNvPr id="11" name="Rectangle 10">
            <a:extLst>
              <a:ext uri="{FF2B5EF4-FFF2-40B4-BE49-F238E27FC236}">
                <a16:creationId xmlns:a16="http://schemas.microsoft.com/office/drawing/2014/main" xmlns="" id="{DF754616-DC65-1841-9419-6C0DCBEB6DFB}"/>
              </a:ext>
              <a:ext uri="{C183D7F6-B498-43B3-948B-1728B52AA6E4}">
                <adec:decorative xmlns:adec="http://schemas.microsoft.com/office/drawing/2017/decorative" xmlns="" val="1"/>
              </a:ext>
            </a:extLst>
          </p:cNvPr>
          <p:cNvSpPr/>
          <p:nvPr/>
        </p:nvSpPr>
        <p:spPr>
          <a:xfrm>
            <a:off x="435429" y="4726452"/>
            <a:ext cx="72571"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xmlns="" id="{31D4E439-7AFE-41C2-9561-67F5879CAB86}"/>
              </a:ext>
            </a:extLst>
          </p:cNvPr>
          <p:cNvSpPr>
            <a:spLocks noGrp="1"/>
          </p:cNvSpPr>
          <p:nvPr>
            <p:ph type="title"/>
          </p:nvPr>
        </p:nvSpPr>
        <p:spPr/>
        <p:txBody>
          <a:bodyPr/>
          <a:lstStyle/>
          <a:p>
            <a:r>
              <a:rPr lang="en-US" sz="5400" b="1" dirty="0"/>
              <a:t>PART 1. BACKGROUND AND GENERAL INFORMATION</a:t>
            </a:r>
            <a:br>
              <a:rPr lang="en-US" sz="5400" b="1" dirty="0"/>
            </a:br>
            <a:r>
              <a:rPr lang="en-US" sz="5400" b="1" dirty="0"/>
              <a:t/>
            </a:r>
            <a:br>
              <a:rPr lang="en-US" sz="5400" b="1" dirty="0"/>
            </a:br>
            <a:r>
              <a:rPr lang="en-GB" sz="4000" b="1" dirty="0"/>
              <a:t>3. National Coordination and Oversight for the “Implementing the Strategic Action Programme for the South China Sea and Gulf of Thailand</a:t>
            </a:r>
            <a:endParaRPr lang="en-US" sz="4000" b="1" dirty="0"/>
          </a:p>
        </p:txBody>
      </p:sp>
      <p:sp>
        <p:nvSpPr>
          <p:cNvPr id="4" name="Text Placeholder 3">
            <a:extLst>
              <a:ext uri="{FF2B5EF4-FFF2-40B4-BE49-F238E27FC236}">
                <a16:creationId xmlns:a16="http://schemas.microsoft.com/office/drawing/2014/main" xmlns="" id="{B2C7B128-5866-4067-9B7F-0E73E6CBFB2F}"/>
              </a:ext>
            </a:extLst>
          </p:cNvPr>
          <p:cNvSpPr>
            <a:spLocks noGrp="1"/>
          </p:cNvSpPr>
          <p:nvPr>
            <p:ph type="body" idx="1"/>
          </p:nvPr>
        </p:nvSpPr>
        <p:spPr/>
        <p:txBody>
          <a:bodyPr/>
          <a:lstStyle/>
          <a:p>
            <a:endParaRPr lang="en-US" dirty="0"/>
          </a:p>
        </p:txBody>
      </p:sp>
      <p:sp>
        <p:nvSpPr>
          <p:cNvPr id="9" name="Rectangle 8">
            <a:extLst>
              <a:ext uri="{FF2B5EF4-FFF2-40B4-BE49-F238E27FC236}">
                <a16:creationId xmlns:a16="http://schemas.microsoft.com/office/drawing/2014/main" xmlns="" id="{AC2B5667-FA20-49C2-A3CD-B275BB41F618}"/>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10" name="Slide Number Placeholder 5">
            <a:extLst>
              <a:ext uri="{FF2B5EF4-FFF2-40B4-BE49-F238E27FC236}">
                <a16:creationId xmlns:a16="http://schemas.microsoft.com/office/drawing/2014/main" xmlns="" id="{C1F153D4-F9C1-4295-8CB0-BFC0E94D4C64}"/>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5</a:t>
            </a:fld>
            <a:endParaRPr lang="en-US" b="1" dirty="0">
              <a:solidFill>
                <a:schemeClr val="bg1"/>
              </a:solidFill>
            </a:endParaRPr>
          </a:p>
        </p:txBody>
      </p:sp>
    </p:spTree>
    <p:extLst>
      <p:ext uri="{BB962C8B-B14F-4D97-AF65-F5344CB8AC3E}">
        <p14:creationId xmlns:p14="http://schemas.microsoft.com/office/powerpoint/2010/main" val="2190611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B548DC70-FFB6-43AB-A381-079C29833DEB}"/>
              </a:ext>
            </a:extLst>
          </p:cNvPr>
          <p:cNvSpPr txBox="1"/>
          <p:nvPr/>
        </p:nvSpPr>
        <p:spPr>
          <a:xfrm>
            <a:off x="6072740" y="2071302"/>
            <a:ext cx="4888329" cy="3799492"/>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nchorCtr="0">
            <a:noAutofit/>
          </a:bodyPr>
          <a:lstStyle>
            <a:defPPr>
              <a:defRPr lang="en-US"/>
            </a:defPPr>
            <a:lvl1pPr algn="ctr">
              <a:defRPr sz="1000" b="1" u="sng"/>
            </a:lvl1pPr>
          </a:lstStyle>
          <a:p>
            <a:pPr algn="l"/>
            <a:endParaRPr lang="en-GB" sz="750" b="0" u="none"/>
          </a:p>
          <a:p>
            <a:pPr algn="l"/>
            <a:endParaRPr lang="en-GB" sz="750" b="0" u="none"/>
          </a:p>
          <a:p>
            <a:pPr algn="l"/>
            <a:endParaRPr lang="en-GB" sz="750" b="0" u="none"/>
          </a:p>
          <a:p>
            <a:pPr algn="l"/>
            <a:endParaRPr lang="en-GB" sz="750" b="0" u="none"/>
          </a:p>
          <a:p>
            <a:pPr algn="l"/>
            <a:endParaRPr lang="en-GB" sz="750" b="0" u="none"/>
          </a:p>
          <a:p>
            <a:pPr algn="l"/>
            <a:endParaRPr lang="en-GB" sz="750" b="0" u="none" dirty="0"/>
          </a:p>
        </p:txBody>
      </p:sp>
      <p:sp>
        <p:nvSpPr>
          <p:cNvPr id="3" name="TextBox 2">
            <a:extLst>
              <a:ext uri="{FF2B5EF4-FFF2-40B4-BE49-F238E27FC236}">
                <a16:creationId xmlns:a16="http://schemas.microsoft.com/office/drawing/2014/main" xmlns="" id="{AD5827D8-D689-438C-B37E-3A00FEBB01A4}"/>
              </a:ext>
            </a:extLst>
          </p:cNvPr>
          <p:cNvSpPr txBox="1"/>
          <p:nvPr/>
        </p:nvSpPr>
        <p:spPr>
          <a:xfrm>
            <a:off x="6287803" y="2527997"/>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4" name="TextBox 3">
            <a:extLst>
              <a:ext uri="{FF2B5EF4-FFF2-40B4-BE49-F238E27FC236}">
                <a16:creationId xmlns:a16="http://schemas.microsoft.com/office/drawing/2014/main" xmlns="" id="{68209D1F-4EF6-457F-AEF9-80B5368B93EF}"/>
              </a:ext>
            </a:extLst>
          </p:cNvPr>
          <p:cNvSpPr txBox="1"/>
          <p:nvPr/>
        </p:nvSpPr>
        <p:spPr>
          <a:xfrm>
            <a:off x="7056216" y="2537219"/>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5" name="TextBox 4">
            <a:extLst>
              <a:ext uri="{FF2B5EF4-FFF2-40B4-BE49-F238E27FC236}">
                <a16:creationId xmlns:a16="http://schemas.microsoft.com/office/drawing/2014/main" xmlns="" id="{527658EB-0872-4F2B-908A-51613E260130}"/>
              </a:ext>
            </a:extLst>
          </p:cNvPr>
          <p:cNvSpPr txBox="1"/>
          <p:nvPr/>
        </p:nvSpPr>
        <p:spPr>
          <a:xfrm>
            <a:off x="7822378" y="2528164"/>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6" name="TextBox 5">
            <a:extLst>
              <a:ext uri="{FF2B5EF4-FFF2-40B4-BE49-F238E27FC236}">
                <a16:creationId xmlns:a16="http://schemas.microsoft.com/office/drawing/2014/main" xmlns="" id="{615FC948-73CD-42AA-B09D-8009A66801D2}"/>
              </a:ext>
            </a:extLst>
          </p:cNvPr>
          <p:cNvSpPr txBox="1"/>
          <p:nvPr/>
        </p:nvSpPr>
        <p:spPr>
          <a:xfrm>
            <a:off x="8588202" y="2519223"/>
            <a:ext cx="741773"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7" name="TextBox 6">
            <a:extLst>
              <a:ext uri="{FF2B5EF4-FFF2-40B4-BE49-F238E27FC236}">
                <a16:creationId xmlns:a16="http://schemas.microsoft.com/office/drawing/2014/main" xmlns="" id="{1452BB1D-E086-4B2B-91A5-75D0AB1A593A}"/>
              </a:ext>
            </a:extLst>
          </p:cNvPr>
          <p:cNvSpPr txBox="1"/>
          <p:nvPr/>
        </p:nvSpPr>
        <p:spPr>
          <a:xfrm>
            <a:off x="9400881" y="2526216"/>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8" name="TextBox 7">
            <a:extLst>
              <a:ext uri="{FF2B5EF4-FFF2-40B4-BE49-F238E27FC236}">
                <a16:creationId xmlns:a16="http://schemas.microsoft.com/office/drawing/2014/main" xmlns="" id="{916CC8D0-2796-435E-A947-B8EA227D2D1B}"/>
              </a:ext>
            </a:extLst>
          </p:cNvPr>
          <p:cNvSpPr txBox="1"/>
          <p:nvPr/>
        </p:nvSpPr>
        <p:spPr>
          <a:xfrm>
            <a:off x="10166314" y="2526216"/>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9" name="TextBox 8">
            <a:extLst>
              <a:ext uri="{FF2B5EF4-FFF2-40B4-BE49-F238E27FC236}">
                <a16:creationId xmlns:a16="http://schemas.microsoft.com/office/drawing/2014/main" xmlns="" id="{539AD90A-71DF-4AE8-B068-CF400ECBDFEA}"/>
              </a:ext>
            </a:extLst>
          </p:cNvPr>
          <p:cNvSpPr txBox="1"/>
          <p:nvPr/>
        </p:nvSpPr>
        <p:spPr>
          <a:xfrm>
            <a:off x="3455699" y="4369411"/>
            <a:ext cx="2293534" cy="1613514"/>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nchorCtr="0">
            <a:noAutofit/>
          </a:bodyPr>
          <a:lstStyle>
            <a:defPPr>
              <a:defRPr lang="en-US"/>
            </a:defPPr>
            <a:lvl1pPr algn="ctr">
              <a:defRPr sz="1000" b="1" u="sng"/>
            </a:lvl1pPr>
          </a:lstStyle>
          <a:p>
            <a:pPr algn="l"/>
            <a:endParaRPr lang="en-GB" sz="750" b="0" u="none" dirty="0"/>
          </a:p>
          <a:p>
            <a:pPr algn="l"/>
            <a:endParaRPr lang="en-GB" sz="750" b="0" u="none" dirty="0"/>
          </a:p>
          <a:p>
            <a:pPr algn="l"/>
            <a:endParaRPr lang="en-GB" sz="750" b="0" u="none" dirty="0"/>
          </a:p>
          <a:p>
            <a:pPr algn="l"/>
            <a:endParaRPr lang="en-GB" sz="750" b="0" u="none" dirty="0"/>
          </a:p>
          <a:p>
            <a:pPr algn="l"/>
            <a:endParaRPr lang="en-GB" sz="750" b="0" u="none" dirty="0"/>
          </a:p>
          <a:p>
            <a:pPr algn="l"/>
            <a:endParaRPr lang="en-GB" sz="750" b="0" u="none" dirty="0"/>
          </a:p>
        </p:txBody>
      </p:sp>
      <p:sp>
        <p:nvSpPr>
          <p:cNvPr id="10" name="TextBox 9">
            <a:extLst>
              <a:ext uri="{FF2B5EF4-FFF2-40B4-BE49-F238E27FC236}">
                <a16:creationId xmlns:a16="http://schemas.microsoft.com/office/drawing/2014/main" xmlns="" id="{673E3011-22AA-4F32-B015-685538265758}"/>
              </a:ext>
            </a:extLst>
          </p:cNvPr>
          <p:cNvSpPr txBox="1"/>
          <p:nvPr/>
        </p:nvSpPr>
        <p:spPr>
          <a:xfrm>
            <a:off x="2500682" y="2275247"/>
            <a:ext cx="3303666" cy="1016268"/>
          </a:xfrm>
          <a:prstGeom prst="rect">
            <a:avLst/>
          </a:prstGeom>
          <a:solidFill>
            <a:srgbClr val="00B0F0"/>
          </a:solidFill>
          <a:effectLst>
            <a:outerShdw blurRad="50800" dist="38100" dir="2700000" algn="tl" rotWithShape="0">
              <a:prstClr val="black">
                <a:alpha val="40000"/>
              </a:prstClr>
            </a:outerShdw>
          </a:effectLst>
        </p:spPr>
        <p:txBody>
          <a:bodyPr wrap="square" rtlCol="0">
            <a:noAutofit/>
          </a:bodyPr>
          <a:lstStyle/>
          <a:p>
            <a:pPr algn="ctr"/>
            <a:r>
              <a:rPr lang="en-GB" sz="800" b="1" u="sng" dirty="0"/>
              <a:t>SCS SAP Steering Committee (SAP-SC) </a:t>
            </a:r>
          </a:p>
          <a:p>
            <a:r>
              <a:rPr lang="en-GB" sz="800" b="1" dirty="0"/>
              <a:t>Members: </a:t>
            </a:r>
            <a:r>
              <a:rPr lang="en-GB" sz="800" dirty="0"/>
              <a:t>Country Reps (2 per country) – chairperson of IMC and NTWG, UNEP Task Manager </a:t>
            </a:r>
          </a:p>
          <a:p>
            <a:r>
              <a:rPr lang="en-GB" sz="800" dirty="0"/>
              <a:t>Supported by UNOPS, SEADFEC. SAP-PCU as Secretariat, </a:t>
            </a:r>
          </a:p>
          <a:p>
            <a:r>
              <a:rPr lang="en-GB" sz="800" b="1" dirty="0"/>
              <a:t>Function: </a:t>
            </a:r>
            <a:r>
              <a:rPr lang="en-GB" sz="800" dirty="0"/>
              <a:t>Project Oversight and authority, guides overall project execution. Operates on the basis of consensus</a:t>
            </a:r>
          </a:p>
        </p:txBody>
      </p:sp>
      <p:sp>
        <p:nvSpPr>
          <p:cNvPr id="11" name="TextBox 10">
            <a:extLst>
              <a:ext uri="{FF2B5EF4-FFF2-40B4-BE49-F238E27FC236}">
                <a16:creationId xmlns:a16="http://schemas.microsoft.com/office/drawing/2014/main" xmlns="" id="{16D314ED-EF4B-48E3-9DCB-62B5882556D0}"/>
              </a:ext>
            </a:extLst>
          </p:cNvPr>
          <p:cNvSpPr txBox="1"/>
          <p:nvPr/>
        </p:nvSpPr>
        <p:spPr>
          <a:xfrm>
            <a:off x="4711463" y="1471483"/>
            <a:ext cx="2756941" cy="252485"/>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3500000" scaled="1"/>
            <a:tileRect/>
          </a:gradFill>
          <a:effectLst>
            <a:outerShdw blurRad="50800" dist="38100" dir="5400000" algn="t" rotWithShape="0">
              <a:prstClr val="black">
                <a:alpha val="40000"/>
              </a:prstClr>
            </a:outerShdw>
          </a:effectLst>
        </p:spPr>
        <p:txBody>
          <a:bodyPr wrap="square" rtlCol="0">
            <a:noAutofit/>
          </a:bodyPr>
          <a:lstStyle/>
          <a:p>
            <a:pPr algn="ctr"/>
            <a:r>
              <a:rPr lang="en-GB" sz="900" b="1" dirty="0">
                <a:solidFill>
                  <a:schemeClr val="bg1"/>
                </a:solidFill>
              </a:rPr>
              <a:t>UNEP Implementation and Oversight</a:t>
            </a:r>
            <a:endParaRPr lang="en-GB" sz="900" dirty="0">
              <a:solidFill>
                <a:schemeClr val="bg1"/>
              </a:solidFill>
            </a:endParaRPr>
          </a:p>
        </p:txBody>
      </p:sp>
      <p:sp>
        <p:nvSpPr>
          <p:cNvPr id="12" name="TextBox 11">
            <a:extLst>
              <a:ext uri="{FF2B5EF4-FFF2-40B4-BE49-F238E27FC236}">
                <a16:creationId xmlns:a16="http://schemas.microsoft.com/office/drawing/2014/main" xmlns="" id="{CCA605AE-8891-44C9-B046-5DF57F31318E}"/>
              </a:ext>
            </a:extLst>
          </p:cNvPr>
          <p:cNvSpPr txBox="1"/>
          <p:nvPr/>
        </p:nvSpPr>
        <p:spPr>
          <a:xfrm>
            <a:off x="1501138" y="3855035"/>
            <a:ext cx="1547235" cy="1248183"/>
          </a:xfrm>
          <a:prstGeom prst="rect">
            <a:avLst/>
          </a:prstGeom>
          <a:solidFill>
            <a:srgbClr val="002060"/>
          </a:solidFill>
          <a:effectLst>
            <a:outerShdw blurRad="50800" dist="38100" dir="2700000" algn="tl" rotWithShape="0">
              <a:prstClr val="black">
                <a:alpha val="40000"/>
              </a:prstClr>
            </a:outerShdw>
          </a:effectLst>
        </p:spPr>
        <p:txBody>
          <a:bodyPr wrap="square" rtlCol="0">
            <a:noAutofit/>
          </a:bodyPr>
          <a:lstStyle>
            <a:defPPr>
              <a:defRPr lang="en-US"/>
            </a:defPPr>
            <a:lvl1pPr algn="ctr">
              <a:spcAft>
                <a:spcPts val="600"/>
              </a:spcAft>
              <a:defRPr sz="750" b="1" u="sng"/>
            </a:lvl1pPr>
          </a:lstStyle>
          <a:p>
            <a:pPr>
              <a:spcAft>
                <a:spcPts val="0"/>
              </a:spcAft>
            </a:pPr>
            <a:r>
              <a:rPr lang="en-GB" dirty="0">
                <a:solidFill>
                  <a:schemeClr val="bg1"/>
                </a:solidFill>
              </a:rPr>
              <a:t>SCS SAP Project Coordination Unit</a:t>
            </a:r>
          </a:p>
          <a:p>
            <a:pPr>
              <a:spcAft>
                <a:spcPts val="0"/>
              </a:spcAft>
            </a:pPr>
            <a:r>
              <a:rPr lang="en-GB" dirty="0">
                <a:solidFill>
                  <a:schemeClr val="bg1"/>
                </a:solidFill>
              </a:rPr>
              <a:t>(SAP-PCU)</a:t>
            </a:r>
          </a:p>
          <a:p>
            <a:pPr algn="l">
              <a:spcAft>
                <a:spcPts val="0"/>
              </a:spcAft>
            </a:pPr>
            <a:r>
              <a:rPr lang="en-GB" u="none" dirty="0">
                <a:solidFill>
                  <a:schemeClr val="bg1"/>
                </a:solidFill>
              </a:rPr>
              <a:t>Members: </a:t>
            </a:r>
            <a:r>
              <a:rPr lang="en-GB" b="0" u="none" dirty="0">
                <a:solidFill>
                  <a:schemeClr val="bg1"/>
                </a:solidFill>
              </a:rPr>
              <a:t>Project staff</a:t>
            </a:r>
          </a:p>
          <a:p>
            <a:pPr algn="l">
              <a:spcAft>
                <a:spcPts val="0"/>
              </a:spcAft>
            </a:pPr>
            <a:r>
              <a:rPr lang="en-GB" u="none" dirty="0">
                <a:solidFill>
                  <a:schemeClr val="bg1"/>
                </a:solidFill>
              </a:rPr>
              <a:t>Function: </a:t>
            </a:r>
            <a:r>
              <a:rPr lang="en-GB" b="0" u="none" dirty="0">
                <a:solidFill>
                  <a:schemeClr val="bg1"/>
                </a:solidFill>
              </a:rPr>
              <a:t>Day-to-day project coordination, management of all activities including financial planning, budget and contracts oversight. Secretariat to the SAP SC and RSTC</a:t>
            </a:r>
          </a:p>
        </p:txBody>
      </p:sp>
      <p:sp>
        <p:nvSpPr>
          <p:cNvPr id="13" name="TextBox 12">
            <a:extLst>
              <a:ext uri="{FF2B5EF4-FFF2-40B4-BE49-F238E27FC236}">
                <a16:creationId xmlns:a16="http://schemas.microsoft.com/office/drawing/2014/main" xmlns="" id="{54FB84BA-8E00-48D5-AC7D-0702FDD2F494}"/>
              </a:ext>
            </a:extLst>
          </p:cNvPr>
          <p:cNvSpPr txBox="1">
            <a:spLocks noChangeAspect="1"/>
          </p:cNvSpPr>
          <p:nvPr/>
        </p:nvSpPr>
        <p:spPr>
          <a:xfrm>
            <a:off x="3398095" y="3517195"/>
            <a:ext cx="2397075" cy="697177"/>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oAutofit/>
          </a:bodyPr>
          <a:lstStyle>
            <a:defPPr>
              <a:defRPr lang="en-US"/>
            </a:defPPr>
            <a:lvl1pPr algn="ctr">
              <a:defRPr sz="750" b="1"/>
            </a:lvl1pPr>
          </a:lstStyle>
          <a:p>
            <a:r>
              <a:rPr lang="en-GB" sz="800" u="sng" dirty="0"/>
              <a:t>Regional Scientific and Technical Committee (RSTC)</a:t>
            </a:r>
          </a:p>
          <a:p>
            <a:pPr algn="l"/>
            <a:r>
              <a:rPr lang="en-GB" dirty="0"/>
              <a:t>Members</a:t>
            </a:r>
            <a:r>
              <a:rPr lang="en-GB" b="0" dirty="0"/>
              <a:t>: Chairpersons of NTWG, RWGs, RTF, 5 experts, SAP-PCU project Coordinator</a:t>
            </a:r>
          </a:p>
          <a:p>
            <a:pPr algn="l"/>
            <a:r>
              <a:rPr lang="en-GB" dirty="0"/>
              <a:t>Function</a:t>
            </a:r>
            <a:r>
              <a:rPr lang="en-GB" b="0" dirty="0"/>
              <a:t>: Support the scientific and technical inputs to implementation </a:t>
            </a:r>
          </a:p>
        </p:txBody>
      </p:sp>
      <p:sp>
        <p:nvSpPr>
          <p:cNvPr id="14" name="TextBox 13">
            <a:extLst>
              <a:ext uri="{FF2B5EF4-FFF2-40B4-BE49-F238E27FC236}">
                <a16:creationId xmlns:a16="http://schemas.microsoft.com/office/drawing/2014/main" xmlns="" id="{1B65069C-7772-4533-AC06-461D83954795}"/>
              </a:ext>
            </a:extLst>
          </p:cNvPr>
          <p:cNvSpPr txBox="1"/>
          <p:nvPr/>
        </p:nvSpPr>
        <p:spPr>
          <a:xfrm>
            <a:off x="4714458" y="4487809"/>
            <a:ext cx="898358"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p>
            <a:pPr algn="ctr"/>
            <a:r>
              <a:rPr lang="en-GB" sz="800" dirty="0"/>
              <a:t>RWG-Mangroves</a:t>
            </a:r>
          </a:p>
        </p:txBody>
      </p:sp>
      <p:sp>
        <p:nvSpPr>
          <p:cNvPr id="15" name="TextBox 14">
            <a:extLst>
              <a:ext uri="{FF2B5EF4-FFF2-40B4-BE49-F238E27FC236}">
                <a16:creationId xmlns:a16="http://schemas.microsoft.com/office/drawing/2014/main" xmlns="" id="{FA6C0AE9-32F2-4EF7-A74A-BC72139585D0}"/>
              </a:ext>
            </a:extLst>
          </p:cNvPr>
          <p:cNvSpPr txBox="1"/>
          <p:nvPr/>
        </p:nvSpPr>
        <p:spPr>
          <a:xfrm>
            <a:off x="4711464" y="4783925"/>
            <a:ext cx="901387"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defPPr>
              <a:defRPr lang="en-US"/>
            </a:defPPr>
            <a:lvl1pPr algn="ctr">
              <a:defRPr sz="800"/>
            </a:lvl1pPr>
          </a:lstStyle>
          <a:p>
            <a:r>
              <a:rPr lang="en-GB" dirty="0"/>
              <a:t>RWG-Coral Reefs</a:t>
            </a:r>
          </a:p>
        </p:txBody>
      </p:sp>
      <p:sp>
        <p:nvSpPr>
          <p:cNvPr id="16" name="TextBox 15">
            <a:extLst>
              <a:ext uri="{FF2B5EF4-FFF2-40B4-BE49-F238E27FC236}">
                <a16:creationId xmlns:a16="http://schemas.microsoft.com/office/drawing/2014/main" xmlns="" id="{FF72EB33-498F-4827-8E7D-D9254AD23653}"/>
              </a:ext>
            </a:extLst>
          </p:cNvPr>
          <p:cNvSpPr txBox="1"/>
          <p:nvPr/>
        </p:nvSpPr>
        <p:spPr>
          <a:xfrm>
            <a:off x="4711463" y="5068043"/>
            <a:ext cx="891144"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p>
            <a:pPr algn="ctr"/>
            <a:r>
              <a:rPr lang="en-GB" sz="800"/>
              <a:t>RWG-Seagrass</a:t>
            </a:r>
            <a:endParaRPr lang="en-GB" sz="800" dirty="0"/>
          </a:p>
        </p:txBody>
      </p:sp>
      <p:sp>
        <p:nvSpPr>
          <p:cNvPr id="17" name="TextBox 16">
            <a:extLst>
              <a:ext uri="{FF2B5EF4-FFF2-40B4-BE49-F238E27FC236}">
                <a16:creationId xmlns:a16="http://schemas.microsoft.com/office/drawing/2014/main" xmlns="" id="{D354F3DB-0AA2-415C-9D89-610801AF2A4D}"/>
              </a:ext>
            </a:extLst>
          </p:cNvPr>
          <p:cNvSpPr txBox="1"/>
          <p:nvPr/>
        </p:nvSpPr>
        <p:spPr>
          <a:xfrm>
            <a:off x="4720708" y="5342663"/>
            <a:ext cx="891144"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p>
            <a:pPr algn="ctr"/>
            <a:r>
              <a:rPr lang="en-GB" sz="800" dirty="0"/>
              <a:t>RWG-Wetlands</a:t>
            </a:r>
          </a:p>
        </p:txBody>
      </p:sp>
      <p:sp>
        <p:nvSpPr>
          <p:cNvPr id="18" name="TextBox 17">
            <a:extLst>
              <a:ext uri="{FF2B5EF4-FFF2-40B4-BE49-F238E27FC236}">
                <a16:creationId xmlns:a16="http://schemas.microsoft.com/office/drawing/2014/main" xmlns="" id="{5538289D-33A1-4AA4-83B2-130CD01D1CF6}"/>
              </a:ext>
            </a:extLst>
          </p:cNvPr>
          <p:cNvSpPr txBox="1"/>
          <p:nvPr/>
        </p:nvSpPr>
        <p:spPr>
          <a:xfrm>
            <a:off x="4720708" y="5623392"/>
            <a:ext cx="891144"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p>
            <a:pPr algn="ctr"/>
            <a:r>
              <a:rPr lang="en-GB" sz="800" dirty="0"/>
              <a:t>RWG- Pollution</a:t>
            </a:r>
          </a:p>
        </p:txBody>
      </p:sp>
      <p:sp>
        <p:nvSpPr>
          <p:cNvPr id="19" name="TextBox 18">
            <a:extLst>
              <a:ext uri="{FF2B5EF4-FFF2-40B4-BE49-F238E27FC236}">
                <a16:creationId xmlns:a16="http://schemas.microsoft.com/office/drawing/2014/main" xmlns="" id="{EE2DE80D-5E20-4C7F-B778-97ACA8544CDD}"/>
              </a:ext>
            </a:extLst>
          </p:cNvPr>
          <p:cNvSpPr txBox="1"/>
          <p:nvPr/>
        </p:nvSpPr>
        <p:spPr>
          <a:xfrm>
            <a:off x="4720708" y="974050"/>
            <a:ext cx="2750584" cy="253754"/>
          </a:xfrm>
          <a:prstGeom prst="rect">
            <a:avLst/>
          </a:prstGeom>
          <a:gradFill>
            <a:gsLst>
              <a:gs pos="0">
                <a:schemeClr val="accent1">
                  <a:lumMod val="75000"/>
                </a:schemeClr>
              </a:gs>
              <a:gs pos="84000">
                <a:schemeClr val="tx2">
                  <a:lumMod val="75000"/>
                </a:schemeClr>
              </a:gs>
              <a:gs pos="45960">
                <a:srgbClr val="0070C0"/>
              </a:gs>
            </a:gsLst>
            <a:lin ang="13500000" scaled="1"/>
          </a:gradFill>
          <a:effectLst>
            <a:outerShdw blurRad="50800" dist="38100" dir="2700000" algn="tl" rotWithShape="0">
              <a:prstClr val="black">
                <a:alpha val="40000"/>
              </a:prstClr>
            </a:outerShdw>
          </a:effectLst>
        </p:spPr>
        <p:txBody>
          <a:bodyPr wrap="square" rtlCol="0">
            <a:noAutofit/>
          </a:bodyPr>
          <a:lstStyle/>
          <a:p>
            <a:pPr algn="ctr"/>
            <a:r>
              <a:rPr lang="en-GB" sz="900" b="1" dirty="0">
                <a:solidFill>
                  <a:schemeClr val="bg1"/>
                </a:solidFill>
              </a:rPr>
              <a:t>GEF </a:t>
            </a:r>
            <a:r>
              <a:rPr lang="en-GB" sz="900" dirty="0">
                <a:solidFill>
                  <a:schemeClr val="bg1"/>
                </a:solidFill>
              </a:rPr>
              <a:t>International Waters and links to global initiatives</a:t>
            </a:r>
          </a:p>
        </p:txBody>
      </p:sp>
      <p:sp>
        <p:nvSpPr>
          <p:cNvPr id="20" name="Rectangle 19">
            <a:extLst>
              <a:ext uri="{FF2B5EF4-FFF2-40B4-BE49-F238E27FC236}">
                <a16:creationId xmlns:a16="http://schemas.microsoft.com/office/drawing/2014/main" xmlns="" id="{3F114447-2AFA-4BAC-BD40-457EFF5DE4E8}"/>
              </a:ext>
            </a:extLst>
          </p:cNvPr>
          <p:cNvSpPr/>
          <p:nvPr/>
        </p:nvSpPr>
        <p:spPr>
          <a:xfrm>
            <a:off x="7798516" y="1736201"/>
            <a:ext cx="1430200" cy="261610"/>
          </a:xfrm>
          <a:prstGeom prst="rect">
            <a:avLst/>
          </a:prstGeom>
        </p:spPr>
        <p:txBody>
          <a:bodyPr wrap="none">
            <a:spAutoFit/>
          </a:bodyPr>
          <a:lstStyle/>
          <a:p>
            <a:r>
              <a:rPr lang="en-GB" sz="1100" i="1" dirty="0"/>
              <a:t>National coordination</a:t>
            </a:r>
          </a:p>
        </p:txBody>
      </p:sp>
      <p:pic>
        <p:nvPicPr>
          <p:cNvPr id="21" name="Picture 20">
            <a:extLst>
              <a:ext uri="{FF2B5EF4-FFF2-40B4-BE49-F238E27FC236}">
                <a16:creationId xmlns:a16="http://schemas.microsoft.com/office/drawing/2014/main" xmlns="" id="{DBF0F1C7-5129-4D60-95CC-10134B6B23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0054" y="2533378"/>
            <a:ext cx="694527" cy="468454"/>
          </a:xfrm>
          <a:prstGeom prst="rect">
            <a:avLst/>
          </a:prstGeom>
        </p:spPr>
      </p:pic>
      <p:pic>
        <p:nvPicPr>
          <p:cNvPr id="22" name="Picture 21">
            <a:extLst>
              <a:ext uri="{FF2B5EF4-FFF2-40B4-BE49-F238E27FC236}">
                <a16:creationId xmlns:a16="http://schemas.microsoft.com/office/drawing/2014/main" xmlns="" id="{50046CC5-9467-4059-BAD5-E7203E92B9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215" y="2532153"/>
            <a:ext cx="699528" cy="465186"/>
          </a:xfrm>
          <a:prstGeom prst="rect">
            <a:avLst/>
          </a:prstGeom>
        </p:spPr>
      </p:pic>
      <p:pic>
        <p:nvPicPr>
          <p:cNvPr id="23" name="Picture 22">
            <a:extLst>
              <a:ext uri="{FF2B5EF4-FFF2-40B4-BE49-F238E27FC236}">
                <a16:creationId xmlns:a16="http://schemas.microsoft.com/office/drawing/2014/main" xmlns="" id="{2400C694-DDB9-4241-8866-4150616569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24877" y="2536344"/>
            <a:ext cx="699530" cy="460644"/>
          </a:xfrm>
          <a:prstGeom prst="rect">
            <a:avLst/>
          </a:prstGeom>
        </p:spPr>
      </p:pic>
      <p:pic>
        <p:nvPicPr>
          <p:cNvPr id="24" name="Picture 23">
            <a:extLst>
              <a:ext uri="{FF2B5EF4-FFF2-40B4-BE49-F238E27FC236}">
                <a16:creationId xmlns:a16="http://schemas.microsoft.com/office/drawing/2014/main" xmlns="" id="{1E7878AD-2A18-4C53-A135-F6FBF35DE26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72043" y="2531801"/>
            <a:ext cx="699530" cy="467286"/>
          </a:xfrm>
          <a:prstGeom prst="rect">
            <a:avLst/>
          </a:prstGeom>
        </p:spPr>
      </p:pic>
      <p:pic>
        <p:nvPicPr>
          <p:cNvPr id="25" name="Picture 24">
            <a:extLst>
              <a:ext uri="{FF2B5EF4-FFF2-40B4-BE49-F238E27FC236}">
                <a16:creationId xmlns:a16="http://schemas.microsoft.com/office/drawing/2014/main" xmlns="" id="{C55261AB-8E27-4137-9A17-EA283CC0AB8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91758" y="2531849"/>
            <a:ext cx="741773" cy="465490"/>
          </a:xfrm>
          <a:prstGeom prst="rect">
            <a:avLst/>
          </a:prstGeom>
        </p:spPr>
      </p:pic>
      <p:pic>
        <p:nvPicPr>
          <p:cNvPr id="26" name="Picture 25">
            <a:extLst>
              <a:ext uri="{FF2B5EF4-FFF2-40B4-BE49-F238E27FC236}">
                <a16:creationId xmlns:a16="http://schemas.microsoft.com/office/drawing/2014/main" xmlns="" id="{03AC34BB-7CBD-4D53-A829-62AE08ECB1F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00880" y="2531803"/>
            <a:ext cx="699528" cy="467284"/>
          </a:xfrm>
          <a:prstGeom prst="rect">
            <a:avLst/>
          </a:prstGeom>
        </p:spPr>
      </p:pic>
      <p:sp>
        <p:nvSpPr>
          <p:cNvPr id="27" name="Rectangle 26">
            <a:extLst>
              <a:ext uri="{FF2B5EF4-FFF2-40B4-BE49-F238E27FC236}">
                <a16:creationId xmlns:a16="http://schemas.microsoft.com/office/drawing/2014/main" xmlns="" id="{77EB88CC-F4CC-414B-AAC2-00ED77B3BEDD}"/>
              </a:ext>
            </a:extLst>
          </p:cNvPr>
          <p:cNvSpPr/>
          <p:nvPr/>
        </p:nvSpPr>
        <p:spPr>
          <a:xfrm>
            <a:off x="6330181" y="2290700"/>
            <a:ext cx="614271" cy="215444"/>
          </a:xfrm>
          <a:prstGeom prst="rect">
            <a:avLst/>
          </a:prstGeom>
        </p:spPr>
        <p:txBody>
          <a:bodyPr wrap="none">
            <a:spAutoFit/>
          </a:bodyPr>
          <a:lstStyle/>
          <a:p>
            <a:pPr algn="ctr"/>
            <a:r>
              <a:rPr lang="en-GB" sz="800" b="1" dirty="0"/>
              <a:t>Cambodia</a:t>
            </a:r>
          </a:p>
        </p:txBody>
      </p:sp>
      <p:sp>
        <p:nvSpPr>
          <p:cNvPr id="28" name="Rectangle 27">
            <a:extLst>
              <a:ext uri="{FF2B5EF4-FFF2-40B4-BE49-F238E27FC236}">
                <a16:creationId xmlns:a16="http://schemas.microsoft.com/office/drawing/2014/main" xmlns="" id="{CF7E46AA-8838-4732-B9A6-07E828272EE5}"/>
              </a:ext>
            </a:extLst>
          </p:cNvPr>
          <p:cNvSpPr/>
          <p:nvPr/>
        </p:nvSpPr>
        <p:spPr>
          <a:xfrm>
            <a:off x="7170378" y="2295492"/>
            <a:ext cx="425117" cy="215444"/>
          </a:xfrm>
          <a:prstGeom prst="rect">
            <a:avLst/>
          </a:prstGeom>
        </p:spPr>
        <p:txBody>
          <a:bodyPr wrap="none">
            <a:spAutoFit/>
          </a:bodyPr>
          <a:lstStyle/>
          <a:p>
            <a:pPr algn="ctr"/>
            <a:r>
              <a:rPr lang="en-GB" sz="800" b="1" dirty="0"/>
              <a:t>China</a:t>
            </a:r>
          </a:p>
        </p:txBody>
      </p:sp>
      <p:sp>
        <p:nvSpPr>
          <p:cNvPr id="29" name="Rectangle 28">
            <a:extLst>
              <a:ext uri="{FF2B5EF4-FFF2-40B4-BE49-F238E27FC236}">
                <a16:creationId xmlns:a16="http://schemas.microsoft.com/office/drawing/2014/main" xmlns="" id="{98DA42D9-FCCA-4661-B199-DA44865B9115}"/>
              </a:ext>
            </a:extLst>
          </p:cNvPr>
          <p:cNvSpPr/>
          <p:nvPr/>
        </p:nvSpPr>
        <p:spPr>
          <a:xfrm>
            <a:off x="7851425" y="2297914"/>
            <a:ext cx="599844" cy="215444"/>
          </a:xfrm>
          <a:prstGeom prst="rect">
            <a:avLst/>
          </a:prstGeom>
        </p:spPr>
        <p:txBody>
          <a:bodyPr wrap="none">
            <a:spAutoFit/>
          </a:bodyPr>
          <a:lstStyle/>
          <a:p>
            <a:pPr algn="ctr"/>
            <a:r>
              <a:rPr lang="en-GB" sz="800" b="1" dirty="0"/>
              <a:t>Indonesia</a:t>
            </a:r>
          </a:p>
        </p:txBody>
      </p:sp>
      <p:sp>
        <p:nvSpPr>
          <p:cNvPr id="30" name="Rectangle 29">
            <a:extLst>
              <a:ext uri="{FF2B5EF4-FFF2-40B4-BE49-F238E27FC236}">
                <a16:creationId xmlns:a16="http://schemas.microsoft.com/office/drawing/2014/main" xmlns="" id="{CB8390E5-E675-4DF4-9608-80CA8DCF3E78}"/>
              </a:ext>
            </a:extLst>
          </p:cNvPr>
          <p:cNvSpPr/>
          <p:nvPr/>
        </p:nvSpPr>
        <p:spPr>
          <a:xfrm>
            <a:off x="8622590" y="2294766"/>
            <a:ext cx="652744" cy="215444"/>
          </a:xfrm>
          <a:prstGeom prst="rect">
            <a:avLst/>
          </a:prstGeom>
        </p:spPr>
        <p:txBody>
          <a:bodyPr wrap="none">
            <a:spAutoFit/>
          </a:bodyPr>
          <a:lstStyle/>
          <a:p>
            <a:pPr algn="ctr"/>
            <a:r>
              <a:rPr lang="en-GB" sz="800" b="1" dirty="0"/>
              <a:t>Philippines</a:t>
            </a:r>
          </a:p>
        </p:txBody>
      </p:sp>
      <p:sp>
        <p:nvSpPr>
          <p:cNvPr id="31" name="Rectangle 30">
            <a:extLst>
              <a:ext uri="{FF2B5EF4-FFF2-40B4-BE49-F238E27FC236}">
                <a16:creationId xmlns:a16="http://schemas.microsoft.com/office/drawing/2014/main" xmlns="" id="{AA597368-35F2-45CC-94CB-B25E9D4B203C}"/>
              </a:ext>
            </a:extLst>
          </p:cNvPr>
          <p:cNvSpPr/>
          <p:nvPr/>
        </p:nvSpPr>
        <p:spPr>
          <a:xfrm>
            <a:off x="9467345" y="2297914"/>
            <a:ext cx="553358" cy="215444"/>
          </a:xfrm>
          <a:prstGeom prst="rect">
            <a:avLst/>
          </a:prstGeom>
        </p:spPr>
        <p:txBody>
          <a:bodyPr wrap="none">
            <a:spAutoFit/>
          </a:bodyPr>
          <a:lstStyle/>
          <a:p>
            <a:pPr algn="ctr"/>
            <a:r>
              <a:rPr lang="en-GB" sz="800" b="1" dirty="0"/>
              <a:t>Thailand</a:t>
            </a:r>
          </a:p>
        </p:txBody>
      </p:sp>
      <p:sp>
        <p:nvSpPr>
          <p:cNvPr id="32" name="Rectangle 31">
            <a:extLst>
              <a:ext uri="{FF2B5EF4-FFF2-40B4-BE49-F238E27FC236}">
                <a16:creationId xmlns:a16="http://schemas.microsoft.com/office/drawing/2014/main" xmlns="" id="{8C086D19-9A87-46D8-8020-8A66ED501375}"/>
              </a:ext>
            </a:extLst>
          </p:cNvPr>
          <p:cNvSpPr/>
          <p:nvPr/>
        </p:nvSpPr>
        <p:spPr>
          <a:xfrm>
            <a:off x="10215924" y="2290700"/>
            <a:ext cx="546945" cy="215444"/>
          </a:xfrm>
          <a:prstGeom prst="rect">
            <a:avLst/>
          </a:prstGeom>
        </p:spPr>
        <p:txBody>
          <a:bodyPr wrap="none">
            <a:spAutoFit/>
          </a:bodyPr>
          <a:lstStyle/>
          <a:p>
            <a:pPr algn="ctr"/>
            <a:r>
              <a:rPr lang="en-GB" sz="800" b="1" dirty="0"/>
              <a:t>Vietnam</a:t>
            </a:r>
          </a:p>
        </p:txBody>
      </p:sp>
      <p:sp>
        <p:nvSpPr>
          <p:cNvPr id="33" name="TextBox 32">
            <a:extLst>
              <a:ext uri="{FF2B5EF4-FFF2-40B4-BE49-F238E27FC236}">
                <a16:creationId xmlns:a16="http://schemas.microsoft.com/office/drawing/2014/main" xmlns="" id="{E7D1962C-6572-4BC1-959F-7360F28066FC}"/>
              </a:ext>
            </a:extLst>
          </p:cNvPr>
          <p:cNvSpPr txBox="1"/>
          <p:nvPr/>
        </p:nvSpPr>
        <p:spPr>
          <a:xfrm>
            <a:off x="6299122" y="3609742"/>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34" name="TextBox 33">
            <a:extLst>
              <a:ext uri="{FF2B5EF4-FFF2-40B4-BE49-F238E27FC236}">
                <a16:creationId xmlns:a16="http://schemas.microsoft.com/office/drawing/2014/main" xmlns="" id="{56C1F9C0-AC89-4070-A605-C1BE2050548B}"/>
              </a:ext>
            </a:extLst>
          </p:cNvPr>
          <p:cNvSpPr txBox="1"/>
          <p:nvPr/>
        </p:nvSpPr>
        <p:spPr>
          <a:xfrm>
            <a:off x="7059214" y="3609742"/>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35" name="TextBox 34">
            <a:extLst>
              <a:ext uri="{FF2B5EF4-FFF2-40B4-BE49-F238E27FC236}">
                <a16:creationId xmlns:a16="http://schemas.microsoft.com/office/drawing/2014/main" xmlns="" id="{D4D759E7-C82B-452A-8E67-B4BC802EAFBB}"/>
              </a:ext>
            </a:extLst>
          </p:cNvPr>
          <p:cNvSpPr txBox="1"/>
          <p:nvPr/>
        </p:nvSpPr>
        <p:spPr>
          <a:xfrm>
            <a:off x="7831447" y="3611323"/>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36" name="TextBox 35">
            <a:extLst>
              <a:ext uri="{FF2B5EF4-FFF2-40B4-BE49-F238E27FC236}">
                <a16:creationId xmlns:a16="http://schemas.microsoft.com/office/drawing/2014/main" xmlns="" id="{BC0E1D8B-DDE3-47C7-BAFC-A31E473740BF}"/>
              </a:ext>
            </a:extLst>
          </p:cNvPr>
          <p:cNvSpPr txBox="1"/>
          <p:nvPr/>
        </p:nvSpPr>
        <p:spPr>
          <a:xfrm>
            <a:off x="8600828" y="3614935"/>
            <a:ext cx="73821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37" name="TextBox 36">
            <a:extLst>
              <a:ext uri="{FF2B5EF4-FFF2-40B4-BE49-F238E27FC236}">
                <a16:creationId xmlns:a16="http://schemas.microsoft.com/office/drawing/2014/main" xmlns="" id="{216BCAAC-0D43-48F2-8B84-4FBAE3DA8996}"/>
              </a:ext>
            </a:extLst>
          </p:cNvPr>
          <p:cNvSpPr txBox="1"/>
          <p:nvPr/>
        </p:nvSpPr>
        <p:spPr>
          <a:xfrm>
            <a:off x="9409951" y="3609742"/>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38" name="TextBox 37">
            <a:extLst>
              <a:ext uri="{FF2B5EF4-FFF2-40B4-BE49-F238E27FC236}">
                <a16:creationId xmlns:a16="http://schemas.microsoft.com/office/drawing/2014/main" xmlns="" id="{E13AB3B6-46C8-4AC6-B7FF-E8FFDEA595D4}"/>
              </a:ext>
            </a:extLst>
          </p:cNvPr>
          <p:cNvSpPr txBox="1"/>
          <p:nvPr/>
        </p:nvSpPr>
        <p:spPr>
          <a:xfrm>
            <a:off x="10183615" y="3604513"/>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39" name="Rectangle 38">
            <a:extLst>
              <a:ext uri="{FF2B5EF4-FFF2-40B4-BE49-F238E27FC236}">
                <a16:creationId xmlns:a16="http://schemas.microsoft.com/office/drawing/2014/main" xmlns="" id="{E48DD0BA-5217-441D-909B-06616C4F2DDA}"/>
              </a:ext>
            </a:extLst>
          </p:cNvPr>
          <p:cNvSpPr/>
          <p:nvPr/>
        </p:nvSpPr>
        <p:spPr>
          <a:xfrm>
            <a:off x="2758803" y="6318338"/>
            <a:ext cx="7729110" cy="230832"/>
          </a:xfrm>
          <a:prstGeom prst="rect">
            <a:avLst/>
          </a:prstGeom>
        </p:spPr>
        <p:txBody>
          <a:bodyPr wrap="square">
            <a:spAutoFit/>
          </a:bodyPr>
          <a:lstStyle/>
          <a:p>
            <a:r>
              <a:rPr lang="en-GB" sz="900" dirty="0"/>
              <a:t>IMC = Inter-Ministry Committee;  NTWG = National Technical Working Group</a:t>
            </a:r>
            <a:r>
              <a:rPr lang="en-GB" sz="900"/>
              <a:t>; National Committee </a:t>
            </a:r>
            <a:r>
              <a:rPr lang="en-GB" sz="900" dirty="0"/>
              <a:t>= Specialized Executing Agency; RWG= Regional Working Group </a:t>
            </a:r>
          </a:p>
        </p:txBody>
      </p:sp>
      <p:sp>
        <p:nvSpPr>
          <p:cNvPr id="40" name="TextBox 39">
            <a:extLst>
              <a:ext uri="{FF2B5EF4-FFF2-40B4-BE49-F238E27FC236}">
                <a16:creationId xmlns:a16="http://schemas.microsoft.com/office/drawing/2014/main" xmlns="" id="{A69456DC-0A1E-4FEE-A671-B72B2FE6853C}"/>
              </a:ext>
            </a:extLst>
          </p:cNvPr>
          <p:cNvSpPr txBox="1"/>
          <p:nvPr/>
        </p:nvSpPr>
        <p:spPr>
          <a:xfrm>
            <a:off x="6286296" y="4472295"/>
            <a:ext cx="687696"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41" name="Rectangle 40">
            <a:extLst>
              <a:ext uri="{FF2B5EF4-FFF2-40B4-BE49-F238E27FC236}">
                <a16:creationId xmlns:a16="http://schemas.microsoft.com/office/drawing/2014/main" xmlns="" id="{2FCB2365-3DE7-454B-A450-3D914CCF8F6F}"/>
              </a:ext>
            </a:extLst>
          </p:cNvPr>
          <p:cNvSpPr/>
          <p:nvPr/>
        </p:nvSpPr>
        <p:spPr>
          <a:xfrm>
            <a:off x="1743362" y="1236907"/>
            <a:ext cx="1470274" cy="261610"/>
          </a:xfrm>
          <a:prstGeom prst="rect">
            <a:avLst/>
          </a:prstGeom>
        </p:spPr>
        <p:txBody>
          <a:bodyPr wrap="none">
            <a:spAutoFit/>
          </a:bodyPr>
          <a:lstStyle/>
          <a:p>
            <a:r>
              <a:rPr lang="en-GB" sz="1100" i="1" dirty="0"/>
              <a:t>Regional coordination </a:t>
            </a:r>
          </a:p>
        </p:txBody>
      </p:sp>
      <p:sp>
        <p:nvSpPr>
          <p:cNvPr id="42" name="TextBox 41">
            <a:extLst>
              <a:ext uri="{FF2B5EF4-FFF2-40B4-BE49-F238E27FC236}">
                <a16:creationId xmlns:a16="http://schemas.microsoft.com/office/drawing/2014/main" xmlns="" id="{AEDBC56B-545F-4C3E-B9BF-5B14D8BB1D56}"/>
              </a:ext>
            </a:extLst>
          </p:cNvPr>
          <p:cNvSpPr txBox="1">
            <a:spLocks noChangeAspect="1"/>
          </p:cNvSpPr>
          <p:nvPr/>
        </p:nvSpPr>
        <p:spPr>
          <a:xfrm>
            <a:off x="3558996" y="4963083"/>
            <a:ext cx="1069242" cy="33855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defPPr>
              <a:defRPr lang="en-US"/>
            </a:defPPr>
            <a:lvl1pPr algn="ctr">
              <a:defRPr sz="800"/>
            </a:lvl1pPr>
          </a:lstStyle>
          <a:p>
            <a:r>
              <a:rPr lang="en-GB" dirty="0"/>
              <a:t>Regional Task Force</a:t>
            </a:r>
          </a:p>
          <a:p>
            <a:r>
              <a:rPr lang="en-GB" dirty="0"/>
              <a:t>Economic Valuation</a:t>
            </a:r>
          </a:p>
        </p:txBody>
      </p:sp>
      <p:sp>
        <p:nvSpPr>
          <p:cNvPr id="43" name="TextBox 42">
            <a:extLst>
              <a:ext uri="{FF2B5EF4-FFF2-40B4-BE49-F238E27FC236}">
                <a16:creationId xmlns:a16="http://schemas.microsoft.com/office/drawing/2014/main" xmlns="" id="{815F3C1D-724C-4EB6-A07D-F639CADD3B4C}"/>
              </a:ext>
            </a:extLst>
          </p:cNvPr>
          <p:cNvSpPr txBox="1"/>
          <p:nvPr/>
        </p:nvSpPr>
        <p:spPr>
          <a:xfrm>
            <a:off x="606284" y="2269179"/>
            <a:ext cx="1470273" cy="1014347"/>
          </a:xfrm>
          <a:prstGeom prst="rect">
            <a:avLst/>
          </a:prstGeom>
          <a:solidFill>
            <a:schemeClr val="bg1">
              <a:lumMod val="95000"/>
            </a:schemeClr>
          </a:solidFill>
          <a:ln w="19050">
            <a:solidFill>
              <a:schemeClr val="bg1">
                <a:lumMod val="75000"/>
              </a:schemeClr>
            </a:solidFill>
            <a:prstDash val="sysDash"/>
          </a:ln>
          <a:effectLst>
            <a:outerShdw blurRad="50800" dist="38100" dir="2700000" algn="tl" rotWithShape="0">
              <a:prstClr val="black">
                <a:alpha val="40000"/>
              </a:prstClr>
            </a:outerShdw>
          </a:effectLst>
        </p:spPr>
        <p:txBody>
          <a:bodyPr wrap="square" rtlCol="0">
            <a:noAutofit/>
          </a:bodyPr>
          <a:lstStyle/>
          <a:p>
            <a:pPr algn="ctr"/>
            <a:r>
              <a:rPr lang="en-GB" sz="750" b="1" u="sng" dirty="0"/>
              <a:t>COBSEA Biennial Intergovernmental Meetings</a:t>
            </a:r>
          </a:p>
          <a:p>
            <a:r>
              <a:rPr lang="en-GB" sz="750" b="1" dirty="0"/>
              <a:t> Role: </a:t>
            </a:r>
            <a:r>
              <a:rPr lang="en-GB" sz="750" dirty="0"/>
              <a:t>As intergovernmental platform where project progress are shared for regional uptake to ensure sustainability of deliverables</a:t>
            </a:r>
          </a:p>
        </p:txBody>
      </p:sp>
      <p:sp>
        <p:nvSpPr>
          <p:cNvPr id="44" name="Rectangle 43">
            <a:extLst>
              <a:ext uri="{FF2B5EF4-FFF2-40B4-BE49-F238E27FC236}">
                <a16:creationId xmlns:a16="http://schemas.microsoft.com/office/drawing/2014/main" xmlns="" id="{31B41383-3414-4CA1-94DF-FA20EC68D10E}"/>
              </a:ext>
            </a:extLst>
          </p:cNvPr>
          <p:cNvSpPr/>
          <p:nvPr/>
        </p:nvSpPr>
        <p:spPr>
          <a:xfrm>
            <a:off x="3455587" y="4415158"/>
            <a:ext cx="1243066" cy="507831"/>
          </a:xfrm>
          <a:prstGeom prst="rect">
            <a:avLst/>
          </a:prstGeom>
        </p:spPr>
        <p:txBody>
          <a:bodyPr wrap="square">
            <a:spAutoFit/>
          </a:bodyPr>
          <a:lstStyle/>
          <a:p>
            <a:pPr algn="ctr"/>
            <a:r>
              <a:rPr lang="en-GB" sz="900" i="1" dirty="0"/>
              <a:t>Regional Working Groups and Task Forces </a:t>
            </a:r>
          </a:p>
        </p:txBody>
      </p:sp>
      <p:cxnSp>
        <p:nvCxnSpPr>
          <p:cNvPr id="45" name="Connector: Elbow 44">
            <a:extLst>
              <a:ext uri="{FF2B5EF4-FFF2-40B4-BE49-F238E27FC236}">
                <a16:creationId xmlns:a16="http://schemas.microsoft.com/office/drawing/2014/main" xmlns="" id="{A0C88ECF-7A61-4468-9B93-D42B74EBF9C3}"/>
              </a:ext>
            </a:extLst>
          </p:cNvPr>
          <p:cNvCxnSpPr>
            <a:cxnSpLocks/>
            <a:stCxn id="13" idx="1"/>
            <a:endCxn id="12" idx="3"/>
          </p:cNvCxnSpPr>
          <p:nvPr/>
        </p:nvCxnSpPr>
        <p:spPr>
          <a:xfrm rot="10800000" flipV="1">
            <a:off x="3048373" y="3865783"/>
            <a:ext cx="349722" cy="613343"/>
          </a:xfrm>
          <a:prstGeom prst="bentConnector3">
            <a:avLst>
              <a:gd name="adj1" fmla="val 50000"/>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Connector: Elbow 45">
            <a:extLst>
              <a:ext uri="{FF2B5EF4-FFF2-40B4-BE49-F238E27FC236}">
                <a16:creationId xmlns:a16="http://schemas.microsoft.com/office/drawing/2014/main" xmlns="" id="{0163F41A-CB0C-46B6-BA90-81F6C0D2B0E0}"/>
              </a:ext>
            </a:extLst>
          </p:cNvPr>
          <p:cNvCxnSpPr>
            <a:cxnSpLocks/>
            <a:stCxn id="9" idx="1"/>
            <a:endCxn id="12" idx="3"/>
          </p:cNvCxnSpPr>
          <p:nvPr/>
        </p:nvCxnSpPr>
        <p:spPr>
          <a:xfrm rot="10800000">
            <a:off x="3048373" y="4479128"/>
            <a:ext cx="407326" cy="697041"/>
          </a:xfrm>
          <a:prstGeom prst="bentConnector3">
            <a:avLst>
              <a:gd name="adj1" fmla="val 50000"/>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xmlns="" id="{A91406F2-CED3-4299-BDA1-9A02483654D6}"/>
              </a:ext>
            </a:extLst>
          </p:cNvPr>
          <p:cNvCxnSpPr>
            <a:cxnSpLocks/>
            <a:stCxn id="2" idx="2"/>
            <a:endCxn id="12" idx="2"/>
          </p:cNvCxnSpPr>
          <p:nvPr/>
        </p:nvCxnSpPr>
        <p:spPr>
          <a:xfrm rot="5400000" flipH="1">
            <a:off x="5012043" y="2365932"/>
            <a:ext cx="767576" cy="6242149"/>
          </a:xfrm>
          <a:prstGeom prst="bentConnector3">
            <a:avLst>
              <a:gd name="adj1" fmla="val -29782"/>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xmlns="" id="{D45CC3D2-364B-42BC-9136-783BB3853FDB}"/>
              </a:ext>
            </a:extLst>
          </p:cNvPr>
          <p:cNvCxnSpPr>
            <a:cxnSpLocks/>
            <a:stCxn id="43" idx="2"/>
            <a:endCxn id="12" idx="1"/>
          </p:cNvCxnSpPr>
          <p:nvPr/>
        </p:nvCxnSpPr>
        <p:spPr>
          <a:xfrm rot="16200000" flipH="1">
            <a:off x="823479" y="3801467"/>
            <a:ext cx="1195601" cy="159717"/>
          </a:xfrm>
          <a:prstGeom prst="bentConnector2">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xmlns="" id="{E106E4E3-D49F-408C-B927-9E68689D646E}"/>
              </a:ext>
            </a:extLst>
          </p:cNvPr>
          <p:cNvSpPr txBox="1">
            <a:spLocks noChangeAspect="1"/>
          </p:cNvSpPr>
          <p:nvPr/>
        </p:nvSpPr>
        <p:spPr>
          <a:xfrm>
            <a:off x="3558996" y="5408049"/>
            <a:ext cx="1070812" cy="33855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defPPr>
              <a:defRPr lang="en-US"/>
            </a:defPPr>
            <a:lvl1pPr algn="ctr">
              <a:defRPr sz="800"/>
            </a:lvl1pPr>
          </a:lstStyle>
          <a:p>
            <a:r>
              <a:rPr lang="en-GB" dirty="0"/>
              <a:t>Regional Task Force</a:t>
            </a:r>
          </a:p>
          <a:p>
            <a:r>
              <a:rPr lang="en-GB" dirty="0"/>
              <a:t>Legal Matters</a:t>
            </a:r>
          </a:p>
        </p:txBody>
      </p:sp>
      <p:sp>
        <p:nvSpPr>
          <p:cNvPr id="50" name="TextBox 49">
            <a:extLst>
              <a:ext uri="{FF2B5EF4-FFF2-40B4-BE49-F238E27FC236}">
                <a16:creationId xmlns:a16="http://schemas.microsoft.com/office/drawing/2014/main" xmlns="" id="{9D8A9F50-E1D4-4E0C-B1BA-27499361A4F3}"/>
              </a:ext>
            </a:extLst>
          </p:cNvPr>
          <p:cNvSpPr txBox="1"/>
          <p:nvPr/>
        </p:nvSpPr>
        <p:spPr>
          <a:xfrm>
            <a:off x="1295794" y="1556044"/>
            <a:ext cx="2943861" cy="509038"/>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square" rtlCol="0">
            <a:noAutofit/>
          </a:bodyPr>
          <a:lstStyle>
            <a:defPPr>
              <a:defRPr lang="en-US"/>
            </a:defPPr>
            <a:lvl1pPr algn="ctr">
              <a:spcAft>
                <a:spcPts val="600"/>
              </a:spcAft>
              <a:defRPr sz="750" b="1" u="sng"/>
            </a:lvl1pPr>
          </a:lstStyle>
          <a:p>
            <a:pPr>
              <a:spcAft>
                <a:spcPts val="0"/>
              </a:spcAft>
            </a:pPr>
            <a:r>
              <a:rPr lang="en-GB" sz="800" dirty="0"/>
              <a:t>Interagency coordination Group</a:t>
            </a:r>
          </a:p>
          <a:p>
            <a:pPr algn="l">
              <a:spcAft>
                <a:spcPts val="0"/>
              </a:spcAft>
            </a:pPr>
            <a:r>
              <a:rPr lang="en-GB" sz="800" u="none" dirty="0"/>
              <a:t>Members: </a:t>
            </a:r>
            <a:r>
              <a:rPr lang="en-GB" sz="800" b="0" u="none" dirty="0"/>
              <a:t>UNOPS, SEAFDEC, UNEP and SCS SAP PCU staff</a:t>
            </a:r>
          </a:p>
          <a:p>
            <a:pPr algn="l">
              <a:spcAft>
                <a:spcPts val="0"/>
              </a:spcAft>
            </a:pPr>
            <a:r>
              <a:rPr lang="en-GB" sz="800" u="none" dirty="0"/>
              <a:t>Function: </a:t>
            </a:r>
            <a:r>
              <a:rPr lang="en-GB" sz="800" b="0" u="none" dirty="0"/>
              <a:t>Overall project coordination</a:t>
            </a:r>
          </a:p>
        </p:txBody>
      </p:sp>
      <p:sp>
        <p:nvSpPr>
          <p:cNvPr id="51" name="TextBox 50">
            <a:extLst>
              <a:ext uri="{FF2B5EF4-FFF2-40B4-BE49-F238E27FC236}">
                <a16:creationId xmlns:a16="http://schemas.microsoft.com/office/drawing/2014/main" xmlns="" id="{1D741246-F0FB-494C-ABFB-66AA524A9DA9}"/>
              </a:ext>
            </a:extLst>
          </p:cNvPr>
          <p:cNvSpPr txBox="1"/>
          <p:nvPr/>
        </p:nvSpPr>
        <p:spPr>
          <a:xfrm>
            <a:off x="6279578" y="5092698"/>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52" name="TextBox 51">
            <a:extLst>
              <a:ext uri="{FF2B5EF4-FFF2-40B4-BE49-F238E27FC236}">
                <a16:creationId xmlns:a16="http://schemas.microsoft.com/office/drawing/2014/main" xmlns="" id="{C986A1AA-6EFC-4830-A7E1-E1DA2024D031}"/>
              </a:ext>
            </a:extLst>
          </p:cNvPr>
          <p:cNvSpPr txBox="1"/>
          <p:nvPr/>
        </p:nvSpPr>
        <p:spPr>
          <a:xfrm>
            <a:off x="7043311" y="5095343"/>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53" name="Rectangle 52">
            <a:extLst>
              <a:ext uri="{FF2B5EF4-FFF2-40B4-BE49-F238E27FC236}">
                <a16:creationId xmlns:a16="http://schemas.microsoft.com/office/drawing/2014/main" xmlns="" id="{7C3A438C-2CD2-41B7-9968-FCFBC9B5F3C0}"/>
              </a:ext>
            </a:extLst>
          </p:cNvPr>
          <p:cNvSpPr/>
          <p:nvPr/>
        </p:nvSpPr>
        <p:spPr>
          <a:xfrm>
            <a:off x="6391079" y="4871126"/>
            <a:ext cx="4675101" cy="230832"/>
          </a:xfrm>
          <a:prstGeom prst="rect">
            <a:avLst/>
          </a:prstGeom>
        </p:spPr>
        <p:txBody>
          <a:bodyPr wrap="square">
            <a:spAutoFit/>
          </a:bodyPr>
          <a:lstStyle/>
          <a:p>
            <a:r>
              <a:rPr lang="en-GB" sz="900" i="1" dirty="0"/>
              <a:t>One SEA for: Mangroves, Coral Reefs, Seagrass, Wetlands, Pollution &amp; Economics Cooperation</a:t>
            </a:r>
          </a:p>
        </p:txBody>
      </p:sp>
      <p:sp>
        <p:nvSpPr>
          <p:cNvPr id="54" name="TextBox 53">
            <a:extLst>
              <a:ext uri="{FF2B5EF4-FFF2-40B4-BE49-F238E27FC236}">
                <a16:creationId xmlns:a16="http://schemas.microsoft.com/office/drawing/2014/main" xmlns="" id="{852242C6-E7D7-483F-86ED-7552EAE19AAE}"/>
              </a:ext>
            </a:extLst>
          </p:cNvPr>
          <p:cNvSpPr txBox="1"/>
          <p:nvPr/>
        </p:nvSpPr>
        <p:spPr>
          <a:xfrm>
            <a:off x="7030596" y="4467983"/>
            <a:ext cx="711224"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55" name="TextBox 54">
            <a:extLst>
              <a:ext uri="{FF2B5EF4-FFF2-40B4-BE49-F238E27FC236}">
                <a16:creationId xmlns:a16="http://schemas.microsoft.com/office/drawing/2014/main" xmlns="" id="{5CA2E15C-071F-4BCC-B760-86E91421D216}"/>
              </a:ext>
            </a:extLst>
          </p:cNvPr>
          <p:cNvSpPr txBox="1"/>
          <p:nvPr/>
        </p:nvSpPr>
        <p:spPr>
          <a:xfrm>
            <a:off x="7814140" y="4472294"/>
            <a:ext cx="694527"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56" name="TextBox 55">
            <a:extLst>
              <a:ext uri="{FF2B5EF4-FFF2-40B4-BE49-F238E27FC236}">
                <a16:creationId xmlns:a16="http://schemas.microsoft.com/office/drawing/2014/main" xmlns="" id="{16433AD3-E77C-4B71-8029-234D5A194269}"/>
              </a:ext>
            </a:extLst>
          </p:cNvPr>
          <p:cNvSpPr txBox="1"/>
          <p:nvPr/>
        </p:nvSpPr>
        <p:spPr>
          <a:xfrm>
            <a:off x="8579279" y="4469250"/>
            <a:ext cx="754462"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57" name="TextBox 56">
            <a:extLst>
              <a:ext uri="{FF2B5EF4-FFF2-40B4-BE49-F238E27FC236}">
                <a16:creationId xmlns:a16="http://schemas.microsoft.com/office/drawing/2014/main" xmlns="" id="{D05F0D65-CA7B-4B31-8AC2-64CF8393727B}"/>
              </a:ext>
            </a:extLst>
          </p:cNvPr>
          <p:cNvSpPr txBox="1"/>
          <p:nvPr/>
        </p:nvSpPr>
        <p:spPr>
          <a:xfrm>
            <a:off x="9401028" y="4478619"/>
            <a:ext cx="694527"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58" name="TextBox 57">
            <a:extLst>
              <a:ext uri="{FF2B5EF4-FFF2-40B4-BE49-F238E27FC236}">
                <a16:creationId xmlns:a16="http://schemas.microsoft.com/office/drawing/2014/main" xmlns="" id="{A52949AC-BD32-4757-A484-DD7B8008A41C}"/>
              </a:ext>
            </a:extLst>
          </p:cNvPr>
          <p:cNvSpPr txBox="1"/>
          <p:nvPr/>
        </p:nvSpPr>
        <p:spPr>
          <a:xfrm>
            <a:off x="10174692" y="4483132"/>
            <a:ext cx="694527"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59" name="TextBox 58">
            <a:extLst>
              <a:ext uri="{FF2B5EF4-FFF2-40B4-BE49-F238E27FC236}">
                <a16:creationId xmlns:a16="http://schemas.microsoft.com/office/drawing/2014/main" xmlns="" id="{F3212834-F556-4FB8-9514-84E0211C1276}"/>
              </a:ext>
            </a:extLst>
          </p:cNvPr>
          <p:cNvSpPr txBox="1"/>
          <p:nvPr/>
        </p:nvSpPr>
        <p:spPr>
          <a:xfrm>
            <a:off x="7815435" y="5096722"/>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60" name="TextBox 59">
            <a:extLst>
              <a:ext uri="{FF2B5EF4-FFF2-40B4-BE49-F238E27FC236}">
                <a16:creationId xmlns:a16="http://schemas.microsoft.com/office/drawing/2014/main" xmlns="" id="{384D8DCF-15DF-43DC-932C-B0393FC4201A}"/>
              </a:ext>
            </a:extLst>
          </p:cNvPr>
          <p:cNvSpPr txBox="1"/>
          <p:nvPr/>
        </p:nvSpPr>
        <p:spPr>
          <a:xfrm>
            <a:off x="8587559" y="5095580"/>
            <a:ext cx="751486"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61" name="TextBox 60">
            <a:extLst>
              <a:ext uri="{FF2B5EF4-FFF2-40B4-BE49-F238E27FC236}">
                <a16:creationId xmlns:a16="http://schemas.microsoft.com/office/drawing/2014/main" xmlns="" id="{03FA7DFE-4806-4B7F-A0F4-5AA74F0F294A}"/>
              </a:ext>
            </a:extLst>
          </p:cNvPr>
          <p:cNvSpPr txBox="1"/>
          <p:nvPr/>
        </p:nvSpPr>
        <p:spPr>
          <a:xfrm>
            <a:off x="9411246" y="5103219"/>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62" name="TextBox 61">
            <a:extLst>
              <a:ext uri="{FF2B5EF4-FFF2-40B4-BE49-F238E27FC236}">
                <a16:creationId xmlns:a16="http://schemas.microsoft.com/office/drawing/2014/main" xmlns="" id="{11C91C79-ACBE-43D8-A569-709923FE97A0}"/>
              </a:ext>
            </a:extLst>
          </p:cNvPr>
          <p:cNvSpPr txBox="1"/>
          <p:nvPr/>
        </p:nvSpPr>
        <p:spPr>
          <a:xfrm>
            <a:off x="10181233" y="5106489"/>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63" name="Rectangle 62">
            <a:extLst>
              <a:ext uri="{FF2B5EF4-FFF2-40B4-BE49-F238E27FC236}">
                <a16:creationId xmlns:a16="http://schemas.microsoft.com/office/drawing/2014/main" xmlns="" id="{707D877F-D97F-432C-95BC-6AC014FB7AEC}"/>
              </a:ext>
            </a:extLst>
          </p:cNvPr>
          <p:cNvSpPr/>
          <p:nvPr/>
        </p:nvSpPr>
        <p:spPr>
          <a:xfrm>
            <a:off x="6017625" y="5433528"/>
            <a:ext cx="4943444" cy="369332"/>
          </a:xfrm>
          <a:prstGeom prst="rect">
            <a:avLst/>
          </a:prstGeom>
        </p:spPr>
        <p:txBody>
          <a:bodyPr wrap="square">
            <a:spAutoFit/>
          </a:bodyPr>
          <a:lstStyle/>
          <a:p>
            <a:pPr algn="ctr"/>
            <a:r>
              <a:rPr lang="en-GB" sz="900" i="1" dirty="0"/>
              <a:t>One each for: Mangroves, Coral Reefs, Seagrass, Wetlands, Pollution &amp; Economics Cooperation</a:t>
            </a:r>
          </a:p>
          <a:p>
            <a:pPr algn="ctr"/>
            <a:r>
              <a:rPr lang="en-GB" sz="900" i="1" dirty="0"/>
              <a:t>Including Community/NGO/CSO/CO Participation and other stakeholders</a:t>
            </a:r>
          </a:p>
        </p:txBody>
      </p:sp>
      <p:sp>
        <p:nvSpPr>
          <p:cNvPr id="65" name="Rectangle 64">
            <a:extLst>
              <a:ext uri="{FF2B5EF4-FFF2-40B4-BE49-F238E27FC236}">
                <a16:creationId xmlns:a16="http://schemas.microsoft.com/office/drawing/2014/main" xmlns="" id="{6BF7E500-7F2F-4157-BCFA-03DA28884208}"/>
              </a:ext>
            </a:extLst>
          </p:cNvPr>
          <p:cNvSpPr/>
          <p:nvPr/>
        </p:nvSpPr>
        <p:spPr>
          <a:xfrm>
            <a:off x="6655956" y="4162924"/>
            <a:ext cx="4106911" cy="230832"/>
          </a:xfrm>
          <a:prstGeom prst="rect">
            <a:avLst/>
          </a:prstGeom>
        </p:spPr>
        <p:txBody>
          <a:bodyPr wrap="square">
            <a:spAutoFit/>
          </a:bodyPr>
          <a:lstStyle/>
          <a:p>
            <a:r>
              <a:rPr lang="en-GB" sz="900" i="1" dirty="0"/>
              <a:t>NTWG: co-ordinate national scientific and technical activities  </a:t>
            </a:r>
          </a:p>
        </p:txBody>
      </p:sp>
      <p:cxnSp>
        <p:nvCxnSpPr>
          <p:cNvPr id="66" name="Connector: Elbow 65">
            <a:extLst>
              <a:ext uri="{FF2B5EF4-FFF2-40B4-BE49-F238E27FC236}">
                <a16:creationId xmlns:a16="http://schemas.microsoft.com/office/drawing/2014/main" xmlns="" id="{F0763801-49BE-43AB-96E2-352389455528}"/>
              </a:ext>
            </a:extLst>
          </p:cNvPr>
          <p:cNvCxnSpPr>
            <a:cxnSpLocks/>
            <a:stCxn id="10" idx="2"/>
            <a:endCxn id="12" idx="0"/>
          </p:cNvCxnSpPr>
          <p:nvPr/>
        </p:nvCxnSpPr>
        <p:spPr>
          <a:xfrm rot="5400000">
            <a:off x="2931876" y="2634396"/>
            <a:ext cx="563520" cy="1877759"/>
          </a:xfrm>
          <a:prstGeom prst="bentConnector3">
            <a:avLst>
              <a:gd name="adj1" fmla="val 32327"/>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Connector: Elbow 66">
            <a:extLst>
              <a:ext uri="{FF2B5EF4-FFF2-40B4-BE49-F238E27FC236}">
                <a16:creationId xmlns:a16="http://schemas.microsoft.com/office/drawing/2014/main" xmlns="" id="{56220C5D-4CD3-44FF-9580-DE701BCB5740}"/>
              </a:ext>
            </a:extLst>
          </p:cNvPr>
          <p:cNvCxnSpPr>
            <a:cxnSpLocks/>
            <a:stCxn id="50" idx="2"/>
            <a:endCxn id="12" idx="0"/>
          </p:cNvCxnSpPr>
          <p:nvPr/>
        </p:nvCxnSpPr>
        <p:spPr>
          <a:xfrm rot="5400000">
            <a:off x="1626265" y="2713574"/>
            <a:ext cx="1789953" cy="492969"/>
          </a:xfrm>
          <a:prstGeom prst="bentConnector3">
            <a:avLst>
              <a:gd name="adj1" fmla="val 903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8" name="Connector: Elbow 67">
            <a:extLst>
              <a:ext uri="{FF2B5EF4-FFF2-40B4-BE49-F238E27FC236}">
                <a16:creationId xmlns:a16="http://schemas.microsoft.com/office/drawing/2014/main" xmlns="" id="{6B464ACF-6B17-4642-9CD5-9446A0C58729}"/>
              </a:ext>
            </a:extLst>
          </p:cNvPr>
          <p:cNvCxnSpPr>
            <a:cxnSpLocks/>
            <a:stCxn id="11" idx="1"/>
            <a:endCxn id="50" idx="3"/>
          </p:cNvCxnSpPr>
          <p:nvPr/>
        </p:nvCxnSpPr>
        <p:spPr>
          <a:xfrm rot="10800000" flipV="1">
            <a:off x="4239655" y="1597725"/>
            <a:ext cx="471808" cy="212837"/>
          </a:xfrm>
          <a:prstGeom prst="bentConnector3">
            <a:avLst>
              <a:gd name="adj1" fmla="val 50000"/>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xmlns="" id="{5C7AF253-EA4F-43C7-AACC-06E86532A9A4}"/>
              </a:ext>
            </a:extLst>
          </p:cNvPr>
          <p:cNvCxnSpPr>
            <a:stCxn id="19" idx="2"/>
            <a:endCxn id="11" idx="0"/>
          </p:cNvCxnSpPr>
          <p:nvPr/>
        </p:nvCxnSpPr>
        <p:spPr>
          <a:xfrm flipH="1">
            <a:off x="6089934" y="1227804"/>
            <a:ext cx="6066" cy="24367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xmlns="" id="{F0D0E849-27A9-4E89-A451-42AECF119C95}"/>
              </a:ext>
            </a:extLst>
          </p:cNvPr>
          <p:cNvCxnSpPr>
            <a:cxnSpLocks/>
            <a:stCxn id="43" idx="3"/>
            <a:endCxn id="10" idx="1"/>
          </p:cNvCxnSpPr>
          <p:nvPr/>
        </p:nvCxnSpPr>
        <p:spPr>
          <a:xfrm>
            <a:off x="2076557" y="2776353"/>
            <a:ext cx="424125" cy="702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xmlns="" id="{24928DAB-EAA4-4E2E-8235-74713A1A1E22}"/>
              </a:ext>
            </a:extLst>
          </p:cNvPr>
          <p:cNvCxnSpPr>
            <a:cxnSpLocks/>
          </p:cNvCxnSpPr>
          <p:nvPr/>
        </p:nvCxnSpPr>
        <p:spPr>
          <a:xfrm>
            <a:off x="5826735" y="2802717"/>
            <a:ext cx="424125" cy="702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xmlns="" id="{AD2FB6FD-64AB-490D-8139-D246B4FE613A}"/>
              </a:ext>
            </a:extLst>
          </p:cNvPr>
          <p:cNvCxnSpPr>
            <a:cxnSpLocks/>
          </p:cNvCxnSpPr>
          <p:nvPr/>
        </p:nvCxnSpPr>
        <p:spPr>
          <a:xfrm>
            <a:off x="5826734" y="3831712"/>
            <a:ext cx="424125" cy="702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xmlns="" id="{E25FF8A8-6001-45D1-BB6D-93AF3FA77A44}"/>
              </a:ext>
            </a:extLst>
          </p:cNvPr>
          <p:cNvCxnSpPr>
            <a:cxnSpLocks/>
          </p:cNvCxnSpPr>
          <p:nvPr/>
        </p:nvCxnSpPr>
        <p:spPr>
          <a:xfrm>
            <a:off x="5691988" y="4850733"/>
            <a:ext cx="491991" cy="351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xmlns="" id="{A77522F9-3684-459E-BF17-31771E2DEC74}"/>
              </a:ext>
            </a:extLst>
          </p:cNvPr>
          <p:cNvCxnSpPr>
            <a:cxnSpLocks/>
            <a:stCxn id="3" idx="2"/>
          </p:cNvCxnSpPr>
          <p:nvPr/>
        </p:nvCxnSpPr>
        <p:spPr>
          <a:xfrm flipH="1">
            <a:off x="6632967" y="3235116"/>
            <a:ext cx="2100" cy="369397"/>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sp>
        <p:nvSpPr>
          <p:cNvPr id="75" name="Rectangle 74">
            <a:extLst>
              <a:ext uri="{FF2B5EF4-FFF2-40B4-BE49-F238E27FC236}">
                <a16:creationId xmlns:a16="http://schemas.microsoft.com/office/drawing/2014/main" xmlns="" id="{FC043F54-2009-4EAC-8BF4-2BDAAF145B38}"/>
              </a:ext>
            </a:extLst>
          </p:cNvPr>
          <p:cNvSpPr/>
          <p:nvPr/>
        </p:nvSpPr>
        <p:spPr>
          <a:xfrm>
            <a:off x="6706341" y="3314763"/>
            <a:ext cx="3944974" cy="230832"/>
          </a:xfrm>
          <a:prstGeom prst="rect">
            <a:avLst/>
          </a:prstGeom>
        </p:spPr>
        <p:txBody>
          <a:bodyPr wrap="square">
            <a:spAutoFit/>
          </a:bodyPr>
          <a:lstStyle/>
          <a:p>
            <a:r>
              <a:rPr lang="en-GB" sz="900" i="1" dirty="0"/>
              <a:t>IMC: Overarching responsibility for the execution of national level activities</a:t>
            </a:r>
          </a:p>
        </p:txBody>
      </p:sp>
      <p:cxnSp>
        <p:nvCxnSpPr>
          <p:cNvPr id="76" name="Straight Arrow Connector 75">
            <a:extLst>
              <a:ext uri="{FF2B5EF4-FFF2-40B4-BE49-F238E27FC236}">
                <a16:creationId xmlns:a16="http://schemas.microsoft.com/office/drawing/2014/main" xmlns="" id="{8DD1E8F1-FBEA-4A10-B276-171AF57D21E1}"/>
              </a:ext>
            </a:extLst>
          </p:cNvPr>
          <p:cNvCxnSpPr>
            <a:cxnSpLocks/>
          </p:cNvCxnSpPr>
          <p:nvPr/>
        </p:nvCxnSpPr>
        <p:spPr>
          <a:xfrm flipH="1">
            <a:off x="7397167" y="3250944"/>
            <a:ext cx="6313" cy="338879"/>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77" name="Straight Arrow Connector 76">
            <a:extLst>
              <a:ext uri="{FF2B5EF4-FFF2-40B4-BE49-F238E27FC236}">
                <a16:creationId xmlns:a16="http://schemas.microsoft.com/office/drawing/2014/main" xmlns="" id="{A50CD311-36AA-45E1-82B5-2C3C780F83EB}"/>
              </a:ext>
            </a:extLst>
          </p:cNvPr>
          <p:cNvCxnSpPr>
            <a:cxnSpLocks/>
            <a:stCxn id="5" idx="2"/>
          </p:cNvCxnSpPr>
          <p:nvPr/>
        </p:nvCxnSpPr>
        <p:spPr>
          <a:xfrm flipH="1">
            <a:off x="8168493" y="3235283"/>
            <a:ext cx="1149" cy="36923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78" name="Straight Arrow Connector 77">
            <a:extLst>
              <a:ext uri="{FF2B5EF4-FFF2-40B4-BE49-F238E27FC236}">
                <a16:creationId xmlns:a16="http://schemas.microsoft.com/office/drawing/2014/main" xmlns="" id="{4687F6FE-DB0B-45C3-9877-3554D08403E5}"/>
              </a:ext>
            </a:extLst>
          </p:cNvPr>
          <p:cNvCxnSpPr>
            <a:cxnSpLocks/>
          </p:cNvCxnSpPr>
          <p:nvPr/>
        </p:nvCxnSpPr>
        <p:spPr>
          <a:xfrm>
            <a:off x="8963319" y="3224575"/>
            <a:ext cx="0" cy="386748"/>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79" name="Straight Arrow Connector 78">
            <a:extLst>
              <a:ext uri="{FF2B5EF4-FFF2-40B4-BE49-F238E27FC236}">
                <a16:creationId xmlns:a16="http://schemas.microsoft.com/office/drawing/2014/main" xmlns="" id="{CADC4497-E57E-4C47-99B9-A1FC2BAB6729}"/>
              </a:ext>
            </a:extLst>
          </p:cNvPr>
          <p:cNvCxnSpPr>
            <a:cxnSpLocks/>
          </p:cNvCxnSpPr>
          <p:nvPr/>
        </p:nvCxnSpPr>
        <p:spPr>
          <a:xfrm>
            <a:off x="9740895" y="3224575"/>
            <a:ext cx="0" cy="386748"/>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0" name="Straight Arrow Connector 79">
            <a:extLst>
              <a:ext uri="{FF2B5EF4-FFF2-40B4-BE49-F238E27FC236}">
                <a16:creationId xmlns:a16="http://schemas.microsoft.com/office/drawing/2014/main" xmlns="" id="{B9E9F284-BF1D-4233-9290-C344C76F98DF}"/>
              </a:ext>
            </a:extLst>
          </p:cNvPr>
          <p:cNvCxnSpPr>
            <a:cxnSpLocks/>
          </p:cNvCxnSpPr>
          <p:nvPr/>
        </p:nvCxnSpPr>
        <p:spPr>
          <a:xfrm>
            <a:off x="10531982" y="3217765"/>
            <a:ext cx="0" cy="386748"/>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1" name="Straight Arrow Connector 80">
            <a:extLst>
              <a:ext uri="{FF2B5EF4-FFF2-40B4-BE49-F238E27FC236}">
                <a16:creationId xmlns:a16="http://schemas.microsoft.com/office/drawing/2014/main" xmlns="" id="{A3CD36B9-06B6-4D48-9051-F39B1AB08F5A}"/>
              </a:ext>
            </a:extLst>
          </p:cNvPr>
          <p:cNvCxnSpPr>
            <a:cxnSpLocks/>
          </p:cNvCxnSpPr>
          <p:nvPr/>
        </p:nvCxnSpPr>
        <p:spPr>
          <a:xfrm>
            <a:off x="6655956" y="4072967"/>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2" name="Straight Arrow Connector 81">
            <a:extLst>
              <a:ext uri="{FF2B5EF4-FFF2-40B4-BE49-F238E27FC236}">
                <a16:creationId xmlns:a16="http://schemas.microsoft.com/office/drawing/2014/main" xmlns="" id="{684A1C6D-FE4F-4D72-B321-576B2882E7F5}"/>
              </a:ext>
            </a:extLst>
          </p:cNvPr>
          <p:cNvCxnSpPr>
            <a:cxnSpLocks/>
          </p:cNvCxnSpPr>
          <p:nvPr/>
        </p:nvCxnSpPr>
        <p:spPr>
          <a:xfrm>
            <a:off x="7397167" y="4081649"/>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3" name="Straight Arrow Connector 82">
            <a:extLst>
              <a:ext uri="{FF2B5EF4-FFF2-40B4-BE49-F238E27FC236}">
                <a16:creationId xmlns:a16="http://schemas.microsoft.com/office/drawing/2014/main" xmlns="" id="{4420D80C-7172-461C-BD98-036D79B6A590}"/>
              </a:ext>
            </a:extLst>
          </p:cNvPr>
          <p:cNvCxnSpPr>
            <a:cxnSpLocks/>
          </p:cNvCxnSpPr>
          <p:nvPr/>
        </p:nvCxnSpPr>
        <p:spPr>
          <a:xfrm>
            <a:off x="8205356" y="4081649"/>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4" name="Straight Arrow Connector 83">
            <a:extLst>
              <a:ext uri="{FF2B5EF4-FFF2-40B4-BE49-F238E27FC236}">
                <a16:creationId xmlns:a16="http://schemas.microsoft.com/office/drawing/2014/main" xmlns="" id="{FD6A8338-D019-444F-AACA-2373C9E8A94C}"/>
              </a:ext>
            </a:extLst>
          </p:cNvPr>
          <p:cNvCxnSpPr>
            <a:cxnSpLocks/>
          </p:cNvCxnSpPr>
          <p:nvPr/>
        </p:nvCxnSpPr>
        <p:spPr>
          <a:xfrm>
            <a:off x="8948962" y="4081649"/>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5" name="Straight Arrow Connector 84">
            <a:extLst>
              <a:ext uri="{FF2B5EF4-FFF2-40B4-BE49-F238E27FC236}">
                <a16:creationId xmlns:a16="http://schemas.microsoft.com/office/drawing/2014/main" xmlns="" id="{C86DB9BC-3D41-40AD-8F92-C5158CF35E13}"/>
              </a:ext>
            </a:extLst>
          </p:cNvPr>
          <p:cNvCxnSpPr>
            <a:cxnSpLocks/>
          </p:cNvCxnSpPr>
          <p:nvPr/>
        </p:nvCxnSpPr>
        <p:spPr>
          <a:xfrm>
            <a:off x="9749655" y="4092977"/>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6" name="Straight Arrow Connector 85">
            <a:extLst>
              <a:ext uri="{FF2B5EF4-FFF2-40B4-BE49-F238E27FC236}">
                <a16:creationId xmlns:a16="http://schemas.microsoft.com/office/drawing/2014/main" xmlns="" id="{E18468E9-0C94-43E0-9871-5CD217340B8C}"/>
              </a:ext>
            </a:extLst>
          </p:cNvPr>
          <p:cNvCxnSpPr>
            <a:cxnSpLocks/>
          </p:cNvCxnSpPr>
          <p:nvPr/>
        </p:nvCxnSpPr>
        <p:spPr>
          <a:xfrm>
            <a:off x="10513577" y="4096913"/>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7" name="Straight Arrow Connector 86">
            <a:extLst>
              <a:ext uri="{FF2B5EF4-FFF2-40B4-BE49-F238E27FC236}">
                <a16:creationId xmlns:a16="http://schemas.microsoft.com/office/drawing/2014/main" xmlns="" id="{6C5907FB-A3F4-4EA1-897E-F11F061F859D}"/>
              </a:ext>
            </a:extLst>
          </p:cNvPr>
          <p:cNvCxnSpPr>
            <a:cxnSpLocks/>
            <a:endCxn id="51" idx="0"/>
          </p:cNvCxnSpPr>
          <p:nvPr/>
        </p:nvCxnSpPr>
        <p:spPr>
          <a:xfrm flipH="1">
            <a:off x="6626194" y="4777564"/>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8" name="Straight Arrow Connector 87">
            <a:extLst>
              <a:ext uri="{FF2B5EF4-FFF2-40B4-BE49-F238E27FC236}">
                <a16:creationId xmlns:a16="http://schemas.microsoft.com/office/drawing/2014/main" xmlns="" id="{3778E5DF-A8F7-4F00-8488-B0A32E53ECA0}"/>
              </a:ext>
            </a:extLst>
          </p:cNvPr>
          <p:cNvCxnSpPr>
            <a:cxnSpLocks/>
          </p:cNvCxnSpPr>
          <p:nvPr/>
        </p:nvCxnSpPr>
        <p:spPr>
          <a:xfrm flipH="1">
            <a:off x="7368605" y="4794577"/>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89" name="Straight Arrow Connector 88">
            <a:extLst>
              <a:ext uri="{FF2B5EF4-FFF2-40B4-BE49-F238E27FC236}">
                <a16:creationId xmlns:a16="http://schemas.microsoft.com/office/drawing/2014/main" xmlns="" id="{DC94E5B7-0C3C-4379-AFF4-46AC059B0459}"/>
              </a:ext>
            </a:extLst>
          </p:cNvPr>
          <p:cNvCxnSpPr>
            <a:cxnSpLocks/>
          </p:cNvCxnSpPr>
          <p:nvPr/>
        </p:nvCxnSpPr>
        <p:spPr>
          <a:xfrm flipH="1">
            <a:off x="8166518" y="4789785"/>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90" name="Straight Arrow Connector 89">
            <a:extLst>
              <a:ext uri="{FF2B5EF4-FFF2-40B4-BE49-F238E27FC236}">
                <a16:creationId xmlns:a16="http://schemas.microsoft.com/office/drawing/2014/main" xmlns="" id="{32820DA7-B10F-463B-8B9E-65BFC14AAACF}"/>
              </a:ext>
            </a:extLst>
          </p:cNvPr>
          <p:cNvCxnSpPr>
            <a:cxnSpLocks/>
          </p:cNvCxnSpPr>
          <p:nvPr/>
        </p:nvCxnSpPr>
        <p:spPr>
          <a:xfrm flipH="1">
            <a:off x="8963302" y="4794577"/>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91" name="Straight Arrow Connector 90">
            <a:extLst>
              <a:ext uri="{FF2B5EF4-FFF2-40B4-BE49-F238E27FC236}">
                <a16:creationId xmlns:a16="http://schemas.microsoft.com/office/drawing/2014/main" xmlns="" id="{AB8F961A-711B-4ADB-9E84-F5425486D19F}"/>
              </a:ext>
            </a:extLst>
          </p:cNvPr>
          <p:cNvCxnSpPr>
            <a:cxnSpLocks/>
          </p:cNvCxnSpPr>
          <p:nvPr/>
        </p:nvCxnSpPr>
        <p:spPr>
          <a:xfrm flipH="1">
            <a:off x="9750495" y="4807789"/>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92" name="Straight Arrow Connector 91">
            <a:extLst>
              <a:ext uri="{FF2B5EF4-FFF2-40B4-BE49-F238E27FC236}">
                <a16:creationId xmlns:a16="http://schemas.microsoft.com/office/drawing/2014/main" xmlns="" id="{5501A582-77B2-41A3-B44E-CB547F962A5B}"/>
              </a:ext>
            </a:extLst>
          </p:cNvPr>
          <p:cNvCxnSpPr>
            <a:cxnSpLocks/>
          </p:cNvCxnSpPr>
          <p:nvPr/>
        </p:nvCxnSpPr>
        <p:spPr>
          <a:xfrm flipH="1">
            <a:off x="10521808" y="4802269"/>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sp>
        <p:nvSpPr>
          <p:cNvPr id="93" name="TextBox 9">
            <a:extLst>
              <a:ext uri="{FF2B5EF4-FFF2-40B4-BE49-F238E27FC236}">
                <a16:creationId xmlns:a16="http://schemas.microsoft.com/office/drawing/2014/main" xmlns="" id="{796D7D8B-A759-462B-A02A-868F7ABEE41B}"/>
              </a:ext>
            </a:extLst>
          </p:cNvPr>
          <p:cNvSpPr txBox="1"/>
          <p:nvPr/>
        </p:nvSpPr>
        <p:spPr>
          <a:xfrm>
            <a:off x="0" y="18767"/>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dirty="0">
                <a:latin typeface="Candara" panose="020E0502030303020204" pitchFamily="34" charset="0"/>
              </a:rPr>
              <a:t>SCS SAP Organogram</a:t>
            </a:r>
            <a:endParaRPr lang="en-US" sz="2800" dirty="0"/>
          </a:p>
        </p:txBody>
      </p:sp>
      <p:sp>
        <p:nvSpPr>
          <p:cNvPr id="94" name="Rectangle 93">
            <a:extLst>
              <a:ext uri="{FF2B5EF4-FFF2-40B4-BE49-F238E27FC236}">
                <a16:creationId xmlns:a16="http://schemas.microsoft.com/office/drawing/2014/main" xmlns="" id="{39FFB761-B37B-45C1-8661-82DA2FB3652A}"/>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95" name="Slide Number Placeholder 5">
            <a:extLst>
              <a:ext uri="{FF2B5EF4-FFF2-40B4-BE49-F238E27FC236}">
                <a16:creationId xmlns:a16="http://schemas.microsoft.com/office/drawing/2014/main" xmlns="" id="{28F737D3-7FA3-4482-90A0-DB65B48F195D}"/>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6</a:t>
            </a:fld>
            <a:endParaRPr lang="en-US" b="1" dirty="0">
              <a:solidFill>
                <a:schemeClr val="bg1"/>
              </a:solidFill>
            </a:endParaRPr>
          </a:p>
        </p:txBody>
      </p:sp>
      <p:sp>
        <p:nvSpPr>
          <p:cNvPr id="96" name="TextBox 95">
            <a:extLst>
              <a:ext uri="{FF2B5EF4-FFF2-40B4-BE49-F238E27FC236}">
                <a16:creationId xmlns:a16="http://schemas.microsoft.com/office/drawing/2014/main" xmlns="" id="{6ACF0334-D059-4C5E-A84E-912E5E5342D8}"/>
              </a:ext>
            </a:extLst>
          </p:cNvPr>
          <p:cNvSpPr txBox="1"/>
          <p:nvPr/>
        </p:nvSpPr>
        <p:spPr>
          <a:xfrm>
            <a:off x="7851425" y="867996"/>
            <a:ext cx="4021998" cy="646331"/>
          </a:xfrm>
          <a:prstGeom prst="rect">
            <a:avLst/>
          </a:prstGeom>
          <a:solidFill>
            <a:schemeClr val="accent4">
              <a:lumMod val="20000"/>
              <a:lumOff val="80000"/>
            </a:schemeClr>
          </a:solidFill>
        </p:spPr>
        <p:txBody>
          <a:bodyPr wrap="square">
            <a:spAutoFit/>
          </a:bodyPr>
          <a:lstStyle/>
          <a:p>
            <a:r>
              <a:rPr lang="en-GB" i="1" dirty="0"/>
              <a:t>See: SCSSAP IP3.Inf3 Structure &amp; Organogram</a:t>
            </a:r>
          </a:p>
        </p:txBody>
      </p:sp>
    </p:spTree>
    <p:extLst>
      <p:ext uri="{BB962C8B-B14F-4D97-AF65-F5344CB8AC3E}">
        <p14:creationId xmlns:p14="http://schemas.microsoft.com/office/powerpoint/2010/main" val="1068575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D50CEBE9-5EB8-4EAC-8E5D-C4D77327B52A}"/>
              </a:ext>
            </a:extLst>
          </p:cNvPr>
          <p:cNvSpPr/>
          <p:nvPr/>
        </p:nvSpPr>
        <p:spPr>
          <a:xfrm>
            <a:off x="6091840" y="892446"/>
            <a:ext cx="5876925" cy="5721079"/>
          </a:xfrm>
          <a:prstGeom prst="rect">
            <a:avLst/>
          </a:prstGeom>
          <a:solidFill>
            <a:schemeClr val="bg1">
              <a:lumMod val="95000"/>
            </a:schemeClr>
          </a:solidFill>
          <a:ln w="28575">
            <a:solidFill>
              <a:srgbClr val="00B0F0"/>
            </a:solidFill>
          </a:ln>
        </p:spPr>
        <p:txBody>
          <a:bodyPr wrap="square">
            <a:noAutofit/>
          </a:bodyPr>
          <a:lstStyle/>
          <a:p>
            <a:pPr algn="ctr"/>
            <a:r>
              <a:rPr lang="en-GB" sz="1200" b="1" u="sng" dirty="0"/>
              <a:t>National Inter-Ministry Committee (IMC)</a:t>
            </a:r>
            <a:endParaRPr lang="en-US" sz="1200" dirty="0"/>
          </a:p>
          <a:p>
            <a:endParaRPr lang="en-GB" sz="1200" dirty="0"/>
          </a:p>
          <a:p>
            <a:pPr marL="228600" indent="-228600">
              <a:buFont typeface="+mj-lt"/>
              <a:buAutoNum type="arabicPeriod"/>
            </a:pPr>
            <a:r>
              <a:rPr lang="en-GB" sz="1050" dirty="0"/>
              <a:t>Assume overarching responsibility for the execution of national level activities</a:t>
            </a:r>
          </a:p>
          <a:p>
            <a:pPr marL="228600" indent="-228600">
              <a:buFont typeface="+mj-lt"/>
              <a:buAutoNum type="arabicPeriod"/>
            </a:pPr>
            <a:r>
              <a:rPr lang="en-GB" sz="1050" dirty="0"/>
              <a:t>Receive, review, and approve reports from the National Technical Working Groups and National Committees for mangroves, coral reefs, seagrass, wetlands, land-based pollution, and economic valuation regarding the outputs and outcomes of efforts to achieve Strategic Action Programme targets;</a:t>
            </a:r>
          </a:p>
          <a:p>
            <a:pPr marL="228600" indent="-228600">
              <a:buFont typeface="+mj-lt"/>
              <a:buAutoNum type="arabicPeriod"/>
            </a:pPr>
            <a:r>
              <a:rPr lang="en-GB" sz="1050" dirty="0"/>
              <a:t>Meet on a </a:t>
            </a:r>
            <a:r>
              <a:rPr lang="en-GB" sz="1050" b="1" dirty="0"/>
              <a:t>biannual basis </a:t>
            </a:r>
            <a:r>
              <a:rPr lang="en-GB" sz="1050" dirty="0"/>
              <a:t>during the operational phase of the project to guide the timely execution of project activities, particularly activities at the site level, and to consider, amend and endorse quarterly work-plans, narrative progress and financial reports for submission to the regional SCS-SAP Implementation Unit;</a:t>
            </a:r>
          </a:p>
          <a:p>
            <a:pPr marL="228600" indent="-228600">
              <a:buFont typeface="+mj-lt"/>
              <a:buAutoNum type="arabicPeriod"/>
            </a:pPr>
            <a:r>
              <a:rPr lang="en-GB" sz="1050" dirty="0"/>
              <a:t>Provide direction and strategic guidance to the National Technical Working Group and National Committees for mangroves, coral reefs, seagrass, wetlands, land-based pollution, and economic on the national and local reforms to achieve SAP targets and mainstream best practices in to natural resource and environmental management of the South China National Committee and Gulf of Thailand marine basin;</a:t>
            </a:r>
          </a:p>
          <a:p>
            <a:pPr marL="228600" indent="-228600">
              <a:buFont typeface="+mj-lt"/>
              <a:buAutoNum type="arabicPeriod"/>
            </a:pPr>
            <a:r>
              <a:rPr lang="en-GB" sz="1050" dirty="0"/>
              <a:t>Review planned and ongoing coastal and marine environment projects being operated along the South China National Committee and Gulf of Thailand coast with the aim of minimising duplication of efforts, and to identify opportunities for cooperation and the sharing of examples of best practices in reversing environmental degradation trends;</a:t>
            </a:r>
          </a:p>
          <a:p>
            <a:pPr marL="228600" indent="-228600">
              <a:buFont typeface="+mj-lt"/>
              <a:buAutoNum type="arabicPeriod"/>
            </a:pPr>
            <a:r>
              <a:rPr lang="en-GB" sz="1050" dirty="0"/>
              <a:t>Assess stakeholder involvement in national level execution of the SCS SAP Implementation project and take action where necessary to ensure appropriate levels of government, civil society and community organisation, environmental NGOs, Women’s groups, and private sector engagement in project activities.</a:t>
            </a:r>
          </a:p>
          <a:p>
            <a:pPr marL="228600" indent="-228600">
              <a:buFont typeface="+mj-lt"/>
              <a:buAutoNum type="arabicPeriod"/>
            </a:pPr>
            <a:r>
              <a:rPr lang="en-GB" sz="1050" dirty="0"/>
              <a:t>Ensure compatibility between site-based activities of the SCS SAP Implementation project and other National, provincial and municipal activities in coastal and marine environmental management;</a:t>
            </a:r>
          </a:p>
          <a:p>
            <a:pPr marL="228600" indent="-228600">
              <a:buFont typeface="+mj-lt"/>
              <a:buAutoNum type="arabicPeriod"/>
            </a:pPr>
            <a:r>
              <a:rPr lang="en-GB" sz="1050" dirty="0"/>
              <a:t>Approve annual progress reports for transmission to the COB National Committee Intergovernmental Meetings, UNEP and the GEF Secretariat; </a:t>
            </a:r>
          </a:p>
          <a:p>
            <a:pPr marL="228600" indent="-228600">
              <a:buFont typeface="+mj-lt"/>
              <a:buAutoNum type="arabicPeriod"/>
            </a:pPr>
            <a:r>
              <a:rPr lang="en-GB" sz="1050" dirty="0"/>
              <a:t>Assist the National Committees for mangroves, coral reefs, seagrass, wetlands, land-based pollution, and economic valuation in securing co-financing committed to the project and in leveraging additional funding that may be required from time to time.</a:t>
            </a:r>
          </a:p>
          <a:p>
            <a:pPr marL="228600" indent="-228600">
              <a:buFont typeface="+mj-lt"/>
              <a:buAutoNum type="arabicPeriod"/>
            </a:pPr>
            <a:r>
              <a:rPr lang="en-GB" sz="1050" dirty="0"/>
              <a:t>Agree at their first meeting: </a:t>
            </a:r>
          </a:p>
          <a:p>
            <a:r>
              <a:rPr lang="en-GB" sz="1050" dirty="0"/>
              <a:t>a) the membership, meeting arrangements, and terms of reference of the committee; and </a:t>
            </a:r>
          </a:p>
          <a:p>
            <a:r>
              <a:rPr lang="en-GB" sz="1050" dirty="0"/>
              <a:t>b) such standing orders and manner of conducting business as may be considered necessary by the committee.</a:t>
            </a:r>
          </a:p>
          <a:p>
            <a:endParaRPr lang="en-GB" sz="800" dirty="0"/>
          </a:p>
        </p:txBody>
      </p:sp>
      <p:sp>
        <p:nvSpPr>
          <p:cNvPr id="5" name="TextBox 4">
            <a:extLst>
              <a:ext uri="{FF2B5EF4-FFF2-40B4-BE49-F238E27FC236}">
                <a16:creationId xmlns:a16="http://schemas.microsoft.com/office/drawing/2014/main" xmlns="" id="{1BFD25BD-013A-4605-B8B6-602B1398CAC7}"/>
              </a:ext>
            </a:extLst>
          </p:cNvPr>
          <p:cNvSpPr txBox="1"/>
          <p:nvPr/>
        </p:nvSpPr>
        <p:spPr>
          <a:xfrm>
            <a:off x="201558" y="925356"/>
            <a:ext cx="5629835" cy="5791970"/>
          </a:xfrm>
          <a:prstGeom prst="rect">
            <a:avLst/>
          </a:prstGeom>
          <a:noFill/>
        </p:spPr>
        <p:txBody>
          <a:bodyPr wrap="square" rtlCol="0">
            <a:spAutoFit/>
          </a:bodyPr>
          <a:lstStyle/>
          <a:p>
            <a:pPr>
              <a:lnSpc>
                <a:spcPct val="107000"/>
              </a:lnSpc>
              <a:spcAft>
                <a:spcPts val="800"/>
              </a:spcAft>
            </a:pPr>
            <a:r>
              <a:rPr lang="en-US" sz="2000" b="1" u="sng"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IMC (Inter-Ministry Committee)</a:t>
            </a:r>
            <a:endParaRPr lang="en-US" sz="2000" u="sng"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Leading agency – Government Entity appointed by the environment related ministry which provided the endorsement letter to GEF</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Chairperson of IMC (National Political Focal Point) – a high ranking official appointed by the ministry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Members of IMC: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ü"/>
            </a:pPr>
            <a:r>
              <a:rPr lang="en-US" sz="1400" dirty="0">
                <a:effectLst/>
                <a:latin typeface="Calibri" panose="020F0502020204030204" pitchFamily="34" charset="0"/>
                <a:ea typeface="Calibri" panose="020F0502020204030204" pitchFamily="34" charset="0"/>
                <a:cs typeface="Times New Roman" panose="02020603050405020304" pitchFamily="18" charset="0"/>
              </a:rPr>
              <a:t>Officials appointed by related ministries</a:t>
            </a:r>
            <a:endParaRPr lang="en-US" sz="14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ü"/>
            </a:pPr>
            <a:r>
              <a:rPr lang="en-US" sz="1400" dirty="0">
                <a:effectLst/>
                <a:latin typeface="Calibri" panose="020F0502020204030204" pitchFamily="34" charset="0"/>
                <a:ea typeface="Calibri" panose="020F0502020204030204" pitchFamily="34" charset="0"/>
                <a:cs typeface="Times New Roman" panose="02020603050405020304" pitchFamily="18" charset="0"/>
              </a:rPr>
              <a:t>Chairperson of National Technical Working Group</a:t>
            </a:r>
          </a:p>
          <a:p>
            <a:pPr marL="285750" indent="-285750">
              <a:lnSpc>
                <a:spcPct val="107000"/>
              </a:lnSpc>
              <a:spcAft>
                <a:spcPts val="800"/>
              </a:spcAft>
              <a:buFont typeface="Wingdings" panose="05000000000000000000" pitchFamily="2" charset="2"/>
              <a:buChar char="ü"/>
            </a:pPr>
            <a:r>
              <a:rPr lang="en-US" sz="1400" dirty="0">
                <a:latin typeface="Calibri" panose="020F0502020204030204" pitchFamily="34" charset="0"/>
                <a:ea typeface="Calibri" panose="020F0502020204030204" pitchFamily="34" charset="0"/>
                <a:cs typeface="Times New Roman" panose="02020603050405020304" pitchFamily="18" charset="0"/>
              </a:rPr>
              <a:t>Relevant ministries (Fisheries, Agricultures, tourism, industry etc.)</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ü"/>
            </a:pPr>
            <a:r>
              <a:rPr lang="en-US" sz="1400" dirty="0">
                <a:latin typeface="Calibri" panose="020F0502020204030204" pitchFamily="34" charset="0"/>
                <a:ea typeface="Calibri" panose="020F0502020204030204" pitchFamily="34" charset="0"/>
                <a:cs typeface="Times New Roman" panose="02020603050405020304" pitchFamily="18" charset="0"/>
              </a:rPr>
              <a:t>Include Fisheries Refugia, SEAFDEC NC and other relevant key persons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Functions:</a:t>
            </a:r>
          </a:p>
          <a:p>
            <a:pPr marL="285750" indent="-285750">
              <a:lnSpc>
                <a:spcPct val="107000"/>
              </a:lnSpc>
              <a:spcAft>
                <a:spcPts val="800"/>
              </a:spcAft>
              <a:buFont typeface="Wingdings" panose="05000000000000000000" pitchFamily="2" charset="2"/>
              <a:buChar char="ü"/>
            </a:pPr>
            <a:r>
              <a:rPr lang="en-US" sz="1400" dirty="0">
                <a:latin typeface="Calibri" panose="020F0502020204030204" pitchFamily="34" charset="0"/>
                <a:ea typeface="Calibri" panose="020F0502020204030204" pitchFamily="34" charset="0"/>
                <a:cs typeface="Times New Roman" panose="02020603050405020304" pitchFamily="18" charset="0"/>
              </a:rPr>
              <a:t>-See in the  </a:t>
            </a:r>
            <a:r>
              <a:rPr lang="en-US" sz="1400" dirty="0" err="1">
                <a:latin typeface="Calibri" panose="020F0502020204030204" pitchFamily="34" charset="0"/>
                <a:ea typeface="Calibri" panose="020F0502020204030204" pitchFamily="34" charset="0"/>
                <a:cs typeface="Times New Roman" panose="02020603050405020304" pitchFamily="18" charset="0"/>
              </a:rPr>
              <a:t>ToR</a:t>
            </a:r>
            <a:r>
              <a:rPr lang="en-US" sz="1400" dirty="0">
                <a:latin typeface="Calibri" panose="020F0502020204030204" pitchFamily="34" charset="0"/>
                <a:ea typeface="Calibri" panose="020F0502020204030204" pitchFamily="34" charset="0"/>
                <a:cs typeface="Times New Roman" panose="02020603050405020304" pitchFamily="18" charset="0"/>
              </a:rPr>
              <a:t>, example: </a:t>
            </a:r>
            <a:endParaRPr lang="en-US" sz="1400" dirty="0"/>
          </a:p>
          <a:p>
            <a:pPr marL="285750" indent="-285750">
              <a:lnSpc>
                <a:spcPct val="107000"/>
              </a:lnSpc>
              <a:spcAft>
                <a:spcPts val="800"/>
              </a:spcAft>
              <a:buFont typeface="Wingdings" panose="05000000000000000000" pitchFamily="2" charset="2"/>
              <a:buChar char="ü"/>
            </a:pPr>
            <a:r>
              <a:rPr lang="en-US" sz="1400" dirty="0">
                <a:effectLst/>
                <a:latin typeface="Calibri" panose="020F0502020204030204" pitchFamily="34" charset="0"/>
                <a:ea typeface="Calibri" panose="020F0502020204030204" pitchFamily="34" charset="0"/>
                <a:cs typeface="Times New Roman" panose="02020603050405020304" pitchFamily="18" charset="0"/>
              </a:rPr>
              <a:t>Planning and oversight of all project activities in the participating country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ü"/>
            </a:pPr>
            <a:r>
              <a:rPr lang="en-US" sz="1400" dirty="0">
                <a:effectLst/>
                <a:latin typeface="Calibri" panose="020F0502020204030204" pitchFamily="34" charset="0"/>
                <a:ea typeface="Calibri" panose="020F0502020204030204" pitchFamily="34" charset="0"/>
                <a:cs typeface="Times New Roman" panose="02020603050405020304" pitchFamily="18" charset="0"/>
              </a:rPr>
              <a:t>National policy development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ü"/>
            </a:pPr>
            <a:r>
              <a:rPr lang="en-US" sz="1400" dirty="0">
                <a:effectLst/>
                <a:latin typeface="Calibri" panose="020F0502020204030204" pitchFamily="34" charset="0"/>
                <a:ea typeface="Calibri" panose="020F0502020204030204" pitchFamily="34" charset="0"/>
                <a:cs typeface="Times New Roman" panose="02020603050405020304" pitchFamily="18" charset="0"/>
              </a:rPr>
              <a:t>Participation in the Project Steering Committee (Chairpersons of IMC and NTWG)</a:t>
            </a:r>
          </a:p>
        </p:txBody>
      </p:sp>
      <p:sp>
        <p:nvSpPr>
          <p:cNvPr id="7" name="Rectangle 6">
            <a:extLst>
              <a:ext uri="{FF2B5EF4-FFF2-40B4-BE49-F238E27FC236}">
                <a16:creationId xmlns:a16="http://schemas.microsoft.com/office/drawing/2014/main" xmlns="" id="{9225E181-9A65-4A97-B1CA-A736E2796330}"/>
              </a:ext>
              <a:ext uri="{C183D7F6-B498-43B3-948B-1728B52AA6E4}">
                <adec:decorative xmlns:adec="http://schemas.microsoft.com/office/drawing/2017/decorative" xmlns="" val="1"/>
              </a:ext>
            </a:extLst>
          </p:cNvPr>
          <p:cNvSpPr/>
          <p:nvPr/>
        </p:nvSpPr>
        <p:spPr>
          <a:xfrm>
            <a:off x="11360016" y="6369050"/>
            <a:ext cx="335909" cy="488950"/>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8" name="Slide Number Placeholder 5">
            <a:extLst>
              <a:ext uri="{FF2B5EF4-FFF2-40B4-BE49-F238E27FC236}">
                <a16:creationId xmlns:a16="http://schemas.microsoft.com/office/drawing/2014/main" xmlns="" id="{CCDD83D7-1E2F-4D37-9F97-94A9E0EC4CA2}"/>
              </a:ext>
            </a:extLst>
          </p:cNvPr>
          <p:cNvSpPr txBox="1">
            <a:spLocks/>
          </p:cNvSpPr>
          <p:nvPr/>
        </p:nvSpPr>
        <p:spPr>
          <a:xfrm>
            <a:off x="11360016" y="6369050"/>
            <a:ext cx="335909" cy="365125"/>
          </a:xfrm>
          <a:prstGeom prst="rect">
            <a:avLst/>
          </a:prstGeom>
          <a:solidFill>
            <a:schemeClr val="accent2"/>
          </a:solidFill>
        </p:spPr>
        <p:txBody>
          <a:bodyPr vert="horz" lIns="0" tIns="45720" rIns="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000" b="0" kern="1200">
                <a:solidFill>
                  <a:srgbClr val="01C6F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78048C4E-7BD1-46A5-B2F2-6AD408DAAD47}" type="slidenum">
              <a:rPr lang="en-US" b="1" smtClean="0">
                <a:solidFill>
                  <a:schemeClr val="bg1"/>
                </a:solidFill>
              </a:rPr>
              <a:pPr/>
              <a:t>7</a:t>
            </a:fld>
            <a:endParaRPr lang="en-US" b="1" dirty="0">
              <a:solidFill>
                <a:schemeClr val="bg1"/>
              </a:solidFill>
            </a:endParaRPr>
          </a:p>
        </p:txBody>
      </p:sp>
      <p:sp>
        <p:nvSpPr>
          <p:cNvPr id="9" name="TextBox 9">
            <a:extLst>
              <a:ext uri="{FF2B5EF4-FFF2-40B4-BE49-F238E27FC236}">
                <a16:creationId xmlns:a16="http://schemas.microsoft.com/office/drawing/2014/main" xmlns="" id="{384F891B-C288-43CD-A30C-68A5C4D8098F}"/>
              </a:ext>
            </a:extLst>
          </p:cNvPr>
          <p:cNvSpPr txBox="1"/>
          <p:nvPr/>
        </p:nvSpPr>
        <p:spPr>
          <a:xfrm>
            <a:off x="-8320" y="0"/>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dirty="0">
                <a:latin typeface="Candara" panose="020E0502030303020204" pitchFamily="34" charset="0"/>
              </a:rPr>
              <a:t>NOMINATION AND ARRANGEMENT OF NATIONAL COORDINATION</a:t>
            </a:r>
          </a:p>
        </p:txBody>
      </p:sp>
    </p:spTree>
    <p:extLst>
      <p:ext uri="{BB962C8B-B14F-4D97-AF65-F5344CB8AC3E}">
        <p14:creationId xmlns:p14="http://schemas.microsoft.com/office/powerpoint/2010/main" val="4192459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4D6904C7-86DE-4EC5-BA8F-D510D89A3FC6}"/>
              </a:ext>
            </a:extLst>
          </p:cNvPr>
          <p:cNvSpPr/>
          <p:nvPr/>
        </p:nvSpPr>
        <p:spPr>
          <a:xfrm>
            <a:off x="6248400" y="238126"/>
            <a:ext cx="5772951" cy="6381748"/>
          </a:xfrm>
          <a:prstGeom prst="rect">
            <a:avLst/>
          </a:prstGeom>
          <a:solidFill>
            <a:schemeClr val="bg1">
              <a:lumMod val="95000"/>
            </a:schemeClr>
          </a:solidFill>
          <a:ln w="28575">
            <a:solidFill>
              <a:schemeClr val="accent6">
                <a:lumMod val="60000"/>
                <a:lumOff val="40000"/>
              </a:schemeClr>
            </a:solidFill>
          </a:ln>
        </p:spPr>
        <p:txBody>
          <a:bodyPr wrap="square">
            <a:noAutofit/>
          </a:bodyPr>
          <a:lstStyle/>
          <a:p>
            <a:pPr algn="ctr"/>
            <a:r>
              <a:rPr lang="en-GB" sz="1200" b="1" u="sng" dirty="0"/>
              <a:t>National Technical Working Groups (NTWG)</a:t>
            </a:r>
            <a:endParaRPr lang="en-US" sz="1200" dirty="0"/>
          </a:p>
          <a:p>
            <a:endParaRPr lang="en-GB" sz="1200" dirty="0"/>
          </a:p>
          <a:p>
            <a:r>
              <a:rPr lang="en-GB" sz="1200" dirty="0"/>
              <a:t>One National NTWG per country including all SEA National Focal Point</a:t>
            </a:r>
          </a:p>
          <a:p>
            <a:pPr marL="228600" indent="-228600">
              <a:buFont typeface="+mj-lt"/>
              <a:buAutoNum type="arabicPeriod"/>
            </a:pPr>
            <a:r>
              <a:rPr lang="en-GB" sz="1200" dirty="0"/>
              <a:t>Review and co-ordinate national scientific and technical activities of the UNEP/GEF project entitled “Implementing the Strategic Action Programme for the South China Sea” in [country name];</a:t>
            </a:r>
          </a:p>
          <a:p>
            <a:pPr marL="228600" indent="-228600">
              <a:buFont typeface="+mj-lt"/>
              <a:buAutoNum type="arabicPeriod"/>
            </a:pPr>
            <a:r>
              <a:rPr lang="en-GB" sz="1200" dirty="0"/>
              <a:t>Review and evaluate, from a scientific and technical perspective, progress in the achievement of Strategic Action Programme targets, and provide guidance for improvement when necessary; </a:t>
            </a:r>
          </a:p>
          <a:p>
            <a:pPr marL="228600" indent="-228600">
              <a:buFont typeface="+mj-lt"/>
              <a:buAutoNum type="arabicPeriod"/>
            </a:pPr>
            <a:r>
              <a:rPr lang="en-GB" sz="1200" dirty="0"/>
              <a:t>Provide the National Inter-Ministry Committees with recommendations on proposed national and site-based activities, work plans, and budgets; </a:t>
            </a:r>
          </a:p>
          <a:p>
            <a:pPr marL="228600" indent="-228600">
              <a:buFont typeface="+mj-lt"/>
              <a:buAutoNum type="arabicPeriod"/>
            </a:pPr>
            <a:r>
              <a:rPr lang="en-GB" sz="1200" dirty="0"/>
              <a:t>Provide the National Inter-Ministry Committees with technical guidance and suggestions to improve project activities where necessary, including the reform of policy, legislation and institutional arrangements;</a:t>
            </a:r>
          </a:p>
          <a:p>
            <a:pPr marL="228600" indent="-228600">
              <a:buFont typeface="+mj-lt"/>
              <a:buAutoNum type="arabicPeriod"/>
            </a:pPr>
            <a:r>
              <a:rPr lang="en-GB" sz="1200" dirty="0"/>
              <a:t>Facilitate co-operation with relevant national and provincial organisations and projects to enhance the information and science base for use in achieving Strategic Action Programme targets and in preparing updated National Action Plans and a revised Strategic Action Programme in [country name];</a:t>
            </a:r>
          </a:p>
          <a:p>
            <a:pPr marL="228600" indent="-228600">
              <a:buFont typeface="+mj-lt"/>
              <a:buAutoNum type="arabicPeriod"/>
            </a:pPr>
            <a:r>
              <a:rPr lang="en-GB" sz="1200" dirty="0"/>
              <a:t>Compile and evaluate national level sources of information and data for sharing at the regional level;</a:t>
            </a:r>
          </a:p>
          <a:p>
            <a:pPr marL="228600" indent="-228600">
              <a:buFont typeface="+mj-lt"/>
              <a:buAutoNum type="arabicPeriod"/>
            </a:pPr>
            <a:r>
              <a:rPr lang="en-GB" sz="1200" dirty="0"/>
              <a:t>Receive, and review reports, data and information from site-based activities of the project and oversee the national synthesis of this information to identify overall needs and priorities for individual sites and future targets for mangroves, coral reefs, seagrass, wetlands, and land-based pollution management in [country name];</a:t>
            </a:r>
          </a:p>
          <a:p>
            <a:pPr marL="228600" indent="-228600">
              <a:buFont typeface="+mj-lt"/>
              <a:buAutoNum type="arabicPeriod"/>
            </a:pPr>
            <a:r>
              <a:rPr lang="en-GB" sz="1200" dirty="0"/>
              <a:t>Ensure that planned national level project activities are consistent with the national results framework for the project, and that the subsequent monitoring and reporting of project results is undertaken in a standardized and consistent manner;</a:t>
            </a:r>
          </a:p>
          <a:p>
            <a:pPr marL="228600" indent="-228600">
              <a:buFont typeface="+mj-lt"/>
              <a:buAutoNum type="arabicPeriod"/>
            </a:pPr>
            <a:r>
              <a:rPr lang="en-GB" sz="1200" dirty="0"/>
              <a:t>Agree at their first meeting: </a:t>
            </a:r>
          </a:p>
          <a:p>
            <a:pPr marL="228600" indent="-228600">
              <a:buFont typeface="+mj-lt"/>
              <a:buAutoNum type="arabicPeriod"/>
            </a:pPr>
            <a:r>
              <a:rPr lang="en-GB" sz="1200" dirty="0"/>
              <a:t>a) the membership, meeting arrangements, and terms of reference of the committee; and </a:t>
            </a:r>
          </a:p>
          <a:p>
            <a:pPr marL="228600" indent="-228600">
              <a:buFont typeface="+mj-lt"/>
              <a:buAutoNum type="arabicPeriod"/>
            </a:pPr>
            <a:r>
              <a:rPr lang="en-GB" sz="1200" dirty="0"/>
              <a:t>b) such standing orders and manner of conducting business as may be considered necessary by the committee. </a:t>
            </a:r>
          </a:p>
          <a:p>
            <a:pPr marL="228600" indent="-228600">
              <a:buFont typeface="+mj-lt"/>
              <a:buAutoNum type="arabicPeriod"/>
            </a:pPr>
            <a:endParaRPr lang="en-GB" sz="1200" dirty="0"/>
          </a:p>
          <a:p>
            <a:pPr marL="228600" indent="-228600">
              <a:buFont typeface="+mj-lt"/>
              <a:buAutoNum type="arabicPeriod"/>
            </a:pPr>
            <a:endParaRPr lang="en-GB" sz="800" dirty="0"/>
          </a:p>
          <a:p>
            <a:endParaRPr lang="en-GB" sz="800" dirty="0"/>
          </a:p>
        </p:txBody>
      </p:sp>
      <p:sp>
        <p:nvSpPr>
          <p:cNvPr id="3" name="TextBox 2">
            <a:extLst>
              <a:ext uri="{FF2B5EF4-FFF2-40B4-BE49-F238E27FC236}">
                <a16:creationId xmlns:a16="http://schemas.microsoft.com/office/drawing/2014/main" xmlns="" id="{88BAE244-98EE-4FA9-B74E-3F0E406F8A13}"/>
              </a:ext>
            </a:extLst>
          </p:cNvPr>
          <p:cNvSpPr txBox="1"/>
          <p:nvPr/>
        </p:nvSpPr>
        <p:spPr>
          <a:xfrm>
            <a:off x="170649" y="351363"/>
            <a:ext cx="5772951" cy="5284011"/>
          </a:xfrm>
          <a:prstGeom prst="rect">
            <a:avLst/>
          </a:prstGeom>
          <a:noFill/>
        </p:spPr>
        <p:txBody>
          <a:bodyPr wrap="square" rtlCol="0">
            <a:spAutoFit/>
          </a:bodyPr>
          <a:lstStyle/>
          <a:p>
            <a:pPr>
              <a:lnSpc>
                <a:spcPct val="107000"/>
              </a:lnSpc>
              <a:spcAft>
                <a:spcPts val="800"/>
              </a:spcAft>
            </a:pPr>
            <a:r>
              <a:rPr lang="en-US" sz="2000" b="1" u="sng"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NTWG (National Technical Working Group)</a:t>
            </a:r>
            <a:endParaRPr lang="en-US" sz="2000" u="sng"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Chairperson of NTWG (National Technical Focal Point)– a professional expert/official appointed by IMC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Members of NTWG </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ü"/>
            </a:pPr>
            <a:r>
              <a:rPr lang="en-US" sz="1600" dirty="0">
                <a:effectLst/>
                <a:latin typeface="Calibri" panose="020F0502020204030204" pitchFamily="34" charset="0"/>
                <a:ea typeface="Calibri" panose="020F0502020204030204" pitchFamily="34" charset="0"/>
                <a:cs typeface="Times New Roman" panose="02020603050405020304" pitchFamily="18" charset="0"/>
              </a:rPr>
              <a:t>National Focal Points on 4 sub-components (coral reefs, seagrass, mangroves, wetland), Land-based pollution), and task force on economic valuation</a:t>
            </a:r>
          </a:p>
          <a:p>
            <a:pPr marL="285750" indent="-285750">
              <a:lnSpc>
                <a:spcPct val="107000"/>
              </a:lnSpc>
              <a:spcAft>
                <a:spcPts val="800"/>
              </a:spcAft>
              <a:buFont typeface="Wingdings" panose="05000000000000000000" pitchFamily="2" charset="2"/>
              <a:buChar char="ü"/>
            </a:pPr>
            <a:r>
              <a:rPr lang="en-US" sz="1600" dirty="0">
                <a:effectLst/>
                <a:latin typeface="Calibri" panose="020F0502020204030204" pitchFamily="34" charset="0"/>
                <a:ea typeface="Calibri" panose="020F0502020204030204" pitchFamily="34" charset="0"/>
                <a:cs typeface="Times New Roman" panose="02020603050405020304" pitchFamily="18" charset="0"/>
              </a:rPr>
              <a:t>Invited experts from government entities, academic institutions, NGOs, Foundations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Functions:</a:t>
            </a:r>
          </a:p>
          <a:p>
            <a:pPr marL="285750" indent="-285750">
              <a:lnSpc>
                <a:spcPct val="107000"/>
              </a:lnSpc>
              <a:spcAft>
                <a:spcPts val="800"/>
              </a:spcAft>
              <a:buFont typeface="Wingdings" panose="05000000000000000000" pitchFamily="2" charset="2"/>
              <a:buChar char="ü"/>
            </a:pPr>
            <a:r>
              <a:rPr lang="en-US" sz="1600" dirty="0">
                <a:latin typeface="Calibri" panose="020F0502020204030204" pitchFamily="34" charset="0"/>
                <a:ea typeface="Calibri" panose="020F0502020204030204" pitchFamily="34" charset="0"/>
                <a:cs typeface="Times New Roman" panose="02020603050405020304" pitchFamily="18" charset="0"/>
              </a:rPr>
              <a:t>See in the  </a:t>
            </a:r>
            <a:r>
              <a:rPr lang="en-US" sz="1600" dirty="0" err="1">
                <a:latin typeface="Calibri" panose="020F0502020204030204" pitchFamily="34" charset="0"/>
                <a:ea typeface="Calibri" panose="020F0502020204030204" pitchFamily="34" charset="0"/>
                <a:cs typeface="Times New Roman" panose="02020603050405020304" pitchFamily="18" charset="0"/>
              </a:rPr>
              <a:t>ToR</a:t>
            </a:r>
            <a:r>
              <a:rPr lang="en-US" sz="1600" dirty="0">
                <a:latin typeface="Calibri" panose="020F0502020204030204" pitchFamily="34" charset="0"/>
                <a:ea typeface="Calibri" panose="020F0502020204030204" pitchFamily="34" charset="0"/>
                <a:cs typeface="Times New Roman" panose="02020603050405020304" pitchFamily="18" charset="0"/>
              </a:rPr>
              <a:t>, example: </a:t>
            </a:r>
            <a:endParaRPr lang="en-US" sz="1600" dirty="0"/>
          </a:p>
          <a:p>
            <a:pPr marL="285750" indent="-285750">
              <a:lnSpc>
                <a:spcPct val="107000"/>
              </a:lnSpc>
              <a:spcAft>
                <a:spcPts val="800"/>
              </a:spcAft>
              <a:buFont typeface="Wingdings" panose="05000000000000000000" pitchFamily="2" charset="2"/>
              <a:buChar char="ü"/>
            </a:pPr>
            <a:r>
              <a:rPr lang="en-US" sz="1600" dirty="0">
                <a:effectLst/>
                <a:latin typeface="Calibri" panose="020F0502020204030204" pitchFamily="34" charset="0"/>
                <a:ea typeface="Calibri" panose="020F0502020204030204" pitchFamily="34" charset="0"/>
                <a:cs typeface="Times New Roman" panose="02020603050405020304" pitchFamily="18" charset="0"/>
              </a:rPr>
              <a:t>Participation in the Regional Scientific and Technical Group (National Technical Focal Point)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ü"/>
            </a:pPr>
            <a:r>
              <a:rPr lang="en-US" sz="1600" dirty="0">
                <a:effectLst/>
                <a:latin typeface="Calibri" panose="020F0502020204030204" pitchFamily="34" charset="0"/>
                <a:ea typeface="Calibri" panose="020F0502020204030204" pitchFamily="34" charset="0"/>
                <a:cs typeface="Times New Roman" panose="02020603050405020304" pitchFamily="18" charset="0"/>
              </a:rPr>
              <a:t>Guidance on methodologies, procedures … on assessment and monitoring</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ü"/>
            </a:pPr>
            <a:r>
              <a:rPr lang="en-US" sz="1600" dirty="0">
                <a:effectLst/>
                <a:latin typeface="Calibri" panose="020F0502020204030204" pitchFamily="34" charset="0"/>
                <a:ea typeface="Calibri" panose="020F0502020204030204" pitchFamily="34" charset="0"/>
                <a:cs typeface="Times New Roman" panose="02020603050405020304" pitchFamily="18" charset="0"/>
              </a:rPr>
              <a:t>Reviews of outputs from sub-components and task forces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4715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4F5076C0-C7EE-4DD3-A360-DB5800E2E8F4}"/>
              </a:ext>
            </a:extLst>
          </p:cNvPr>
          <p:cNvSpPr txBox="1"/>
          <p:nvPr/>
        </p:nvSpPr>
        <p:spPr>
          <a:xfrm>
            <a:off x="5235144" y="864972"/>
            <a:ext cx="6672649" cy="3066749"/>
          </a:xfrm>
          <a:prstGeom prst="rect">
            <a:avLst/>
          </a:prstGeom>
          <a:noFill/>
        </p:spPr>
        <p:txBody>
          <a:bodyPr wrap="square" rtlCol="0">
            <a:noAutofit/>
          </a:bodyPr>
          <a:lstStyle/>
          <a:p>
            <a:pPr>
              <a:lnSpc>
                <a:spcPct val="107000"/>
              </a:lnSpc>
              <a:spcAft>
                <a:spcPts val="800"/>
              </a:spcAft>
            </a:pPr>
            <a:r>
              <a:rPr lang="en-US" b="1" u="sng" dirty="0">
                <a:solidFill>
                  <a:srgbClr val="002060"/>
                </a:solidFill>
                <a:effectLst/>
                <a:ea typeface="Calibri" panose="020F0502020204030204" pitchFamily="34" charset="0"/>
                <a:cs typeface="Times New Roman" panose="02020603050405020304" pitchFamily="18" charset="0"/>
              </a:rPr>
              <a:t>Structure of NCs (National Committees)</a:t>
            </a:r>
            <a:endParaRPr lang="en-US" u="sng" dirty="0">
              <a:solidFill>
                <a:srgbClr val="002060"/>
              </a:solidFill>
              <a:effectLst/>
              <a:ea typeface="Calibri" panose="020F0502020204030204" pitchFamily="34" charset="0"/>
              <a:cs typeface="Times New Roman" panose="02020603050405020304" pitchFamily="18" charset="0"/>
            </a:endParaRPr>
          </a:p>
          <a:p>
            <a:pPr>
              <a:lnSpc>
                <a:spcPct val="107000"/>
              </a:lnSpc>
              <a:spcAft>
                <a:spcPts val="800"/>
              </a:spcAft>
            </a:pPr>
            <a:r>
              <a:rPr lang="en-US" sz="1600" dirty="0">
                <a:effectLst/>
                <a:ea typeface="Calibri" panose="020F0502020204030204" pitchFamily="34" charset="0"/>
                <a:cs typeface="Times New Roman" panose="02020603050405020304" pitchFamily="18" charset="0"/>
              </a:rPr>
              <a:t>Specialized Executive Agencies (SEAs) – professional institutions/entities authorized by IMC to coordinate activities of each sub-component based on their capacity on thematic sub-components</a:t>
            </a:r>
          </a:p>
          <a:p>
            <a:pPr>
              <a:lnSpc>
                <a:spcPct val="107000"/>
              </a:lnSpc>
              <a:spcAft>
                <a:spcPts val="800"/>
              </a:spcAft>
            </a:pPr>
            <a:r>
              <a:rPr lang="en-US" sz="1600" dirty="0">
                <a:effectLst/>
                <a:ea typeface="Calibri" panose="020F0502020204030204" pitchFamily="34" charset="0"/>
                <a:cs typeface="Times New Roman" panose="02020603050405020304" pitchFamily="18" charset="0"/>
              </a:rPr>
              <a:t>Chairpersons of NCs (National Focal Points) – experts nominated by SEAs and appointed by IMC</a:t>
            </a:r>
          </a:p>
          <a:p>
            <a:pPr>
              <a:lnSpc>
                <a:spcPct val="107000"/>
              </a:lnSpc>
              <a:spcAft>
                <a:spcPts val="800"/>
              </a:spcAft>
            </a:pPr>
            <a:r>
              <a:rPr lang="en-US" sz="1600" u="sng" dirty="0">
                <a:effectLst/>
                <a:ea typeface="Calibri" panose="020F0502020204030204" pitchFamily="34" charset="0"/>
                <a:cs typeface="Times New Roman" panose="02020603050405020304" pitchFamily="18" charset="0"/>
              </a:rPr>
              <a:t>Members of NCs:</a:t>
            </a:r>
          </a:p>
          <a:p>
            <a:pPr>
              <a:lnSpc>
                <a:spcPct val="107000"/>
              </a:lnSpc>
              <a:spcAft>
                <a:spcPts val="800"/>
              </a:spcAft>
            </a:pPr>
            <a:r>
              <a:rPr lang="en-US" sz="1600" dirty="0">
                <a:effectLst/>
                <a:ea typeface="Calibri" panose="020F0502020204030204" pitchFamily="34" charset="0"/>
                <a:cs typeface="Times New Roman" panose="02020603050405020304" pitchFamily="18" charset="0"/>
              </a:rPr>
              <a:t>- Experts from related government entities, academic institutions/universities</a:t>
            </a:r>
          </a:p>
          <a:p>
            <a:pPr>
              <a:lnSpc>
                <a:spcPct val="107000"/>
              </a:lnSpc>
              <a:spcAft>
                <a:spcPts val="800"/>
              </a:spcAft>
            </a:pPr>
            <a:r>
              <a:rPr lang="en-US" sz="1600" dirty="0">
                <a:effectLst/>
                <a:ea typeface="Calibri" panose="020F0502020204030204" pitchFamily="34" charset="0"/>
                <a:cs typeface="Times New Roman" panose="02020603050405020304" pitchFamily="18" charset="0"/>
              </a:rPr>
              <a:t>- Representatives from NGOs, local governments, MPAs, ..</a:t>
            </a:r>
          </a:p>
        </p:txBody>
      </p:sp>
      <p:sp>
        <p:nvSpPr>
          <p:cNvPr id="3" name="TextBox 2">
            <a:extLst>
              <a:ext uri="{FF2B5EF4-FFF2-40B4-BE49-F238E27FC236}">
                <a16:creationId xmlns:a16="http://schemas.microsoft.com/office/drawing/2014/main" xmlns="" id="{A76C1013-994E-477A-A744-82EDCA67CAEF}"/>
              </a:ext>
            </a:extLst>
          </p:cNvPr>
          <p:cNvSpPr txBox="1"/>
          <p:nvPr/>
        </p:nvSpPr>
        <p:spPr>
          <a:xfrm>
            <a:off x="284206" y="4085781"/>
            <a:ext cx="6474940" cy="2575962"/>
          </a:xfrm>
          <a:prstGeom prst="rect">
            <a:avLst/>
          </a:prstGeom>
          <a:solidFill>
            <a:schemeClr val="accent6">
              <a:lumMod val="20000"/>
              <a:lumOff val="80000"/>
            </a:schemeClr>
          </a:solidFill>
        </p:spPr>
        <p:txBody>
          <a:bodyPr wrap="square" rtlCol="0">
            <a:noAutofit/>
          </a:bodyPr>
          <a:lstStyle/>
          <a:p>
            <a:pPr>
              <a:lnSpc>
                <a:spcPct val="107000"/>
              </a:lnSpc>
              <a:spcAft>
                <a:spcPts val="800"/>
              </a:spcAft>
            </a:pPr>
            <a:r>
              <a:rPr lang="en-US" sz="1600" b="1" u="sng" dirty="0">
                <a:solidFill>
                  <a:srgbClr val="002060"/>
                </a:solidFill>
                <a:effectLst/>
                <a:ea typeface="Calibri" panose="020F0502020204030204" pitchFamily="34" charset="0"/>
                <a:cs typeface="Times New Roman" panose="02020603050405020304" pitchFamily="18" charset="0"/>
              </a:rPr>
              <a:t>Functions of 4 SEAs on habitats</a:t>
            </a:r>
            <a:r>
              <a:rPr lang="en-US" sz="1600" b="1" dirty="0">
                <a:effectLst/>
                <a:ea typeface="Calibri" panose="020F0502020204030204" pitchFamily="34" charset="0"/>
                <a:cs typeface="Times New Roman" panose="02020603050405020304" pitchFamily="18" charset="0"/>
              </a:rPr>
              <a:t> (</a:t>
            </a:r>
            <a:r>
              <a:rPr lang="en-US" sz="1600" dirty="0">
                <a:latin typeface="Calibri" panose="020F0502020204030204" pitchFamily="34" charset="0"/>
                <a:ea typeface="Calibri" panose="020F0502020204030204" pitchFamily="34" charset="0"/>
                <a:cs typeface="Times New Roman" panose="02020603050405020304" pitchFamily="18" charset="0"/>
              </a:rPr>
              <a:t>See in the </a:t>
            </a:r>
            <a:r>
              <a:rPr lang="en-US" sz="1600" dirty="0" err="1">
                <a:latin typeface="Calibri" panose="020F0502020204030204" pitchFamily="34" charset="0"/>
                <a:ea typeface="Calibri" panose="020F0502020204030204" pitchFamily="34" charset="0"/>
                <a:cs typeface="Times New Roman" panose="02020603050405020304" pitchFamily="18" charset="0"/>
              </a:rPr>
              <a:t>ToR</a:t>
            </a:r>
            <a:r>
              <a:rPr lang="en-US" sz="1600" dirty="0">
                <a:latin typeface="Calibri" panose="020F0502020204030204" pitchFamily="34" charset="0"/>
                <a:ea typeface="Calibri" panose="020F0502020204030204" pitchFamily="34" charset="0"/>
                <a:cs typeface="Times New Roman" panose="02020603050405020304" pitchFamily="18" charset="0"/>
              </a:rPr>
              <a:t>, example): </a:t>
            </a:r>
            <a:endParaRPr lang="en-US" sz="1600" b="1" dirty="0">
              <a:effectLst/>
              <a:ea typeface="Calibri" panose="020F0502020204030204" pitchFamily="34" charset="0"/>
              <a:cs typeface="Times New Roman" panose="02020603050405020304" pitchFamily="18" charset="0"/>
            </a:endParaRPr>
          </a:p>
          <a:p>
            <a:pPr>
              <a:lnSpc>
                <a:spcPct val="107000"/>
              </a:lnSpc>
              <a:spcAft>
                <a:spcPts val="800"/>
              </a:spcAft>
            </a:pPr>
            <a:r>
              <a:rPr lang="en-US" sz="1600" dirty="0">
                <a:effectLst/>
                <a:ea typeface="Calibri" panose="020F0502020204030204" pitchFamily="34" charset="0"/>
                <a:cs typeface="Times New Roman" panose="02020603050405020304" pitchFamily="18" charset="0"/>
              </a:rPr>
              <a:t>- Working with local stakeholders to develop and operate project management boards for each site</a:t>
            </a:r>
          </a:p>
          <a:p>
            <a:pPr>
              <a:lnSpc>
                <a:spcPct val="107000"/>
              </a:lnSpc>
              <a:spcAft>
                <a:spcPts val="800"/>
              </a:spcAft>
            </a:pPr>
            <a:r>
              <a:rPr lang="en-US" sz="1600" dirty="0">
                <a:effectLst/>
                <a:ea typeface="Calibri" panose="020F0502020204030204" pitchFamily="34" charset="0"/>
                <a:cs typeface="Times New Roman" panose="02020603050405020304" pitchFamily="18" charset="0"/>
              </a:rPr>
              <a:t>- Organization of project activities at the site level </a:t>
            </a:r>
          </a:p>
          <a:p>
            <a:pPr>
              <a:lnSpc>
                <a:spcPct val="107000"/>
              </a:lnSpc>
              <a:spcAft>
                <a:spcPts val="800"/>
              </a:spcAft>
            </a:pPr>
            <a:r>
              <a:rPr lang="en-US" sz="1600" dirty="0">
                <a:effectLst/>
                <a:ea typeface="Calibri" panose="020F0502020204030204" pitchFamily="34" charset="0"/>
                <a:cs typeface="Times New Roman" panose="02020603050405020304" pitchFamily="18" charset="0"/>
              </a:rPr>
              <a:t>- Development of National Plan/strategies, methodology, standard procedures…related to sub-component</a:t>
            </a:r>
          </a:p>
          <a:p>
            <a:r>
              <a:rPr lang="en-US" sz="1600" dirty="0">
                <a:effectLst/>
                <a:ea typeface="Calibri" panose="020F0502020204030204" pitchFamily="34" charset="0"/>
              </a:rPr>
              <a:t>- Participation (Focal Points) in the Regional Working Groups (Coral Reefs, Seagrass, Mangroves, Wetland</a:t>
            </a:r>
            <a:endParaRPr lang="en-US" sz="1600" dirty="0"/>
          </a:p>
        </p:txBody>
      </p:sp>
      <p:sp>
        <p:nvSpPr>
          <p:cNvPr id="4" name="TextBox 3">
            <a:extLst>
              <a:ext uri="{FF2B5EF4-FFF2-40B4-BE49-F238E27FC236}">
                <a16:creationId xmlns:a16="http://schemas.microsoft.com/office/drawing/2014/main" xmlns="" id="{915F4C3C-B063-4154-9D3F-6DBC4FF7A125}"/>
              </a:ext>
            </a:extLst>
          </p:cNvPr>
          <p:cNvSpPr txBox="1"/>
          <p:nvPr/>
        </p:nvSpPr>
        <p:spPr>
          <a:xfrm>
            <a:off x="7004735" y="4085009"/>
            <a:ext cx="4705350" cy="2575962"/>
          </a:xfrm>
          <a:prstGeom prst="rect">
            <a:avLst/>
          </a:prstGeom>
          <a:solidFill>
            <a:schemeClr val="accent5">
              <a:lumMod val="20000"/>
              <a:lumOff val="80000"/>
            </a:schemeClr>
          </a:solidFill>
        </p:spPr>
        <p:txBody>
          <a:bodyPr wrap="square" rtlCol="0">
            <a:noAutofit/>
          </a:bodyPr>
          <a:lstStyle/>
          <a:p>
            <a:r>
              <a:rPr lang="en-US" sz="1600" b="1" u="sng" dirty="0">
                <a:solidFill>
                  <a:srgbClr val="002060"/>
                </a:solidFill>
              </a:rPr>
              <a:t>Functions of SEAs on </a:t>
            </a:r>
            <a:r>
              <a:rPr lang="en-US" sz="1600" b="1" u="sng" dirty="0" err="1">
                <a:solidFill>
                  <a:srgbClr val="002060"/>
                </a:solidFill>
              </a:rPr>
              <a:t>LbP</a:t>
            </a:r>
            <a:r>
              <a:rPr lang="en-US" sz="1600" b="1" u="sng" dirty="0">
                <a:solidFill>
                  <a:srgbClr val="002060"/>
                </a:solidFill>
              </a:rPr>
              <a:t> and Economic Valuation </a:t>
            </a:r>
            <a:r>
              <a:rPr lang="en-US" sz="1600" dirty="0"/>
              <a:t>(See in the </a:t>
            </a:r>
            <a:r>
              <a:rPr lang="en-US" sz="1600" dirty="0" err="1"/>
              <a:t>ToR</a:t>
            </a:r>
            <a:r>
              <a:rPr lang="en-US" sz="1600" dirty="0"/>
              <a:t>)</a:t>
            </a:r>
          </a:p>
          <a:p>
            <a:endParaRPr lang="en-US" sz="1600" dirty="0"/>
          </a:p>
          <a:p>
            <a:r>
              <a:rPr lang="en-US" sz="1600" dirty="0">
                <a:cs typeface="Times New Roman" panose="02020603050405020304" pitchFamily="18" charset="0"/>
              </a:rPr>
              <a:t>Under components 2 &amp; 3 – Regional level but also some at the national level, example:</a:t>
            </a:r>
          </a:p>
          <a:p>
            <a:r>
              <a:rPr lang="en-US" sz="1600" dirty="0">
                <a:cs typeface="Times New Roman" panose="02020603050405020304" pitchFamily="18" charset="0"/>
              </a:rPr>
              <a:t>- Development of policies, procedures, …</a:t>
            </a:r>
          </a:p>
          <a:p>
            <a:r>
              <a:rPr lang="en-US" sz="1600" dirty="0">
                <a:cs typeface="Times New Roman" panose="02020603050405020304" pitchFamily="18" charset="0"/>
              </a:rPr>
              <a:t>- Participation in the RWs &amp; RTF on EV</a:t>
            </a:r>
          </a:p>
          <a:p>
            <a:r>
              <a:rPr lang="en-US" sz="1600" dirty="0">
                <a:cs typeface="Times New Roman" panose="02020603050405020304" pitchFamily="18" charset="0"/>
              </a:rPr>
              <a:t>- Noted that no NC &amp; SEA for Legal Maters at the national level</a:t>
            </a:r>
          </a:p>
        </p:txBody>
      </p:sp>
      <p:sp>
        <p:nvSpPr>
          <p:cNvPr id="5" name="TextBox 4">
            <a:extLst>
              <a:ext uri="{FF2B5EF4-FFF2-40B4-BE49-F238E27FC236}">
                <a16:creationId xmlns:a16="http://schemas.microsoft.com/office/drawing/2014/main" xmlns="" id="{FD0BF8E1-F0E8-4B4C-B382-986100D952B5}"/>
              </a:ext>
            </a:extLst>
          </p:cNvPr>
          <p:cNvSpPr txBox="1"/>
          <p:nvPr/>
        </p:nvSpPr>
        <p:spPr>
          <a:xfrm>
            <a:off x="284206" y="1233613"/>
            <a:ext cx="4670853" cy="2031325"/>
          </a:xfrm>
          <a:prstGeom prst="rect">
            <a:avLst/>
          </a:prstGeom>
          <a:noFill/>
        </p:spPr>
        <p:txBody>
          <a:bodyPr wrap="square" rtlCol="0">
            <a:spAutoFit/>
          </a:bodyPr>
          <a:lstStyle/>
          <a:p>
            <a:pPr marL="285750" indent="-285750">
              <a:buFont typeface="Wingdings" panose="05000000000000000000" pitchFamily="2" charset="2"/>
              <a:buChar char="q"/>
            </a:pPr>
            <a:r>
              <a:rPr lang="en-US" dirty="0"/>
              <a:t>Six SEAs and relevant 6 NCs for different thematic areas in each participating country</a:t>
            </a:r>
          </a:p>
          <a:p>
            <a:pPr marL="285750" indent="-285750">
              <a:buFont typeface="Wingdings" panose="05000000000000000000" pitchFamily="2" charset="2"/>
              <a:buChar char="q"/>
            </a:pPr>
            <a:r>
              <a:rPr lang="en-US" dirty="0"/>
              <a:t>Four SEAs &amp; NCs on habitats focus on actions at the site level in the project component 1</a:t>
            </a:r>
          </a:p>
          <a:p>
            <a:pPr marL="285750" indent="-285750">
              <a:buFont typeface="Wingdings" panose="05000000000000000000" pitchFamily="2" charset="2"/>
              <a:buChar char="q"/>
            </a:pPr>
            <a:r>
              <a:rPr lang="en-US" dirty="0"/>
              <a:t>SEAs and NCs on </a:t>
            </a:r>
            <a:r>
              <a:rPr lang="en-US" dirty="0" err="1"/>
              <a:t>LbP</a:t>
            </a:r>
            <a:r>
              <a:rPr lang="en-US" dirty="0"/>
              <a:t> &amp; Economic Valuation focus on actions at national &amp; regional levels (component 2 &amp; 3)</a:t>
            </a:r>
          </a:p>
        </p:txBody>
      </p:sp>
      <p:sp>
        <p:nvSpPr>
          <p:cNvPr id="7" name="TextBox 9">
            <a:extLst>
              <a:ext uri="{FF2B5EF4-FFF2-40B4-BE49-F238E27FC236}">
                <a16:creationId xmlns:a16="http://schemas.microsoft.com/office/drawing/2014/main" xmlns="" id="{CF1F0022-B42F-4E87-AF3D-8698C29FCD41}"/>
              </a:ext>
            </a:extLst>
          </p:cNvPr>
          <p:cNvSpPr txBox="1"/>
          <p:nvPr/>
        </p:nvSpPr>
        <p:spPr>
          <a:xfrm>
            <a:off x="-8320" y="40391"/>
            <a:ext cx="12200320" cy="551930"/>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dirty="0">
                <a:latin typeface="Candara" panose="020E0502030303020204" pitchFamily="34" charset="0"/>
              </a:rPr>
              <a:t>SEAs (Specialized Executing Agencies) and NCs (National Committees)</a:t>
            </a:r>
          </a:p>
        </p:txBody>
      </p:sp>
    </p:spTree>
    <p:extLst>
      <p:ext uri="{BB962C8B-B14F-4D97-AF65-F5344CB8AC3E}">
        <p14:creationId xmlns:p14="http://schemas.microsoft.com/office/powerpoint/2010/main" val="955648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982</TotalTime>
  <Words>4263</Words>
  <Application>Microsoft Office PowerPoint</Application>
  <PresentationFormat>Widescreen</PresentationFormat>
  <Paragraphs>543</Paragraphs>
  <Slides>23</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23</vt:i4>
      </vt:variant>
    </vt:vector>
  </HeadingPairs>
  <TitlesOfParts>
    <vt:vector size="33" baseType="lpstr">
      <vt:lpstr>Arial</vt:lpstr>
      <vt:lpstr>Calibri</vt:lpstr>
      <vt:lpstr>Calibri Light</vt:lpstr>
      <vt:lpstr>Candara</vt:lpstr>
      <vt:lpstr>Symbol</vt:lpstr>
      <vt:lpstr>Times New Roman</vt:lpstr>
      <vt:lpstr>Wingdings</vt:lpstr>
      <vt:lpstr>Yu Mincho</vt:lpstr>
      <vt:lpstr>Office Theme</vt:lpstr>
      <vt:lpstr>1_Office Theme</vt:lpstr>
      <vt:lpstr>Implementing the Strategic Action Programme for the South China Sea and Gulf of Thailand (SCS SAP Project)     Third Regional Inception Phase Meeting – NIR Development and Completion  14.00 – 16.30 Bangkok Time, Monday 15th March 2021     NIR Development Process and Guidance  </vt:lpstr>
      <vt:lpstr>PowerPoint Presentation</vt:lpstr>
      <vt:lpstr>PART 1. BACKGROUND AND GENERAL INFORMATION  2. Overview of key national policies, projects and stakeholders</vt:lpstr>
      <vt:lpstr>PowerPoint Presentation</vt:lpstr>
      <vt:lpstr>PART 1. BACKGROUND AND GENERAL INFORMATION  3. National Coordination and Oversight for the “Implementing the Strategic Action Programme for the South China Sea and Gulf of Thailand</vt:lpstr>
      <vt:lpstr>PowerPoint Presentation</vt:lpstr>
      <vt:lpstr>PowerPoint Presentation</vt:lpstr>
      <vt:lpstr>PowerPoint Presentation</vt:lpstr>
      <vt:lpstr>PowerPoint Presentation</vt:lpstr>
      <vt:lpstr>PowerPoint Presentation</vt:lpstr>
      <vt:lpstr>PART 2. NATIONAL ACTIONS TO BE IMPLEMENTED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VIEN HD</dc:creator>
  <cp:lastModifiedBy>Molina Reynaldo</cp:lastModifiedBy>
  <cp:revision>86</cp:revision>
  <dcterms:created xsi:type="dcterms:W3CDTF">2021-03-09T07:16:41Z</dcterms:created>
  <dcterms:modified xsi:type="dcterms:W3CDTF">2021-05-07T01:24:35Z</dcterms:modified>
</cp:coreProperties>
</file>