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9" r:id="rId4"/>
    <p:sldId id="267" r:id="rId5"/>
    <p:sldId id="271" r:id="rId6"/>
    <p:sldId id="272" r:id="rId7"/>
    <p:sldId id="280" r:id="rId8"/>
    <p:sldId id="277" r:id="rId9"/>
    <p:sldId id="278" r:id="rId10"/>
    <p:sldId id="285" r:id="rId11"/>
    <p:sldId id="273" r:id="rId12"/>
    <p:sldId id="274" r:id="rId13"/>
    <p:sldId id="284" r:id="rId14"/>
    <p:sldId id="283"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jqPtPHz8WjxPpkOOXY0t4hNsYT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7" d="100"/>
          <a:sy n="67" d="100"/>
        </p:scale>
        <p:origin x="5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8988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52965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a:extLst>
            <a:ext uri="{FF2B5EF4-FFF2-40B4-BE49-F238E27FC236}">
              <a16:creationId xmlns:a16="http://schemas.microsoft.com/office/drawing/2014/main" id="{2BF57B2D-13C4-B047-6E63-04D5456E6052}"/>
            </a:ext>
          </a:extLst>
        </p:cNvPr>
        <p:cNvGrpSpPr/>
        <p:nvPr/>
      </p:nvGrpSpPr>
      <p:grpSpPr>
        <a:xfrm>
          <a:off x="0" y="0"/>
          <a:ext cx="0" cy="0"/>
          <a:chOff x="0" y="0"/>
          <a:chExt cx="0" cy="0"/>
        </a:xfrm>
      </p:grpSpPr>
      <p:sp>
        <p:nvSpPr>
          <p:cNvPr id="81" name="Google Shape;81;p1:notes">
            <a:extLst>
              <a:ext uri="{FF2B5EF4-FFF2-40B4-BE49-F238E27FC236}">
                <a16:creationId xmlns:a16="http://schemas.microsoft.com/office/drawing/2014/main" id="{CB0D0FD9-8A2A-4B23-9AFC-50A98CC8B7E4}"/>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a:extLst>
              <a:ext uri="{FF2B5EF4-FFF2-40B4-BE49-F238E27FC236}">
                <a16:creationId xmlns:a16="http://schemas.microsoft.com/office/drawing/2014/main" id="{6E48E07D-7FC0-2754-1F6E-52043725D6C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08587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p:cNvSpPr txBox="1"/>
          <p:nvPr/>
        </p:nvSpPr>
        <p:spPr>
          <a:xfrm>
            <a:off x="919458" y="2399779"/>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r>
              <a:rPr lang="en-US" sz="2300" b="1" i="0" u="none" strike="noStrike" cap="none" dirty="0">
                <a:solidFill>
                  <a:srgbClr val="FFFFFF"/>
                </a:solidFill>
                <a:latin typeface="Twentieth Century"/>
                <a:ea typeface="Twentieth Century"/>
                <a:cs typeface="Twentieth Century"/>
                <a:sym typeface="Twentieth Century"/>
              </a:rPr>
              <a:t>Second Meeting of the Regional Working Group on Land-Based Pollution (RWG-LBP) </a:t>
            </a:r>
            <a:endParaRPr sz="2300" b="0" i="0" u="none" strike="noStrike" cap="none"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600"/>
              <a:buFont typeface="Arial"/>
              <a:buNone/>
            </a:pPr>
            <a:r>
              <a:rPr lang="en-US" sz="1900" dirty="0">
                <a:solidFill>
                  <a:srgbClr val="FFFFFF"/>
                </a:solidFill>
                <a:latin typeface="Twentieth Century"/>
                <a:ea typeface="Twentieth Century"/>
                <a:cs typeface="Twentieth Century"/>
                <a:sym typeface="Twentieth Century"/>
              </a:rPr>
              <a:t>11-12 November </a:t>
            </a:r>
            <a:r>
              <a:rPr lang="en-US" sz="1900" b="0" i="0" u="none" strike="noStrike" cap="none" dirty="0">
                <a:solidFill>
                  <a:srgbClr val="FFFFFF"/>
                </a:solidFill>
                <a:latin typeface="Twentieth Century"/>
                <a:ea typeface="Twentieth Century"/>
                <a:cs typeface="Twentieth Century"/>
                <a:sym typeface="Twentieth Century"/>
              </a:rPr>
              <a:t>2024, Shenzhen, China</a:t>
            </a:r>
          </a:p>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S</a:t>
            </a: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tatus and Progress of the SCS SAP Project </a:t>
            </a: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implementation </a:t>
            </a: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at </a:t>
            </a: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Regional and National Level </a:t>
            </a:r>
            <a:endParaRPr kumimoji="0" lang="en-GB"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rtl="0">
              <a:lnSpc>
                <a:spcPct val="107000"/>
              </a:lnSpc>
              <a:spcBef>
                <a:spcPts val="600"/>
              </a:spcBef>
              <a:spcAft>
                <a:spcPts val="0"/>
              </a:spcAft>
              <a:buClr>
                <a:srgbClr val="000000"/>
              </a:buClr>
              <a:buSzPts val="1600"/>
              <a:buFont typeface="Arial"/>
              <a:buNone/>
            </a:pPr>
            <a:endParaRPr sz="1900" b="0" i="0" u="none" strike="noStrike" cap="none" dirty="0">
              <a:solidFill>
                <a:srgbClr val="FFFFFF"/>
              </a:solidFill>
              <a:latin typeface="Twentieth Century"/>
              <a:ea typeface="Twentieth Century"/>
              <a:cs typeface="Twentieth Century"/>
              <a:sym typeface="Twentieth Century"/>
            </a:endParaRPr>
          </a:p>
        </p:txBody>
      </p:sp>
      <p:sp>
        <p:nvSpPr>
          <p:cNvPr id="89" name="Google Shape;89;p1"/>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42A784FD-C25A-2225-55E8-65BDA1106C9D}"/>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C7BB7495-D297-4BB5-80F1-F183CABB50EE}"/>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8FEAAFD6-5FAD-4B8A-2FEA-19D9B4E1D5D6}"/>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4" name="Google Shape;89;p1">
            <a:extLst>
              <a:ext uri="{FF2B5EF4-FFF2-40B4-BE49-F238E27FC236}">
                <a16:creationId xmlns:a16="http://schemas.microsoft.com/office/drawing/2014/main" id="{A26B2D63-F2A8-0976-643E-37C7E3908F5F}"/>
              </a:ext>
            </a:extLst>
          </p:cNvPr>
          <p:cNvSpPr txBox="1"/>
          <p:nvPr/>
        </p:nvSpPr>
        <p:spPr>
          <a:xfrm>
            <a:off x="3060067" y="4664786"/>
            <a:ext cx="6636609" cy="547294"/>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PROJECT COORDINATION UNIT</a:t>
            </a: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AAA1D-8BDC-8DA6-955A-2520508F9820}"/>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04B0BEF3-9821-FB3E-C77A-C40BA358C683}"/>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BE57750A-74C3-CF03-1F8D-3E30F38DBCAB}"/>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80FF48EF-96E1-258F-38D1-BC1D9C3CB07D}"/>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26F5E7F9-55F3-A667-FD78-6087F8AF62C5}"/>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3C8E87E9-FE33-EA7F-0717-7EEB7BECBF16}"/>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ABE6878B-8C14-9026-3868-D2BA324CB81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A9E9228-21DD-27A6-2407-AA57A50BD725}"/>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Vietnam</a:t>
            </a:r>
          </a:p>
          <a:p>
            <a:pPr>
              <a:buClrTx/>
              <a:buFontTx/>
              <a:buChar char="-"/>
              <a:defRPr/>
            </a:pPr>
            <a:r>
              <a:rPr lang="en-US" kern="100" dirty="0">
                <a:latin typeface="Calibri" panose="020F0502020204030204" pitchFamily="34" charset="0"/>
                <a:ea typeface="Calibri" panose="020F0502020204030204" pitchFamily="34" charset="0"/>
                <a:cs typeface="Times New Roman" panose="02020603050405020304" pitchFamily="18" charset="0"/>
              </a:rPr>
              <a:t>Project Cooperation Agreement (PCA) with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Vietnam Environment and Marine Science Institute (VEMSI), </a:t>
            </a:r>
            <a:r>
              <a:rPr lang="en-US" kern="100" dirty="0">
                <a:latin typeface="Calibri" panose="020F0502020204030204" pitchFamily="34" charset="0"/>
                <a:ea typeface="Calibri" panose="020F0502020204030204" pitchFamily="34" charset="0"/>
                <a:cs typeface="Times New Roman" panose="02020603050405020304" pitchFamily="18" charset="0"/>
              </a:rPr>
              <a:t>being finalized for submission to PCU. Project is awaiting approval by the government</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Thailand</a:t>
            </a:r>
          </a:p>
          <a:p>
            <a:pPr marL="180975" marR="0" lvl="0" indent="-180975" algn="l" defTabSz="914400" rtl="0" eaLnBrk="1" fontAlgn="auto" latinLnBrk="0" hangingPunct="1">
              <a:lnSpc>
                <a:spcPct val="90000"/>
              </a:lnSpc>
              <a:spcBef>
                <a:spcPts val="1000"/>
              </a:spcBef>
              <a:spcAft>
                <a:spcPts val="0"/>
              </a:spcAft>
              <a:buClrTx/>
              <a:buSzTx/>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Project Cooperation Agreement (PCA) with Pollution Control Department (PCD) </a:t>
            </a:r>
            <a:r>
              <a:rPr lang="en-US" kern="100" dirty="0">
                <a:latin typeface="Calibri" panose="020F0502020204030204" pitchFamily="34" charset="0"/>
                <a:ea typeface="Calibri" panose="020F0502020204030204" pitchFamily="34" charset="0"/>
                <a:cs typeface="Times New Roman" panose="02020603050405020304" pitchFamily="18" charset="0"/>
              </a:rPr>
              <a:t>for Components 2 and 3 implementation, being finalized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for submission to PCU</a:t>
            </a:r>
          </a:p>
          <a:p>
            <a:pPr marL="0" marR="0" lvl="0" indent="0" algn="l" defTabSz="914400" rtl="0" eaLnBrk="1" fontAlgn="auto" latinLnBrk="0" hangingPunct="1">
              <a:lnSpc>
                <a:spcPct val="90000"/>
              </a:lnSpc>
              <a:spcBef>
                <a:spcPts val="1000"/>
              </a:spcBef>
              <a:spcAft>
                <a:spcPts val="0"/>
              </a:spcAft>
              <a:buClrTx/>
              <a:buSzTx/>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45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National Coordinators for Cambodia, China, Indonesia, Philippines, Thailand and Viet Nam were recruited and continued to provide project management and technical support to the project and national teams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First Regional Working Group (RWG) Meetings (Virtual)</a:t>
            </a:r>
          </a:p>
          <a:p>
            <a:pPr marR="0" lvl="0" algn="l" defTabSz="914400" rtl="0" eaLnBrk="1" fontAlgn="auto" latinLnBrk="0" hangingPunct="1">
              <a:lnSpc>
                <a:spcPct val="90000"/>
              </a:lnSpc>
              <a:spcBef>
                <a:spcPts val="1000"/>
              </a:spcBef>
              <a:spcAft>
                <a:spcPts val="0"/>
              </a:spcAft>
              <a:buClrTx/>
              <a:buSzTx/>
              <a:buFontTx/>
              <a:buChar char="-"/>
              <a:tabLst/>
              <a:defRPr/>
            </a:pP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1 December 2021: RWG on Mangroves</a:t>
            </a:r>
          </a:p>
          <a:p>
            <a:pPr marR="0" lvl="0" algn="l" defTabSz="914400" rtl="0" eaLnBrk="1" fontAlgn="auto" latinLnBrk="0" hangingPunct="1">
              <a:lnSpc>
                <a:spcPct val="90000"/>
              </a:lnSpc>
              <a:spcBef>
                <a:spcPts val="1000"/>
              </a:spcBef>
              <a:spcAft>
                <a:spcPts val="0"/>
              </a:spcAft>
              <a:buClrTx/>
              <a:buSzTx/>
              <a:buFontTx/>
              <a:buChar char="-"/>
              <a:tabLst/>
              <a:defRPr/>
            </a:pPr>
            <a:r>
              <a:rPr lang="en-US" i="1" kern="100" dirty="0">
                <a:latin typeface="Calibri" panose="020F0502020204030204" pitchFamily="34" charset="0"/>
                <a:ea typeface="Calibri" panose="020F0502020204030204" pitchFamily="34" charset="0"/>
                <a:cs typeface="Times New Roman" panose="02020603050405020304" pitchFamily="18" charset="0"/>
              </a:rPr>
              <a:t>2 December 2021: RWG on </a:t>
            </a: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Coral Reefs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3 December 2021: RWG on Seagrass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7 December 2021: RWG o</a:t>
            </a:r>
            <a:r>
              <a:rPr lang="en-US" i="1" kern="100" dirty="0">
                <a:latin typeface="Calibri" panose="020F0502020204030204" pitchFamily="34" charset="0"/>
                <a:ea typeface="Calibri" panose="020F0502020204030204" pitchFamily="34" charset="0"/>
                <a:cs typeface="Times New Roman" panose="02020603050405020304" pitchFamily="18" charset="0"/>
              </a:rPr>
              <a:t>n We</a:t>
            </a: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tlands</a:t>
            </a:r>
          </a:p>
          <a:p>
            <a:pPr marR="0" lvl="0" algn="l" defTabSz="914400" rtl="0" eaLnBrk="1" fontAlgn="auto" latinLnBrk="0" hangingPunct="1">
              <a:lnSpc>
                <a:spcPct val="90000"/>
              </a:lnSpc>
              <a:spcBef>
                <a:spcPts val="1000"/>
              </a:spcBef>
              <a:spcAft>
                <a:spcPts val="0"/>
              </a:spcAft>
              <a:buClrTx/>
              <a:buSzTx/>
              <a:buFontTx/>
              <a:buChar char="-"/>
              <a:tabLst/>
              <a:defRPr/>
            </a:pPr>
            <a:r>
              <a:rPr lang="en-US" b="1" i="1" kern="100" dirty="0">
                <a:latin typeface="Calibri" panose="020F0502020204030204" pitchFamily="34" charset="0"/>
                <a:ea typeface="Calibri" panose="020F0502020204030204" pitchFamily="34" charset="0"/>
                <a:cs typeface="Times New Roman" panose="02020603050405020304" pitchFamily="18" charset="0"/>
              </a:rPr>
              <a:t>13 December 2022: RWG on Land-Based Pollution</a:t>
            </a:r>
            <a:endParaRPr lang="en-US" sz="2800" b="1" i="1"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7705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17-19 October 2022</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Regional Scientific and Technical Committee (RSTC) Meeting </a:t>
            </a:r>
            <a:r>
              <a:rPr lang="en-US" kern="100" dirty="0">
                <a:effectLst/>
                <a:latin typeface="Calibri" panose="020F0502020204030204" pitchFamily="34" charset="0"/>
                <a:ea typeface="Calibri" panose="020F0502020204030204" pitchFamily="34" charset="0"/>
                <a:cs typeface="Times New Roman" panose="02020603050405020304" pitchFamily="18" charset="0"/>
              </a:rPr>
              <a:t>in Bangkok, Thailand </a:t>
            </a:r>
          </a:p>
          <a:p>
            <a:pPr marL="0" indent="0">
              <a:buClrTx/>
              <a:buNone/>
              <a:defRPr/>
            </a:pP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16 December 2022</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Withdrawal of SEAFDEC as executing agency</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30-31 January 2024</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Second Project Steering Committee (PSC) Meeting</a:t>
            </a:r>
            <a:r>
              <a:rPr lang="en-US" kern="100" dirty="0">
                <a:effectLst/>
                <a:latin typeface="Calibri" panose="020F0502020204030204" pitchFamily="34" charset="0"/>
                <a:ea typeface="Calibri" panose="020F0502020204030204" pitchFamily="34" charset="0"/>
                <a:cs typeface="Times New Roman" panose="02020603050405020304" pitchFamily="18" charset="0"/>
              </a:rPr>
              <a:t> – discussed and approved the new execution modality with UNOPS as sole executing agency, revised overall work plans and budgets, no-cost project extension until 2026</a:t>
            </a:r>
          </a:p>
          <a:p>
            <a:pPr marL="0" indent="0">
              <a:buClrTx/>
              <a:buNone/>
              <a:defRPr/>
            </a:pPr>
            <a:r>
              <a:rPr lang="en-US" i="1" kern="100" dirty="0">
                <a:latin typeface="Calibri" panose="020F0502020204030204" pitchFamily="34" charset="0"/>
                <a:ea typeface="Calibri" panose="020F0502020204030204" pitchFamily="34" charset="0"/>
                <a:cs typeface="Times New Roman" panose="02020603050405020304" pitchFamily="18" charset="0"/>
              </a:rPr>
              <a:t>22-24 April 2024</a:t>
            </a: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b="1" kern="100" dirty="0">
                <a:latin typeface="Calibri" panose="020F0502020204030204" pitchFamily="34" charset="0"/>
                <a:ea typeface="Calibri" panose="020F0502020204030204" pitchFamily="34" charset="0"/>
                <a:cs typeface="Times New Roman" panose="02020603050405020304" pitchFamily="18" charset="0"/>
              </a:rPr>
              <a:t>SCS SAP Special Forum and Roundtable Meeting</a:t>
            </a:r>
            <a:r>
              <a:rPr lang="en-US" kern="100" dirty="0">
                <a:latin typeface="Calibri" panose="020F0502020204030204" pitchFamily="34" charset="0"/>
                <a:ea typeface="Calibri" panose="020F0502020204030204" pitchFamily="34" charset="0"/>
                <a:cs typeface="Times New Roman" panose="02020603050405020304" pitchFamily="18" charset="0"/>
              </a:rPr>
              <a:t> in Bangkok, Thailand in collaboration with UNESCO/IOC Sub-Commission for the Western Pacific (WESTPAC) </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26 June 2024</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Regional Task Force on Economic Valuation (RTF-EV) Meeting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43719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F6E47-1DFE-5D06-88C9-B0F6370CBC93}"/>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C37CC08F-70DA-626A-0D86-3D7635212B55}"/>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2D976950-36EC-39EE-A73C-26080A3A743C}"/>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BA9B8E61-E02C-A6F1-8BE1-0F229D659AF8}"/>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B3A3381-8D67-6EBD-3826-597F584653D5}"/>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D9C844BE-75BA-418C-B36D-A0DA414F0440}"/>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79B64461-868C-78E8-621B-47EF12E95F89}"/>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ACBBFDE-6589-25E3-98DB-47BF45FB76EC}"/>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23-25 July 2024</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Second Regional Scientific and Technical Committee (RSTC) Meeting </a:t>
            </a:r>
            <a:r>
              <a:rPr lang="en-US" kern="100" dirty="0">
                <a:effectLst/>
                <a:latin typeface="Calibri" panose="020F0502020204030204" pitchFamily="34" charset="0"/>
                <a:ea typeface="Calibri" panose="020F0502020204030204" pitchFamily="34" charset="0"/>
                <a:cs typeface="Times New Roman" panose="02020603050405020304" pitchFamily="18" charset="0"/>
              </a:rPr>
              <a:t>in Bangkok, Thailand </a:t>
            </a:r>
          </a:p>
          <a:p>
            <a:pPr marL="0" indent="0">
              <a:buClrTx/>
              <a:buNone/>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21-26 September 2024</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2800" b="1" dirty="0">
                <a:effectLst/>
                <a:latin typeface="Calibri" panose="020F0502020204030204" pitchFamily="34" charset="0"/>
                <a:ea typeface="Calibri" panose="020F0502020204030204" pitchFamily="34" charset="0"/>
              </a:rPr>
              <a:t>10</a:t>
            </a:r>
            <a:r>
              <a:rPr lang="en-US" sz="2800" b="1" baseline="30000" dirty="0">
                <a:effectLst/>
                <a:latin typeface="Calibri" panose="020F0502020204030204" pitchFamily="34" charset="0"/>
                <a:ea typeface="Calibri" panose="020F0502020204030204" pitchFamily="34" charset="0"/>
              </a:rPr>
              <a:t>th</a:t>
            </a:r>
            <a:r>
              <a:rPr lang="en-US" sz="2800" b="1" dirty="0">
                <a:effectLst/>
                <a:latin typeface="Calibri" panose="020F0502020204030204" pitchFamily="34" charset="0"/>
                <a:ea typeface="Calibri" panose="020F0502020204030204" pitchFamily="34" charset="0"/>
              </a:rPr>
              <a:t> GEF Biennial International Waters Conference (IWC10) </a:t>
            </a:r>
            <a:r>
              <a:rPr lang="en-US" sz="2800" dirty="0">
                <a:effectLst/>
                <a:latin typeface="Calibri" panose="020F0502020204030204" pitchFamily="34" charset="0"/>
                <a:ea typeface="Calibri" panose="020F0502020204030204" pitchFamily="34" charset="0"/>
              </a:rPr>
              <a:t>in Montevideo/Punta del Este, Uruguay</a:t>
            </a:r>
          </a:p>
          <a:p>
            <a:pPr marL="0" indent="0">
              <a:buClrTx/>
              <a:buNone/>
              <a:defRPr/>
            </a:pPr>
            <a:r>
              <a:rPr lang="en-US" i="1" kern="100" dirty="0">
                <a:latin typeface="Calibri" panose="020F0502020204030204" pitchFamily="34" charset="0"/>
                <a:ea typeface="Calibri" panose="020F0502020204030204" pitchFamily="34" charset="0"/>
                <a:cs typeface="Times New Roman" panose="02020603050405020304" pitchFamily="18" charset="0"/>
              </a:rPr>
              <a:t>4 October 2024</a:t>
            </a: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b="1" kern="100" dirty="0">
                <a:latin typeface="Calibri" panose="020F0502020204030204" pitchFamily="34" charset="0"/>
                <a:ea typeface="Calibri" panose="020F0502020204030204" pitchFamily="34" charset="0"/>
                <a:cs typeface="Times New Roman" panose="02020603050405020304" pitchFamily="18" charset="0"/>
              </a:rPr>
              <a:t>SCS-SAP Project Office</a:t>
            </a:r>
            <a:r>
              <a:rPr lang="en-US" kern="100" dirty="0">
                <a:latin typeface="Calibri" panose="020F0502020204030204" pitchFamily="34" charset="0"/>
                <a:ea typeface="Calibri" panose="020F0502020204030204" pitchFamily="34" charset="0"/>
                <a:cs typeface="Times New Roman" panose="02020603050405020304" pitchFamily="18" charset="0"/>
              </a:rPr>
              <a:t> established at the Faculty of Fisheries of </a:t>
            </a:r>
            <a:r>
              <a:rPr lang="en-US" kern="100" dirty="0" err="1">
                <a:latin typeface="Calibri" panose="020F0502020204030204" pitchFamily="34" charset="0"/>
                <a:ea typeface="Calibri" panose="020F0502020204030204" pitchFamily="34" charset="0"/>
                <a:cs typeface="Times New Roman" panose="02020603050405020304" pitchFamily="18" charset="0"/>
              </a:rPr>
              <a:t>Kasetsart</a:t>
            </a:r>
            <a:r>
              <a:rPr lang="en-US" kern="100" dirty="0">
                <a:latin typeface="Calibri" panose="020F0502020204030204" pitchFamily="34" charset="0"/>
                <a:ea typeface="Calibri" panose="020F0502020204030204" pitchFamily="34" charset="0"/>
                <a:cs typeface="Times New Roman" panose="02020603050405020304" pitchFamily="18" charset="0"/>
              </a:rPr>
              <a:t> University, Thailand</a:t>
            </a:r>
            <a:endParaRPr lang="en-US" sz="2800" dirty="0">
              <a:effectLst/>
              <a:latin typeface="Calibri" panose="020F0502020204030204" pitchFamily="34" charset="0"/>
              <a:ea typeface="Calibri" panose="020F0502020204030204" pitchFamily="34" charset="0"/>
            </a:endParaRPr>
          </a:p>
          <a:p>
            <a:pPr marL="0" indent="0">
              <a:buClrTx/>
              <a:buNone/>
              <a:defRPr/>
            </a:pPr>
            <a:r>
              <a:rPr lang="en-US" i="1" kern="100" dirty="0">
                <a:effectLst/>
                <a:latin typeface="Calibri" panose="020F0502020204030204" pitchFamily="34" charset="0"/>
                <a:ea typeface="Calibri" panose="020F0502020204030204" pitchFamily="34" charset="0"/>
                <a:cs typeface="Times New Roman" panose="02020603050405020304" pitchFamily="18" charset="0"/>
              </a:rPr>
              <a:t>21-25 October 2024</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SCS-SAP-</a:t>
            </a:r>
            <a:r>
              <a:rPr lang="en-US" sz="2800" b="1" dirty="0">
                <a:effectLst/>
                <a:latin typeface="Calibri" panose="020F0502020204030204" pitchFamily="34" charset="0"/>
                <a:ea typeface="Calibri" panose="020F0502020204030204" pitchFamily="34" charset="0"/>
              </a:rPr>
              <a:t>COBSEA Integration Meetings </a:t>
            </a:r>
            <a:r>
              <a:rPr lang="en-US" sz="2800" dirty="0">
                <a:effectLst/>
                <a:latin typeface="Calibri" panose="020F0502020204030204" pitchFamily="34" charset="0"/>
                <a:ea typeface="Calibri" panose="020F0502020204030204" pitchFamily="34" charset="0"/>
              </a:rPr>
              <a:t>in Siem Reap, Cambodia (2</a:t>
            </a:r>
            <a:r>
              <a:rPr lang="en-US" sz="2800" baseline="30000" dirty="0">
                <a:effectLst/>
                <a:latin typeface="Calibri" panose="020F0502020204030204" pitchFamily="34" charset="0"/>
                <a:ea typeface="Calibri" panose="020F0502020204030204" pitchFamily="34" charset="0"/>
              </a:rPr>
              <a:t>nd</a:t>
            </a:r>
            <a:r>
              <a:rPr lang="en-US" sz="2800" dirty="0">
                <a:effectLst/>
                <a:latin typeface="Calibri" panose="020F0502020204030204" pitchFamily="34" charset="0"/>
                <a:ea typeface="Calibri" panose="020F0502020204030204" pitchFamily="34" charset="0"/>
              </a:rPr>
              <a:t> WGMCE, 6</a:t>
            </a:r>
            <a:r>
              <a:rPr lang="en-US" sz="2800" baseline="30000" dirty="0">
                <a:effectLst/>
                <a:latin typeface="Calibri" panose="020F0502020204030204" pitchFamily="34" charset="0"/>
                <a:ea typeface="Calibri" panose="020F0502020204030204" pitchFamily="34" charset="0"/>
              </a:rPr>
              <a:t>th</a:t>
            </a:r>
            <a:r>
              <a:rPr lang="en-US" sz="2800" dirty="0">
                <a:effectLst/>
                <a:latin typeface="Calibri" panose="020F0502020204030204" pitchFamily="34" charset="0"/>
                <a:ea typeface="Calibri" panose="020F0502020204030204" pitchFamily="34" charset="0"/>
              </a:rPr>
              <a:t> WGML, 26</a:t>
            </a:r>
            <a:r>
              <a:rPr lang="en-US" sz="2800" baseline="30000" dirty="0">
                <a:effectLst/>
                <a:latin typeface="Calibri" panose="020F0502020204030204" pitchFamily="34" charset="0"/>
                <a:ea typeface="Calibri" panose="020F0502020204030204" pitchFamily="34" charset="0"/>
              </a:rPr>
              <a:t>th</a:t>
            </a:r>
            <a:r>
              <a:rPr lang="en-US" sz="2800" dirty="0">
                <a:effectLst/>
                <a:latin typeface="Calibri" panose="020F0502020204030204" pitchFamily="34" charset="0"/>
                <a:ea typeface="Calibri" panose="020F0502020204030204" pitchFamily="34" charset="0"/>
              </a:rPr>
              <a:t> IGM) </a:t>
            </a:r>
          </a:p>
          <a:p>
            <a:pPr marL="0" indent="0">
              <a:buClrTx/>
              <a:buNone/>
              <a:defRPr/>
            </a:pPr>
            <a:r>
              <a:rPr lang="en-US" sz="2800" i="1" dirty="0">
                <a:effectLst/>
                <a:latin typeface="Calibri" panose="020F0502020204030204" pitchFamily="34" charset="0"/>
                <a:ea typeface="Calibri" panose="020F0502020204030204" pitchFamily="34" charset="0"/>
              </a:rPr>
              <a:t>6-8 November 2024</a:t>
            </a:r>
            <a:r>
              <a:rPr lang="en-US" sz="2800" dirty="0">
                <a:effectLst/>
                <a:latin typeface="Calibri" panose="020F0502020204030204" pitchFamily="34" charset="0"/>
                <a:ea typeface="Calibri" panose="020F0502020204030204" pitchFamily="34" charset="0"/>
              </a:rPr>
              <a:t>: </a:t>
            </a:r>
            <a:r>
              <a:rPr lang="en-US" sz="2800" b="1" dirty="0">
                <a:effectLst/>
                <a:latin typeface="Calibri" panose="020F0502020204030204" pitchFamily="34" charset="0"/>
                <a:ea typeface="Calibri" panose="020F0502020204030204" pitchFamily="34" charset="0"/>
              </a:rPr>
              <a:t>PEMSEA EAS Congress 2024 </a:t>
            </a:r>
            <a:r>
              <a:rPr lang="en-US" sz="2800" dirty="0">
                <a:effectLst/>
                <a:latin typeface="Calibri" panose="020F0502020204030204" pitchFamily="34" charset="0"/>
                <a:ea typeface="Calibri" panose="020F0502020204030204" pitchFamily="34" charset="0"/>
              </a:rPr>
              <a:t>in Xiamen, China</a:t>
            </a:r>
          </a:p>
        </p:txBody>
      </p:sp>
    </p:spTree>
    <p:extLst>
      <p:ext uri="{BB962C8B-B14F-4D97-AF65-F5344CB8AC3E}">
        <p14:creationId xmlns:p14="http://schemas.microsoft.com/office/powerpoint/2010/main" val="540535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3">
          <a:extLst>
            <a:ext uri="{FF2B5EF4-FFF2-40B4-BE49-F238E27FC236}">
              <a16:creationId xmlns:a16="http://schemas.microsoft.com/office/drawing/2014/main" id="{F1E68B71-F711-82A7-C696-70382E00302F}"/>
            </a:ext>
          </a:extLst>
        </p:cNvPr>
        <p:cNvGrpSpPr/>
        <p:nvPr/>
      </p:nvGrpSpPr>
      <p:grpSpPr>
        <a:xfrm>
          <a:off x="0" y="0"/>
          <a:ext cx="0" cy="0"/>
          <a:chOff x="0" y="0"/>
          <a:chExt cx="0" cy="0"/>
        </a:xfrm>
      </p:grpSpPr>
      <p:pic>
        <p:nvPicPr>
          <p:cNvPr id="84" name="Google Shape;84;p1">
            <a:extLst>
              <a:ext uri="{FF2B5EF4-FFF2-40B4-BE49-F238E27FC236}">
                <a16:creationId xmlns:a16="http://schemas.microsoft.com/office/drawing/2014/main" id="{4C088B27-D80D-11CE-BB2A-AB7AD62AD114}"/>
              </a:ext>
            </a:extLst>
          </p:cNvPr>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a:extLst>
              <a:ext uri="{FF2B5EF4-FFF2-40B4-BE49-F238E27FC236}">
                <a16:creationId xmlns:a16="http://schemas.microsoft.com/office/drawing/2014/main" id="{42365E0A-6A44-75A5-5287-13AFC174FF08}"/>
              </a:ext>
            </a:extLst>
          </p:cNvPr>
          <p:cNvSpPr txBox="1"/>
          <p:nvPr/>
        </p:nvSpPr>
        <p:spPr>
          <a:xfrm>
            <a:off x="3784127" y="3626734"/>
            <a:ext cx="4623746" cy="1535154"/>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lang="en-GB" sz="5400" b="1" kern="1200" dirty="0">
                <a:solidFill>
                  <a:schemeClr val="bg1"/>
                </a:solidFill>
                <a:latin typeface="Arial" panose="020B0604020202020204" pitchFamily="34" charset="0"/>
                <a:ea typeface="Calibri" panose="020F0502020204030204" pitchFamily="34" charset="0"/>
                <a:cs typeface="Arial" panose="020B0604020202020204" pitchFamily="34" charset="0"/>
              </a:rPr>
              <a:t>THANK YOU!</a:t>
            </a:r>
            <a:endParaRPr sz="5400" b="0" i="0" u="none" strike="noStrike" cap="none" dirty="0">
              <a:solidFill>
                <a:srgbClr val="FFFFFF"/>
              </a:solidFill>
              <a:latin typeface="Twentieth Century"/>
              <a:ea typeface="Twentieth Century"/>
              <a:cs typeface="Twentieth Century"/>
              <a:sym typeface="Twentieth Century"/>
            </a:endParaRPr>
          </a:p>
        </p:txBody>
      </p:sp>
      <p:sp>
        <p:nvSpPr>
          <p:cNvPr id="89" name="Google Shape;89;p1">
            <a:extLst>
              <a:ext uri="{FF2B5EF4-FFF2-40B4-BE49-F238E27FC236}">
                <a16:creationId xmlns:a16="http://schemas.microsoft.com/office/drawing/2014/main" id="{E5AD01CC-7526-4F31-D09F-ADE2D9100644}"/>
              </a:ext>
            </a:extLst>
          </p:cNvPr>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a:extLst>
              <a:ext uri="{FF2B5EF4-FFF2-40B4-BE49-F238E27FC236}">
                <a16:creationId xmlns:a16="http://schemas.microsoft.com/office/drawing/2014/main" id="{2816CAE0-CBE3-1709-1435-44A8C5BDD877}"/>
              </a:ext>
            </a:extLst>
          </p:cNvPr>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a:extLst>
              <a:ext uri="{FF2B5EF4-FFF2-40B4-BE49-F238E27FC236}">
                <a16:creationId xmlns:a16="http://schemas.microsoft.com/office/drawing/2014/main" id="{B5B05897-339D-BDFD-1265-02A7FC5BBA4B}"/>
              </a:ext>
            </a:extLst>
          </p:cNvPr>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DE7CF04C-1DE2-54AE-F738-9E7A28410754}"/>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42890714-45FF-DC22-690F-A66DBE1AA8B9}"/>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0EDE859B-70D9-3645-26EF-137D65127564}"/>
              </a:ext>
            </a:extLst>
          </p:cNvPr>
          <p:cNvPicPr>
            <a:picLocks noChangeAspect="1"/>
          </p:cNvPicPr>
          <p:nvPr/>
        </p:nvPicPr>
        <p:blipFill>
          <a:blip r:embed="rId7"/>
          <a:stretch>
            <a:fillRect/>
          </a:stretch>
        </p:blipFill>
        <p:spPr>
          <a:xfrm>
            <a:off x="6310719" y="6059978"/>
            <a:ext cx="1274272" cy="707929"/>
          </a:xfrm>
          <a:prstGeom prst="rect">
            <a:avLst/>
          </a:prstGeom>
        </p:spPr>
      </p:pic>
    </p:spTree>
    <p:extLst>
      <p:ext uri="{BB962C8B-B14F-4D97-AF65-F5344CB8AC3E}">
        <p14:creationId xmlns:p14="http://schemas.microsoft.com/office/powerpoint/2010/main" val="3874277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A7298DC-F7F3-C6BF-6039-42F6C60ABDDC}"/>
              </a:ext>
            </a:extLst>
          </p:cNvPr>
          <p:cNvSpPr txBox="1">
            <a:spLocks/>
          </p:cNvSpPr>
          <p:nvPr/>
        </p:nvSpPr>
        <p:spPr>
          <a:xfrm>
            <a:off x="2421924" y="365125"/>
            <a:ext cx="9562094"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1. Project </a:t>
            </a:r>
            <a:r>
              <a:rPr lang="en-US" sz="3200" b="1" dirty="0">
                <a:solidFill>
                  <a:prstClr val="black"/>
                </a:solidFill>
                <a:latin typeface="Calibri Light" panose="020F0302020204030204"/>
              </a:rPr>
              <a:t>Approval and Implementation</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421921" y="1352520"/>
            <a:ext cx="9562097" cy="528494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Project endorsed by the GEF in November 2016</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Project implementation began in April 2018</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Executing Agencies: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United Nations Office for Project Services (UNOPS) – national activities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Southeast Asian Fisheries Development Center (SEAFDEC) </a:t>
            </a: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kern="100" dirty="0">
                <a:effectLst/>
                <a:latin typeface="Calibri" panose="020F0502020204030204" pitchFamily="34" charset="0"/>
                <a:ea typeface="Calibri" panose="020F0502020204030204" pitchFamily="34" charset="0"/>
                <a:cs typeface="Times New Roman" panose="02020603050405020304" pitchFamily="18" charset="0"/>
              </a:rPr>
              <a:t>regional activities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Inception Phase </a:t>
            </a:r>
            <a:r>
              <a:rPr lang="en-US" kern="100" dirty="0">
                <a:latin typeface="Calibri" panose="020F0502020204030204" pitchFamily="34" charset="0"/>
                <a:ea typeface="Calibri" panose="020F0502020204030204" pitchFamily="34" charset="0"/>
                <a:cs typeface="Times New Roman" panose="02020603050405020304" pitchFamily="18" charset="0"/>
              </a:rPr>
              <a:t>implementation commenced in April 2020 with the engagement of the Project Inception Team assisted by regional and national consultants and teams</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7684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2. Project Inception Phase – April 2020 – July 2021</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E</a:t>
            </a:r>
            <a:r>
              <a:rPr lang="en-US" kern="100" dirty="0">
                <a:effectLst/>
                <a:latin typeface="Calibri" panose="020F0502020204030204" pitchFamily="34" charset="0"/>
                <a:ea typeface="Calibri" panose="020F0502020204030204" pitchFamily="34" charset="0"/>
                <a:cs typeface="Times New Roman" panose="02020603050405020304" pitchFamily="18" charset="0"/>
              </a:rPr>
              <a:t>laborated the regional and national activities of the project, in close consultation with the implementing and executing agencies together with national and regional partners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0" i="0" u="none" strike="noStrike" kern="100" cap="none" spc="0" normalizeH="0" baseline="0" noProof="0" dirty="0">
                <a:ln>
                  <a:noFill/>
                </a:ln>
                <a:solidFill>
                  <a:sysClr val="windowText" lastClr="000000"/>
                </a:solidFill>
                <a:uLnTx/>
                <a:uFillTx/>
                <a:latin typeface="Calibri" panose="020F0502020204030204" pitchFamily="34" charset="0"/>
                <a:ea typeface="Calibri" panose="020F0502020204030204" pitchFamily="34" charset="0"/>
                <a:cs typeface="Times New Roman" panose="02020603050405020304" pitchFamily="18" charset="0"/>
              </a:rPr>
              <a:t>Implementation impacted by the COVID-19 crisis – travel restrictions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latin typeface="Calibri" panose="020F0502020204030204" pitchFamily="34" charset="0"/>
                <a:ea typeface="Calibri" panose="020F0502020204030204" pitchFamily="34" charset="0"/>
                <a:cs typeface="Times New Roman" panose="02020603050405020304" pitchFamily="18" charset="0"/>
              </a:rPr>
              <a:t>D</a:t>
            </a:r>
            <a:r>
              <a:rPr lang="en-GB" kern="100" dirty="0">
                <a:effectLst/>
                <a:latin typeface="Calibri" panose="020F0502020204030204" pitchFamily="34" charset="0"/>
                <a:ea typeface="Calibri" panose="020F0502020204030204" pitchFamily="34" charset="0"/>
                <a:cs typeface="Times New Roman" panose="02020603050405020304" pitchFamily="18" charset="0"/>
              </a:rPr>
              <a:t>rafted the Regional Implementation Report and the National Implementation Reports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effectLst/>
                <a:latin typeface="Calibri" panose="020F0502020204030204" pitchFamily="34" charset="0"/>
                <a:ea typeface="Calibri" panose="020F0502020204030204" pitchFamily="34" charset="0"/>
                <a:cs typeface="Times New Roman" panose="02020603050405020304" pitchFamily="18" charset="0"/>
              </a:rPr>
              <a:t>30 July 2020: First Regional Inception Phase Online Meeting</a:t>
            </a:r>
            <a:endParaRPr kumimoji="0" lang="en-US"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879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2. Project Inception Phase – April 2020 – July 2021</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effectLst/>
                <a:latin typeface="Calibri" panose="020F0502020204030204" pitchFamily="34" charset="0"/>
                <a:ea typeface="Calibri" panose="020F0502020204030204" pitchFamily="34" charset="0"/>
                <a:cs typeface="Times New Roman" panose="02020603050405020304" pitchFamily="18" charset="0"/>
              </a:rPr>
              <a:t>4 December 2020: </a:t>
            </a:r>
            <a:r>
              <a:rPr lang="en-GB" dirty="0">
                <a:effectLst/>
                <a:latin typeface="Calibri" panose="020F0502020204030204" pitchFamily="34" charset="0"/>
                <a:ea typeface="Arial" panose="020B0604020202020204" pitchFamily="34" charset="0"/>
              </a:rPr>
              <a:t>Second Inception Phase Online Meeting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15 March 2021: </a:t>
            </a:r>
            <a:r>
              <a:rPr lang="en-US" kern="100" dirty="0">
                <a:effectLst/>
                <a:latin typeface="Calibri" panose="020F0502020204030204" pitchFamily="34" charset="0"/>
                <a:ea typeface="Calibri" panose="020F0502020204030204" pitchFamily="34" charset="0"/>
                <a:cs typeface="Times New Roman" panose="02020603050405020304" pitchFamily="18" charset="0"/>
              </a:rPr>
              <a:t>Third Inception Phase Online Meeting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29-30 June 2021: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Project Steering Committee (PSC) Meeting</a:t>
            </a:r>
            <a:r>
              <a:rPr lang="en-US" kern="100" dirty="0">
                <a:effectLst/>
                <a:latin typeface="Calibri" panose="020F0502020204030204" pitchFamily="34" charset="0"/>
                <a:ea typeface="Calibri" panose="020F0502020204030204" pitchFamily="34" charset="0"/>
                <a:cs typeface="Times New Roman" panose="02020603050405020304" pitchFamily="18" charset="0"/>
              </a:rPr>
              <a:t> – discussed and approved the Regional Implementation Report, revised work plans and budgets, no-cost project extension until 2024</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1 July 2021: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SCS SAP Project Inception Workshop </a:t>
            </a:r>
            <a:r>
              <a:rPr lang="en-US" kern="100" dirty="0">
                <a:effectLst/>
                <a:latin typeface="Calibri" panose="020F0502020204030204" pitchFamily="34" charset="0"/>
                <a:ea typeface="Calibri" panose="020F0502020204030204" pitchFamily="34" charset="0"/>
                <a:cs typeface="Times New Roman" panose="02020603050405020304" pitchFamily="18" charset="0"/>
              </a:rPr>
              <a:t>to present and launch the project. Signals the end of the inception phase and start of the implementation phase.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5878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32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Despite the challenges of COVID-19, all partners and national teams were able to initiate actions</a:t>
            </a:r>
            <a:r>
              <a:rPr lang="en-US" kern="100" dirty="0">
                <a:latin typeface="Calibri" panose="020F0502020204030204" pitchFamily="34" charset="0"/>
                <a:ea typeface="Calibri" panose="020F0502020204030204" pitchFamily="34" charset="0"/>
                <a:cs typeface="Times New Roman" panose="02020603050405020304" pitchFamily="18" charset="0"/>
              </a:rPr>
              <a:t>:</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National teams organized internal coordination and consultations with concerned agencies and institutions to discuss the project and implementation phase activities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a:t>
            </a:r>
            <a:r>
              <a:rPr lang="en-US" kern="100" dirty="0">
                <a:effectLst/>
                <a:latin typeface="Calibri" panose="020F0502020204030204" pitchFamily="34" charset="0"/>
                <a:ea typeface="Calibri" panose="020F0502020204030204" pitchFamily="34" charset="0"/>
                <a:cs typeface="Times New Roman" panose="02020603050405020304" pitchFamily="18" charset="0"/>
              </a:rPr>
              <a:t>eview and confirmation of national focal points of different project bodies including memberships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Review and confirmation of intervention sites and targets</a:t>
            </a:r>
          </a:p>
        </p:txBody>
      </p:sp>
    </p:spTree>
    <p:extLst>
      <p:ext uri="{BB962C8B-B14F-4D97-AF65-F5344CB8AC3E}">
        <p14:creationId xmlns:p14="http://schemas.microsoft.com/office/powerpoint/2010/main" val="3980345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a:t>
            </a:r>
            <a:r>
              <a:rPr lang="en-US" kern="100" dirty="0">
                <a:effectLst/>
                <a:latin typeface="Calibri" panose="020F0502020204030204" pitchFamily="34" charset="0"/>
                <a:ea typeface="Calibri" panose="020F0502020204030204" pitchFamily="34" charset="0"/>
                <a:cs typeface="Times New Roman" panose="02020603050405020304" pitchFamily="18" charset="0"/>
              </a:rPr>
              <a:t>eview and updating for publication: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1) Draft National Implementation Reports,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2) Draft Report on Habitats and Land-based Pollution Achievements in Implementing the SAP at the National Level During 2008 – 2021, and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3) Good practices on habitats, fisheries and land-based pollution management</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Organized bilateral meetings and calls with regional organizations, projects and initiatives on possible synergies and collaboration and participated in various regional and national meetings, conferences and events </a:t>
            </a:r>
          </a:p>
          <a:p>
            <a:pPr marL="0" marR="0" lvl="0" indent="0" algn="l" defTabSz="914400" rtl="0" eaLnBrk="1" fontAlgn="auto" latinLnBrk="0" hangingPunct="1">
              <a:lnSpc>
                <a:spcPct val="90000"/>
              </a:lnSpc>
              <a:spcBef>
                <a:spcPts val="1000"/>
              </a:spcBef>
              <a:spcAft>
                <a:spcPts val="0"/>
              </a:spcAft>
              <a:buClrTx/>
              <a:buSzTx/>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2819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Project Cooperation Agreements (PCAs) </a:t>
            </a:r>
            <a:r>
              <a:rPr lang="en-US" kern="100" dirty="0">
                <a:effectLst/>
                <a:latin typeface="Calibri" panose="020F0502020204030204" pitchFamily="34" charset="0"/>
                <a:ea typeface="Calibri" panose="020F0502020204030204" pitchFamily="34" charset="0"/>
                <a:cs typeface="Times New Roman" panose="02020603050405020304" pitchFamily="18" charset="0"/>
              </a:rPr>
              <a:t>with Cambodia, China, and Thailand for national execution of Component 1 have been signed in late 2022 and amended in June 2023 and June 2024</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Cambodia - Ministry of Environment (MOE)</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China - South China Institute of Environmental Sciences (SCIES)-Ministry of Ecology and Environment (MEE)</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Thailand - Department of Marine and Coastal Resources (DMCR)-Ministry of Natural Resources and Environment (MONRE)</a:t>
            </a:r>
          </a:p>
        </p:txBody>
      </p:sp>
    </p:spTree>
    <p:extLst>
      <p:ext uri="{BB962C8B-B14F-4D97-AF65-F5344CB8AC3E}">
        <p14:creationId xmlns:p14="http://schemas.microsoft.com/office/powerpoint/2010/main" val="240302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Project Cooperation Agreements (PCAs) with Indonesia, Philippines and Vietnam have been delayed due to national events resulting to government restructuring, change of leaderships and mandates of agencies that would execute the project, and the internal consultation, coordination and approval process </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Indonesia - Ministry of Environment and Forestry (MOEF)</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Philippines - Department of Environment and Natural Resources (DENR)</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Vietnam - Ministry of Natural Resources and Environment (MONRE)</a:t>
            </a:r>
          </a:p>
        </p:txBody>
      </p:sp>
    </p:spTree>
    <p:extLst>
      <p:ext uri="{BB962C8B-B14F-4D97-AF65-F5344CB8AC3E}">
        <p14:creationId xmlns:p14="http://schemas.microsoft.com/office/powerpoint/2010/main" val="2534652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3. 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Indonesia</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Grant Support Agreement (GSA) with the Bogor Agricultural University-Center for Coastal and Marine Resources Studies finalized and being reviewed by PCU</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Memorandum of Understanding (MOU) between UNOPS and Ministry of Environment and Forestry (MOEF) finalized and signed by UNOPS and awaiting signature by MOEF</a:t>
            </a:r>
          </a:p>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Philippines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Grant Support Agreement (GSA) with the Society for the Conservation of Philippine Wetlands (SCPW) finalized and being processed for approval by UNOPS</a:t>
            </a:r>
          </a:p>
        </p:txBody>
      </p:sp>
    </p:spTree>
    <p:extLst>
      <p:ext uri="{BB962C8B-B14F-4D97-AF65-F5344CB8AC3E}">
        <p14:creationId xmlns:p14="http://schemas.microsoft.com/office/powerpoint/2010/main" val="2983399502"/>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719</TotalTime>
  <Words>1098</Words>
  <Application>Microsoft Office PowerPoint</Application>
  <PresentationFormat>Widescreen</PresentationFormat>
  <Paragraphs>79</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Twentieth Century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Molina Reynaldo</cp:lastModifiedBy>
  <cp:revision>38</cp:revision>
  <dcterms:created xsi:type="dcterms:W3CDTF">2021-06-17T13:22:27Z</dcterms:created>
  <dcterms:modified xsi:type="dcterms:W3CDTF">2024-11-10T13:21:27Z</dcterms:modified>
</cp:coreProperties>
</file>