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14"/>
  </p:notesMasterIdLst>
  <p:handoutMasterIdLst>
    <p:handoutMasterId r:id="rId15"/>
  </p:handoutMasterIdLst>
  <p:sldIdLst>
    <p:sldId id="305" r:id="rId2"/>
    <p:sldId id="303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01" r:id="rId13"/>
  </p:sldIdLst>
  <p:sldSz cx="12192000" cy="6858000"/>
  <p:notesSz cx="6858000" cy="9144000"/>
  <p:defaultTextStyle>
    <a:defPPr>
      <a:defRPr lang="en-001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0EC2B"/>
    <a:srgbClr val="2B3C94"/>
    <a:srgbClr val="FFFFCC"/>
    <a:srgbClr val="4AA049"/>
    <a:srgbClr val="5B9BD5"/>
    <a:srgbClr val="F3C829"/>
    <a:srgbClr val="2068AB"/>
    <a:srgbClr val="2C3A93"/>
    <a:srgbClr val="2D38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7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D25C2-E73E-445F-9AB7-1DB1C731FF64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CF442-DBE7-4BAC-ACF7-D75621452D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5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F4D77-93D2-466B-AD15-6DB0706EB917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FE8BC-2593-4B05-A319-550D1207BB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17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4948E-2FA0-83FF-387E-B303ABF83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7BFF93-66B4-64CA-29E5-CF4DAEE588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5B6B3-D7C4-8AFA-7506-D48A3956F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6ECF6-068C-36E4-EF35-3064D0941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97CA1-6674-5B37-CAC9-CC518F6E8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56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39596-626B-AEA0-C9D4-8C957D989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879C21-F0A5-F5DB-61B7-B61E1A325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D4B2E-4A4C-F0BE-A59A-2F99E2DAE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EF747-6525-5470-B373-BBED6BAD2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F8C02-71E5-4FF0-DE24-9260391E9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32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85D9B3-F939-724F-98E7-E255FF8D6A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6E7762-1765-E50C-5374-7EB03162A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67E8E-2B22-F3FC-6476-A401E07D4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9ACE3-DD1F-CC79-B613-1567127A4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8E137-F897-9C7A-9C6E-0C4F1967A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540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>
            <a:extLst>
              <a:ext uri="{FF2B5EF4-FFF2-40B4-BE49-F238E27FC236}">
                <a16:creationId xmlns:a16="http://schemas.microsoft.com/office/drawing/2014/main" id="{80ED9AD9-1D28-4D23-8B73-6571448BDB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5947" y="1387956"/>
            <a:ext cx="4429912" cy="463543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209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694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135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4EDC71D-5493-4A83-845C-A3D0C816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07314" y="0"/>
            <a:ext cx="6284686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56889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1FEBD23-6A1D-48EC-9BC9-97259AA8E5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5096" y="0"/>
            <a:ext cx="7036904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28498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1CFB7958-7F8B-431A-BB8C-AA5AAC7357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74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056726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95EB4D86-E7F3-44A8-BBB4-8BDC8A8A35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85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23628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F7F2556-F192-443E-84E9-55A62C844A6C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479155" y="1978874"/>
            <a:ext cx="4557549" cy="4155281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703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8AC16-3C5F-821B-056D-FA22E8E76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A2B74-5DC0-7E8F-365C-BEF7085A1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7D2F5-FD9D-F7A9-0D1C-7E7ADCABF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944402-DD23-FCED-8B16-E373D1FC8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B3C35-EF59-1AB7-675D-98B9AFCAF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397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B0E5B60-B43F-4D99-BE52-40D9F8C0FD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7931" y="927100"/>
            <a:ext cx="5118270" cy="49768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79280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9">
            <a:extLst>
              <a:ext uri="{FF2B5EF4-FFF2-40B4-BE49-F238E27FC236}">
                <a16:creationId xmlns:a16="http://schemas.microsoft.com/office/drawing/2014/main" id="{DEC40B38-BD30-4CF5-884B-18A563DD265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679530" y="808082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7" name="Picture Placeholder 30">
            <a:extLst>
              <a:ext uri="{FF2B5EF4-FFF2-40B4-BE49-F238E27FC236}">
                <a16:creationId xmlns:a16="http://schemas.microsoft.com/office/drawing/2014/main" id="{4D7DF069-7B06-46EC-9E1B-D6A13CCDB48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442796" y="808081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31">
            <a:extLst>
              <a:ext uri="{FF2B5EF4-FFF2-40B4-BE49-F238E27FC236}">
                <a16:creationId xmlns:a16="http://schemas.microsoft.com/office/drawing/2014/main" id="{80489E5A-26F2-4ED0-94B5-F15CEE08B8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30606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9" name="Picture Placeholder 33">
            <a:extLst>
              <a:ext uri="{FF2B5EF4-FFF2-40B4-BE49-F238E27FC236}">
                <a16:creationId xmlns:a16="http://schemas.microsoft.com/office/drawing/2014/main" id="{A4448AEF-A9B9-4765-8EF5-57C580F3322A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554985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8">
            <a:extLst>
              <a:ext uri="{FF2B5EF4-FFF2-40B4-BE49-F238E27FC236}">
                <a16:creationId xmlns:a16="http://schemas.microsoft.com/office/drawing/2014/main" id="{251AE00C-9B40-4DE4-AF9A-C86E0F6E6D5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85061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32">
            <a:extLst>
              <a:ext uri="{FF2B5EF4-FFF2-40B4-BE49-F238E27FC236}">
                <a16:creationId xmlns:a16="http://schemas.microsoft.com/office/drawing/2014/main" id="{B20E1522-4B0B-4347-A931-FAA94C24F819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442796" y="4033194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2" name="Picture Placeholder 27">
            <a:extLst>
              <a:ext uri="{FF2B5EF4-FFF2-40B4-BE49-F238E27FC236}">
                <a16:creationId xmlns:a16="http://schemas.microsoft.com/office/drawing/2014/main" id="{AB3EECDE-3BC6-4637-A5FC-74FAD8B13E78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1679530" y="4033195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123362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78CEFA09-E401-4171-BA6B-496D5B9845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40657" y="-1"/>
            <a:ext cx="4910684" cy="6858001"/>
          </a:xfrm>
          <a:custGeom>
            <a:avLst/>
            <a:gdLst>
              <a:gd name="connsiteX0" fmla="*/ 2508779 w 4910684"/>
              <a:gd name="connsiteY0" fmla="*/ 4165601 h 6858001"/>
              <a:gd name="connsiteX1" fmla="*/ 4910684 w 4910684"/>
              <a:gd name="connsiteY1" fmla="*/ 4165601 h 6858001"/>
              <a:gd name="connsiteX2" fmla="*/ 4910684 w 4910684"/>
              <a:gd name="connsiteY2" fmla="*/ 6858001 h 6858001"/>
              <a:gd name="connsiteX3" fmla="*/ 2508779 w 4910684"/>
              <a:gd name="connsiteY3" fmla="*/ 6858001 h 6858001"/>
              <a:gd name="connsiteX4" fmla="*/ 0 w 4910684"/>
              <a:gd name="connsiteY4" fmla="*/ 2311401 h 6858001"/>
              <a:gd name="connsiteX5" fmla="*/ 2401905 w 4910684"/>
              <a:gd name="connsiteY5" fmla="*/ 2311401 h 6858001"/>
              <a:gd name="connsiteX6" fmla="*/ 2401905 w 4910684"/>
              <a:gd name="connsiteY6" fmla="*/ 6858001 h 6858001"/>
              <a:gd name="connsiteX7" fmla="*/ 0 w 4910684"/>
              <a:gd name="connsiteY7" fmla="*/ 6858001 h 6858001"/>
              <a:gd name="connsiteX8" fmla="*/ 0 w 4910684"/>
              <a:gd name="connsiteY8" fmla="*/ 2 h 6858001"/>
              <a:gd name="connsiteX9" fmla="*/ 2401905 w 4910684"/>
              <a:gd name="connsiteY9" fmla="*/ 2 h 6858001"/>
              <a:gd name="connsiteX10" fmla="*/ 2401905 w 4910684"/>
              <a:gd name="connsiteY10" fmla="*/ 2208813 h 6858001"/>
              <a:gd name="connsiteX11" fmla="*/ 0 w 4910684"/>
              <a:gd name="connsiteY11" fmla="*/ 2208813 h 6858001"/>
              <a:gd name="connsiteX12" fmla="*/ 2508779 w 4910684"/>
              <a:gd name="connsiteY12" fmla="*/ 0 h 6858001"/>
              <a:gd name="connsiteX13" fmla="*/ 4910684 w 4910684"/>
              <a:gd name="connsiteY13" fmla="*/ 0 h 6858001"/>
              <a:gd name="connsiteX14" fmla="*/ 4910684 w 4910684"/>
              <a:gd name="connsiteY14" fmla="*/ 4073237 h 6858001"/>
              <a:gd name="connsiteX15" fmla="*/ 2508779 w 4910684"/>
              <a:gd name="connsiteY15" fmla="*/ 407323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10684" h="6858001">
                <a:moveTo>
                  <a:pt x="2508779" y="4165601"/>
                </a:moveTo>
                <a:lnTo>
                  <a:pt x="4910684" y="4165601"/>
                </a:lnTo>
                <a:lnTo>
                  <a:pt x="4910684" y="6858001"/>
                </a:lnTo>
                <a:lnTo>
                  <a:pt x="2508779" y="6858001"/>
                </a:lnTo>
                <a:close/>
                <a:moveTo>
                  <a:pt x="0" y="2311401"/>
                </a:moveTo>
                <a:lnTo>
                  <a:pt x="2401905" y="2311401"/>
                </a:lnTo>
                <a:lnTo>
                  <a:pt x="2401905" y="6858001"/>
                </a:lnTo>
                <a:lnTo>
                  <a:pt x="0" y="6858001"/>
                </a:lnTo>
                <a:close/>
                <a:moveTo>
                  <a:pt x="0" y="2"/>
                </a:moveTo>
                <a:lnTo>
                  <a:pt x="2401905" y="2"/>
                </a:lnTo>
                <a:lnTo>
                  <a:pt x="2401905" y="2208813"/>
                </a:lnTo>
                <a:lnTo>
                  <a:pt x="0" y="2208813"/>
                </a:lnTo>
                <a:close/>
                <a:moveTo>
                  <a:pt x="2508779" y="0"/>
                </a:moveTo>
                <a:lnTo>
                  <a:pt x="4910684" y="0"/>
                </a:lnTo>
                <a:lnTo>
                  <a:pt x="4910684" y="4073237"/>
                </a:lnTo>
                <a:lnTo>
                  <a:pt x="2508779" y="4073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712934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25A3ED3-3EF7-4B9A-B5F9-AC9A99C57F8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344383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BBEF72B-2A67-4654-81F6-56316424922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727114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8CB8D9A-6720-4E1B-AADB-D6222A1F816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727114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BF4602E-AA15-4365-9509-BBE372C60A5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085357" y="790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7887E7E3-1BA2-43DE-A7C1-126966562D8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0085357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C2F68B6-34A5-4F8B-BD42-A4DB2D150C1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085357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2896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92E9B21-68C7-4740-B990-670CD1B91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9DF9F9C-206F-405C-92CF-8469663D1C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3530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DB3CDB2-0CCD-4A9E-B5AF-ACA2469D7D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70600" y="0"/>
            <a:ext cx="30861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801B6BC0-3A18-44DF-9346-A1A63C16BD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56700" y="0"/>
            <a:ext cx="30353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491123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65860F5-4C74-48CA-9DC4-DCAF40FDAD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879846D-9F66-4422-BE1A-258A21903A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52688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FDC5AFA-AAB0-4D66-8C2E-D28728232C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05376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FEACAD81-A1D9-4D08-AD49-A7556688F0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58064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15BFCCDF-2DD5-4F11-99AF-11AEA1DA52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810752" y="0"/>
            <a:ext cx="2381248" cy="2293938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9870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AFB47CF4-B8EC-4454-98B8-CA00E86507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2725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E19E6A-6C5E-4E8B-8ADA-863B91594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97557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488CF99-88B9-4C85-BB48-266581D204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1238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1F8453ED-8626-4971-A6A0-C4D681C7B4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4222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69080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8909C0C-9689-40A5-AE99-7DD7866E8A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595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6DB1AF2-7C5F-423E-94C4-1CFB013D77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252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199D4AE-AC4E-41A3-9043-1F73C0E1D7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28909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6C73DB16-BEFC-4E21-9171-1A7A085D92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82566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276526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9099D2B-C9A9-494C-95AD-EE81A54CFF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2692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73477B6-0869-4F3D-B497-817BF21F20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10578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D20273-8BDD-40A5-892B-CD8A67304E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88464" y="505960"/>
            <a:ext cx="2366962" cy="31496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40728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C6A2994A-A344-4778-9513-02ED91528F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125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3A8C1214-4AC3-45E5-B85B-65512E6D0D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96031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AF96D660-B55B-4910-B82C-253F7EE78C5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3080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EC886E66-4656-4188-AA6D-9611C38C82F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65582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5067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3C684-6A42-59D3-5C51-151481CF6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A95C9-087D-74FF-6DC2-1F0372AD1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4F89C-8B88-6973-3EC7-1471F67E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12BE0-5E7F-E0D3-82F7-69181F13E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48B37-0C64-7DB5-9F9B-AFCAA9CE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809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BF1442B-14B8-4103-84B7-876F53897B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02731" y="3905931"/>
            <a:ext cx="2209366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2AB76DF-2AAB-4C94-9E60-1CE2B1A8AF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6159498" y="3905931"/>
            <a:ext cx="2175165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AAFC8B0F-1178-4D17-B8A6-AB66C55C87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59498" y="1535647"/>
            <a:ext cx="2161310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805E7D61-A8D5-40A1-93BB-ECAEC03D9F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02731" y="1535647"/>
            <a:ext cx="2209366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33024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189811-5333-4001-A904-A91556D6F9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028" y="315743"/>
            <a:ext cx="4934857" cy="8158786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8871E423-0AC8-4E81-BDE1-0A51E81AAD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86700" y="1219200"/>
            <a:ext cx="3340100" cy="5595938"/>
          </a:xfrm>
          <a:solidFill>
            <a:schemeClr val="bg1"/>
          </a:solidFill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7268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EFE675-186F-42BE-A2F8-33DCBFD364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22863" y="1425367"/>
            <a:ext cx="2305049" cy="407035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1467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94047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9">
            <a:extLst>
              <a:ext uri="{FF2B5EF4-FFF2-40B4-BE49-F238E27FC236}">
                <a16:creationId xmlns:a16="http://schemas.microsoft.com/office/drawing/2014/main" id="{E1F3E9B2-C36C-4A79-AC83-DAFCF9D2D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25663" y="1508125"/>
            <a:ext cx="2246312" cy="394017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1">
            <a:extLst>
              <a:ext uri="{FF2B5EF4-FFF2-40B4-BE49-F238E27FC236}">
                <a16:creationId xmlns:a16="http://schemas.microsoft.com/office/drawing/2014/main" id="{3751BEA3-9E49-4C16-8F5B-ADF505D5A5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54088" y="2022475"/>
            <a:ext cx="989012" cy="28829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3">
            <a:extLst>
              <a:ext uri="{FF2B5EF4-FFF2-40B4-BE49-F238E27FC236}">
                <a16:creationId xmlns:a16="http://schemas.microsoft.com/office/drawing/2014/main" id="{7965C90C-AA4E-454B-ACE3-995396E817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25963" y="2022475"/>
            <a:ext cx="1025525" cy="28829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739571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0">
            <a:extLst>
              <a:ext uri="{FF2B5EF4-FFF2-40B4-BE49-F238E27FC236}">
                <a16:creationId xmlns:a16="http://schemas.microsoft.com/office/drawing/2014/main" id="{42663D44-1579-49BF-90EA-83AA8860AD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9426" y="1876731"/>
            <a:ext cx="4484586" cy="2928747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03123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0CBF26-419D-43EB-921D-9109B1360D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49" y="526278"/>
            <a:ext cx="4860540" cy="4455495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8A7D1E23-2E01-4C26-BFAF-F0B97810EE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913" y="812800"/>
            <a:ext cx="4208462" cy="25114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47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9F7BA-3C5E-84D0-E282-0FF2FEE0A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92D1A-0CC5-5F61-7A57-314CA5D2EC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171FE2-50F8-4DB6-3692-42408CBC46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15982-7DF7-39E0-CC97-2E95E37BE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BDBBD-DB73-1F6B-AA66-C4074DE62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9EB8E-1E56-C4A7-0BED-D0C3A5205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1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52926-83C1-AC8E-5C5F-872030480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6AB935-69CE-4698-41BC-32CBA9035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671D8-8BE2-33C8-9D4F-70490D5BC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B093A6-FF06-11CC-D9D3-94CB76BA41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045E4B-C9CE-94C2-F842-0F5D128D09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D19A5C-7BD4-9FC0-8F96-19FA6C40F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9DC752-B0F2-E2DC-F44A-B286C3C75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D0ECEC-2CE0-3EB1-945D-5B13C58B1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1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ADB8-A9CC-AEEB-A0A3-9A070490F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65DDFA-6DB0-D67F-E195-81768893E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27E35E-208C-8F9D-0716-3A4CC85BB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D2E41-506A-58FC-F2F0-AB5C2792A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838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58BD7F-219F-0CB8-4A7E-CE28E9D9B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ED60B-4FEB-2A86-911E-6614B0F01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EF304-D883-0C94-2F61-14EC42E67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8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6AC7D-83D6-4305-4517-D3C7BAD18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B5D06-FE06-09F5-6C00-B728C555B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EDB83-FBFF-3BA7-9E8C-2E2924586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DB9A53-2FF7-DE93-F86F-89F19336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1825E3-19BE-25AD-4F4A-3A8CE8B5B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163DE-4606-C8F1-3AB0-92620B6E9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6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84AEC-DD1A-089E-0FB5-E280487B1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32AFEC-86BF-D163-08B4-6F5EF65ABC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6ECDAA-351D-EF37-59FA-B15EECD6C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679C4-B688-244F-89E9-50CDC8E98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127BAF-62B2-D69A-43CD-81F968481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0A4E61-158E-089B-A573-97BADEBF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BD2AF7-31B8-19D2-3C28-7D185ECBD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9EED1-B255-282D-336C-B65B504FB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3F62B-98C8-CD31-AFB2-B3C1938C4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E9939F-90BB-479E-BA17-A2F114CD475E}" type="datetimeFigureOut">
              <a:rPr lang="en-US" smtClean="0"/>
              <a:t>1/25/2026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4B152-6C10-B1AF-5B12-0E193E8A5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552D5-19CF-37C4-8937-755EECC54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6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7" r:id="rId12"/>
    <p:sldLayoutId id="2147483718" r:id="rId13"/>
    <p:sldLayoutId id="2147483650" r:id="rId14"/>
    <p:sldLayoutId id="2147483673" r:id="rId15"/>
    <p:sldLayoutId id="2147483651" r:id="rId16"/>
    <p:sldLayoutId id="2147483659" r:id="rId17"/>
    <p:sldLayoutId id="2147483660" r:id="rId18"/>
    <p:sldLayoutId id="2147483654" r:id="rId19"/>
    <p:sldLayoutId id="2147483655" r:id="rId20"/>
    <p:sldLayoutId id="2147483656" r:id="rId21"/>
    <p:sldLayoutId id="2147483657" r:id="rId22"/>
    <p:sldLayoutId id="2147483658" r:id="rId23"/>
    <p:sldLayoutId id="2147483661" r:id="rId24"/>
    <p:sldLayoutId id="2147483662" r:id="rId25"/>
    <p:sldLayoutId id="2147483663" r:id="rId26"/>
    <p:sldLayoutId id="2147483664" r:id="rId27"/>
    <p:sldLayoutId id="2147483665" r:id="rId28"/>
    <p:sldLayoutId id="2147483666" r:id="rId29"/>
    <p:sldLayoutId id="2147483667" r:id="rId30"/>
    <p:sldLayoutId id="2147483668" r:id="rId31"/>
    <p:sldLayoutId id="2147483669" r:id="rId32"/>
    <p:sldLayoutId id="2147483670" r:id="rId33"/>
    <p:sldLayoutId id="2147483671" r:id="rId34"/>
    <p:sldLayoutId id="2147483672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001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green leaves&#10;&#10;AI-generated content may be incorrect.">
            <a:extLst>
              <a:ext uri="{FF2B5EF4-FFF2-40B4-BE49-F238E27FC236}">
                <a16:creationId xmlns:a16="http://schemas.microsoft.com/office/drawing/2014/main" id="{E3301B7B-60CF-0332-83C8-A8D0271670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534" y="3544203"/>
            <a:ext cx="4580466" cy="3053644"/>
          </a:xfrm>
          <a:prstGeom prst="rect">
            <a:avLst/>
          </a:prstGeom>
        </p:spPr>
      </p:pic>
      <p:pic>
        <p:nvPicPr>
          <p:cNvPr id="6" name="Picture 5" descr="A turtle swimming in the water&#10;&#10;AI-generated content may be incorrect.">
            <a:extLst>
              <a:ext uri="{FF2B5EF4-FFF2-40B4-BE49-F238E27FC236}">
                <a16:creationId xmlns:a16="http://schemas.microsoft.com/office/drawing/2014/main" id="{FD6D48B0-12EB-E793-4A87-4C5F18C566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075" y="5307806"/>
            <a:ext cx="2066925" cy="1550194"/>
          </a:xfrm>
          <a:prstGeom prst="rect">
            <a:avLst/>
          </a:prstGeom>
        </p:spPr>
      </p:pic>
      <p:pic>
        <p:nvPicPr>
          <p:cNvPr id="9" name="Picture 8" descr="A hand holding a cell phone with a map on the screen&#10;&#10;AI-generated content may be incorrect.">
            <a:extLst>
              <a:ext uri="{FF2B5EF4-FFF2-40B4-BE49-F238E27FC236}">
                <a16:creationId xmlns:a16="http://schemas.microsoft.com/office/drawing/2014/main" id="{48F42570-1541-FCF1-D88F-2DB9C599C1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534" y="5261650"/>
            <a:ext cx="1596350" cy="15963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D1DAE50-8202-8D2F-AA8A-A097D4299932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C1508C-C267-FAA1-F0F4-8FC4592FF8A8}"/>
              </a:ext>
            </a:extLst>
          </p:cNvPr>
          <p:cNvSpPr txBox="1"/>
          <p:nvPr/>
        </p:nvSpPr>
        <p:spPr>
          <a:xfrm>
            <a:off x="1559358" y="1535141"/>
            <a:ext cx="531632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FINAL DRAFT</a:t>
            </a:r>
          </a:p>
          <a:p>
            <a:pPr algn="ctr"/>
            <a:endParaRPr lang="en-US" sz="2400" dirty="0"/>
          </a:p>
          <a:p>
            <a:pPr algn="ctr"/>
            <a:r>
              <a:rPr lang="en-US" sz="2400" b="1" dirty="0">
                <a:solidFill>
                  <a:srgbClr val="3333FF"/>
                </a:solidFill>
              </a:rPr>
              <a:t>Summary of achievements in implementing the SAP for the South China Sea and Gulf of Thailand on habitat management during 2008-2021 </a:t>
            </a:r>
            <a:endParaRPr lang="en-US" sz="2400" dirty="0">
              <a:solidFill>
                <a:srgbClr val="3333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A36453-1579-5A49-4194-3C7895252A43}"/>
              </a:ext>
            </a:extLst>
          </p:cNvPr>
          <p:cNvSpPr txBox="1"/>
          <p:nvPr/>
        </p:nvSpPr>
        <p:spPr>
          <a:xfrm>
            <a:off x="1712768" y="4513229"/>
            <a:ext cx="4772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Vo Si Tuan, Regional Science Coordinator &amp;</a:t>
            </a:r>
          </a:p>
          <a:p>
            <a:r>
              <a:rPr lang="en-US" dirty="0"/>
              <a:t>[Name-TBD], National Coordinators?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8FAF63-3617-F1B6-AA84-2C011CC659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679" y="34380"/>
            <a:ext cx="5316321" cy="299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6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3056368-0DA7-A7D9-0C84-AC19B429B9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18914"/>
              </p:ext>
            </p:extLst>
          </p:nvPr>
        </p:nvGraphicFramePr>
        <p:xfrm>
          <a:off x="1323975" y="152400"/>
          <a:ext cx="10801350" cy="67207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10005">
                  <a:extLst>
                    <a:ext uri="{9D8B030D-6E8A-4147-A177-3AD203B41FA5}">
                      <a16:colId xmlns:a16="http://schemas.microsoft.com/office/drawing/2014/main" val="2898351508"/>
                    </a:ext>
                  </a:extLst>
                </a:gridCol>
                <a:gridCol w="917295">
                  <a:extLst>
                    <a:ext uri="{9D8B030D-6E8A-4147-A177-3AD203B41FA5}">
                      <a16:colId xmlns:a16="http://schemas.microsoft.com/office/drawing/2014/main" val="345435571"/>
                    </a:ext>
                  </a:extLst>
                </a:gridCol>
                <a:gridCol w="1150271">
                  <a:extLst>
                    <a:ext uri="{9D8B030D-6E8A-4147-A177-3AD203B41FA5}">
                      <a16:colId xmlns:a16="http://schemas.microsoft.com/office/drawing/2014/main" val="4211146822"/>
                    </a:ext>
                  </a:extLst>
                </a:gridCol>
                <a:gridCol w="1035813">
                  <a:extLst>
                    <a:ext uri="{9D8B030D-6E8A-4147-A177-3AD203B41FA5}">
                      <a16:colId xmlns:a16="http://schemas.microsoft.com/office/drawing/2014/main" val="2540938489"/>
                    </a:ext>
                  </a:extLst>
                </a:gridCol>
                <a:gridCol w="1487966">
                  <a:extLst>
                    <a:ext uri="{9D8B030D-6E8A-4147-A177-3AD203B41FA5}">
                      <a16:colId xmlns:a16="http://schemas.microsoft.com/office/drawing/2014/main" val="3177806489"/>
                    </a:ext>
                  </a:extLst>
                </a:gridCol>
              </a:tblGrid>
              <a:tr h="4473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Cumulative achievements in implementing the SAP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MG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CR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SG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WL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5627098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Total SCS SAP sites (5 countries)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6107267"/>
                  </a:ext>
                </a:extLst>
              </a:tr>
              <a:tr h="4473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SCS SAP added sites (excluding sites where the SAP implementation reported for 2008-21) &amp; their habitat area (ha)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6276077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Kep Beach and Koh </a:t>
                      </a:r>
                      <a:r>
                        <a:rPr lang="en-US" sz="1600" b="0" dirty="0" err="1">
                          <a:effectLst/>
                        </a:rPr>
                        <a:t>Tonsay</a:t>
                      </a:r>
                      <a:r>
                        <a:rPr lang="en-US" sz="1600" b="0" dirty="0">
                          <a:effectLst/>
                        </a:rPr>
                        <a:t> and Koh Pou archipelagos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67.83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2387117"/>
                  </a:ext>
                </a:extLst>
              </a:tr>
              <a:tr h="2223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 err="1">
                          <a:effectLst/>
                        </a:rPr>
                        <a:t>Prek</a:t>
                      </a:r>
                      <a:r>
                        <a:rPr lang="en-US" sz="1600" b="0" dirty="0">
                          <a:effectLst/>
                        </a:rPr>
                        <a:t> Sihanouk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6,500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1,800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3978763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Cambodia replanting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420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4058450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 err="1">
                          <a:effectLst/>
                        </a:rPr>
                        <a:t>Huidong</a:t>
                      </a:r>
                      <a:r>
                        <a:rPr lang="en-US" sz="1600" b="0" dirty="0">
                          <a:effectLst/>
                        </a:rPr>
                        <a:t>, Guangdong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150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9647764"/>
                  </a:ext>
                </a:extLst>
              </a:tr>
              <a:tr h="2223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Yangjiang, Guangdong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7,200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0146922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Zhanjiang, Guangdong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390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0999732"/>
                  </a:ext>
                </a:extLst>
              </a:tr>
              <a:tr h="2223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 err="1">
                          <a:effectLst/>
                        </a:rPr>
                        <a:t>Dahu</a:t>
                      </a:r>
                      <a:r>
                        <a:rPr lang="en-US" sz="1600" b="0" dirty="0">
                          <a:effectLst/>
                        </a:rPr>
                        <a:t>, Guangdong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6.877.9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0577197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effectLst/>
                        </a:rPr>
                        <a:t>Maoweihai, Guangxi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4,222.9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49507369"/>
                  </a:ext>
                </a:extLst>
              </a:tr>
              <a:tr h="2223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China replanting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500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6509427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 err="1">
                          <a:effectLst/>
                        </a:rPr>
                        <a:t>Busuanga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1,619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1,920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5170912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Coron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2,739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9279966"/>
                  </a:ext>
                </a:extLst>
              </a:tr>
              <a:tr h="2223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Bandon Bay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8,371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6,700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4952758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Koh Mak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1,400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0607711"/>
                  </a:ext>
                </a:extLst>
              </a:tr>
              <a:tr h="2223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>
                          <a:effectLst/>
                        </a:rPr>
                        <a:t>Thailand replanting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220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2882966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Total under added management by SCS SAP project (ha)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dirty="0">
                          <a:effectLst/>
                        </a:rPr>
                        <a:t>26,967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dirty="0">
                          <a:effectLst/>
                        </a:rPr>
                        <a:t>3,387.8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>
                          <a:effectLst/>
                        </a:rPr>
                        <a:t>6,700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dirty="0">
                          <a:effectLst/>
                        </a:rPr>
                        <a:t>12,900.8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8076316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SAP implementation during 2008-2021 (ha), 6 countries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dirty="0">
                          <a:effectLst/>
                        </a:rPr>
                        <a:t>107,986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dirty="0">
                          <a:effectLst/>
                        </a:rPr>
                        <a:t>103,026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dirty="0">
                          <a:effectLst/>
                        </a:rPr>
                        <a:t>25,070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>
                          <a:effectLst/>
                        </a:rPr>
                        <a:t>564,012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662434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Total implementation until 2026 (ha), 6 countries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dirty="0">
                          <a:effectLst/>
                        </a:rPr>
                        <a:t>134,953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dirty="0">
                          <a:effectLst/>
                        </a:rPr>
                        <a:t>106,414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dirty="0">
                          <a:effectLst/>
                        </a:rPr>
                        <a:t>31,770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dirty="0">
                          <a:effectLst/>
                        </a:rPr>
                        <a:t>576,913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1748544"/>
                  </a:ext>
                </a:extLst>
              </a:tr>
              <a:tr h="2407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Total SAP targets (ha), 6 countries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dirty="0">
                          <a:effectLst/>
                        </a:rPr>
                        <a:t>166,600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>
                          <a:effectLst/>
                        </a:rPr>
                        <a:t>110,430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>
                          <a:effectLst/>
                        </a:rPr>
                        <a:t>26,036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>
                          <a:effectLst/>
                        </a:rPr>
                        <a:t>813,647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02430130"/>
                  </a:ext>
                </a:extLst>
              </a:tr>
              <a:tr h="2407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</a:rPr>
                        <a:t>% achieved compared to the 2008 targets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81.00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122.02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70.90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13995124"/>
                  </a:ext>
                </a:extLst>
              </a:tr>
              <a:tr h="21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Total mangrove planting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1,140 + 14,680.8 (20028-21) = 75.33%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089997"/>
                  </a:ext>
                </a:extLst>
              </a:tr>
              <a:tr h="4473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Reforms of laws &amp; regulations for mangroves (noting that country reports mainly for SAP target sites but not the national level)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</a:rPr>
                        <a:t>Additional 51,654ha, around 35% (per 682,899ha) in total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888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336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6C173C4-8B0B-D959-BC27-8A1AEDA3F8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471751"/>
              </p:ext>
            </p:extLst>
          </p:nvPr>
        </p:nvGraphicFramePr>
        <p:xfrm>
          <a:off x="1266825" y="923926"/>
          <a:ext cx="10401299" cy="52124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1076">
                  <a:extLst>
                    <a:ext uri="{9D8B030D-6E8A-4147-A177-3AD203B41FA5}">
                      <a16:colId xmlns:a16="http://schemas.microsoft.com/office/drawing/2014/main" val="4136575501"/>
                    </a:ext>
                  </a:extLst>
                </a:gridCol>
                <a:gridCol w="1324567">
                  <a:extLst>
                    <a:ext uri="{9D8B030D-6E8A-4147-A177-3AD203B41FA5}">
                      <a16:colId xmlns:a16="http://schemas.microsoft.com/office/drawing/2014/main" val="4183131892"/>
                    </a:ext>
                  </a:extLst>
                </a:gridCol>
                <a:gridCol w="1683474">
                  <a:extLst>
                    <a:ext uri="{9D8B030D-6E8A-4147-A177-3AD203B41FA5}">
                      <a16:colId xmlns:a16="http://schemas.microsoft.com/office/drawing/2014/main" val="3376495144"/>
                    </a:ext>
                  </a:extLst>
                </a:gridCol>
                <a:gridCol w="1683474">
                  <a:extLst>
                    <a:ext uri="{9D8B030D-6E8A-4147-A177-3AD203B41FA5}">
                      <a16:colId xmlns:a16="http://schemas.microsoft.com/office/drawing/2014/main" val="1525352366"/>
                    </a:ext>
                  </a:extLst>
                </a:gridCol>
                <a:gridCol w="1544354">
                  <a:extLst>
                    <a:ext uri="{9D8B030D-6E8A-4147-A177-3AD203B41FA5}">
                      <a16:colId xmlns:a16="http://schemas.microsoft.com/office/drawing/2014/main" val="2739177059"/>
                    </a:ext>
                  </a:extLst>
                </a:gridCol>
                <a:gridCol w="1544354">
                  <a:extLst>
                    <a:ext uri="{9D8B030D-6E8A-4147-A177-3AD203B41FA5}">
                      <a16:colId xmlns:a16="http://schemas.microsoft.com/office/drawing/2014/main" val="3611372194"/>
                    </a:ext>
                  </a:extLst>
                </a:gridCol>
              </a:tblGrid>
              <a:tr h="5070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effectLst/>
                        </a:rPr>
                        <a:t>Country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effectLst/>
                        </a:rPr>
                        <a:t> No.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MG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WL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CR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SG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04091934"/>
                  </a:ext>
                </a:extLst>
              </a:tr>
              <a:tr h="5070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Cambodia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8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effectLst/>
                        </a:rPr>
                        <a:t>      23,210.0 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      480.0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1,700.0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13,070.0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162445623"/>
                  </a:ext>
                </a:extLst>
              </a:tr>
              <a:tr h="5070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China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22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effectLst/>
                        </a:rPr>
                        <a:t>      13,925.6 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69,658.0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6,965.9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1,501.7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50513384"/>
                  </a:ext>
                </a:extLst>
              </a:tr>
              <a:tr h="5070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Indonesia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13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effectLst/>
                        </a:rPr>
                        <a:t>    162,091.2 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312,052.0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24,651.9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16,529.6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0890341"/>
                  </a:ext>
                </a:extLst>
              </a:tr>
              <a:tr h="5070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Philippines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13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10,248.7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effectLst/>
                        </a:rPr>
                        <a:t>    236,912.6 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8,882.6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4,729.5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7457984"/>
                  </a:ext>
                </a:extLst>
              </a:tr>
              <a:tr h="5070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Thailand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15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22,720.9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effectLst/>
                        </a:rPr>
                        <a:t>      62,308.0 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28,340.8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9,234.0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70909056"/>
                  </a:ext>
                </a:extLst>
              </a:tr>
              <a:tr h="5070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Vietnam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14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92,067.0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  6,560.0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effectLst/>
                        </a:rPr>
                        <a:t>      3,884.3 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      7,297.0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81864899"/>
                  </a:ext>
                </a:extLst>
              </a:tr>
              <a:tr h="5070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effectLst/>
                        </a:rPr>
                        <a:t>Total Existing All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0" dirty="0">
                          <a:effectLst/>
                        </a:rPr>
                        <a:t>85</a:t>
                      </a:r>
                      <a:endParaRPr lang="en-US" sz="18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0" dirty="0">
                          <a:effectLst/>
                        </a:rPr>
                        <a:t>    324,263.4 </a:t>
                      </a:r>
                      <a:endParaRPr lang="en-US" sz="18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0" dirty="0">
                          <a:effectLst/>
                        </a:rPr>
                        <a:t>    687,970.6 </a:t>
                      </a:r>
                      <a:endParaRPr lang="en-US" sz="18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0" dirty="0">
                          <a:effectLst/>
                        </a:rPr>
                        <a:t>    74,425.5 </a:t>
                      </a:r>
                      <a:endParaRPr lang="en-US" sz="18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0" dirty="0">
                          <a:effectLst/>
                        </a:rPr>
                        <a:t>    52,361.8 </a:t>
                      </a:r>
                      <a:endParaRPr lang="en-US" sz="18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67951974"/>
                  </a:ext>
                </a:extLst>
              </a:tr>
              <a:tr h="648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Newly established during 2008-2025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24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52,341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59,352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</a:rPr>
                        <a:t>13,649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16,896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97889791"/>
                  </a:ext>
                </a:extLst>
              </a:tr>
              <a:tr h="5070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effectLst/>
                        </a:rPr>
                        <a:t>%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16.14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8.63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18.34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</a:rPr>
                        <a:t>32.27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551755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B7BE12D-9CA7-5ACF-E648-88C1DFBAE489}"/>
              </a:ext>
            </a:extLst>
          </p:cNvPr>
          <p:cNvSpPr txBox="1"/>
          <p:nvPr/>
        </p:nvSpPr>
        <p:spPr>
          <a:xfrm>
            <a:off x="1676400" y="381000"/>
            <a:ext cx="9686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MPAs &amp; OECMs in the participating countries</a:t>
            </a:r>
          </a:p>
        </p:txBody>
      </p:sp>
    </p:spTree>
    <p:extLst>
      <p:ext uri="{BB962C8B-B14F-4D97-AF65-F5344CB8AC3E}">
        <p14:creationId xmlns:p14="http://schemas.microsoft.com/office/powerpoint/2010/main" val="1145082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EFB6ACE-1130-9DCB-5A40-AF536BB952F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581900" y="5704045"/>
            <a:ext cx="4343400" cy="584775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3200" spc="300" dirty="0">
                <a:solidFill>
                  <a:schemeClr val="bg1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THANK</a:t>
            </a:r>
            <a:r>
              <a:rPr lang="de-DE" sz="3200" spc="300" dirty="0">
                <a:solidFill>
                  <a:schemeClr val="bg1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 YOU</a:t>
            </a:r>
            <a:endParaRPr lang="en-US" sz="3200" spc="300" dirty="0">
              <a:solidFill>
                <a:schemeClr val="bg1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F1D056-9E77-BFBE-086B-B76DDA4C7037}"/>
              </a:ext>
            </a:extLst>
          </p:cNvPr>
          <p:cNvSpPr/>
          <p:nvPr/>
        </p:nvSpPr>
        <p:spPr>
          <a:xfrm rot="5400000">
            <a:off x="-1866526" y="1860361"/>
            <a:ext cx="3909483" cy="188761"/>
          </a:xfrm>
          <a:prstGeom prst="rect">
            <a:avLst/>
          </a:prstGeom>
          <a:solidFill>
            <a:srgbClr val="2068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28DB77-5D79-0450-92D5-AAC16819AD92}"/>
              </a:ext>
            </a:extLst>
          </p:cNvPr>
          <p:cNvSpPr/>
          <p:nvPr/>
        </p:nvSpPr>
        <p:spPr>
          <a:xfrm rot="5400000">
            <a:off x="-1864799" y="4810607"/>
            <a:ext cx="3909483" cy="185305"/>
          </a:xfrm>
          <a:prstGeom prst="rect">
            <a:avLst/>
          </a:prstGeom>
          <a:solidFill>
            <a:srgbClr val="4AA04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0FA018-9DCA-B7BC-5D98-8088DB4E94D6}"/>
              </a:ext>
            </a:extLst>
          </p:cNvPr>
          <p:cNvSpPr txBox="1"/>
          <p:nvPr/>
        </p:nvSpPr>
        <p:spPr>
          <a:xfrm>
            <a:off x="419100" y="466725"/>
            <a:ext cx="1128712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RSTC members are invited to:</a:t>
            </a:r>
          </a:p>
          <a:p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the final draft of regional summary of achievements in implementing the SAP during 2008-2021 on habitats (Meeting Document: SCSSAP RSTC 3/6)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 additional and/or adjusted inputs for final revision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Advise next steps for publication of the regional summary (online, technical publication…)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Advice how to finalize the achievement report on </a:t>
            </a:r>
            <a:r>
              <a:rPr 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LbP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taking into account the agreement in the 3</a:t>
            </a:r>
            <a:r>
              <a:rPr lang="en-US" sz="24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RWG-</a:t>
            </a:r>
            <a:r>
              <a:rPr 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LbP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meeting to provide additional inputs for the entire period between 2008-2026 (but not yet done)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83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FBEAA94-77B2-886F-D598-C18A85DC46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412860"/>
              </p:ext>
            </p:extLst>
          </p:nvPr>
        </p:nvGraphicFramePr>
        <p:xfrm>
          <a:off x="1162049" y="1219200"/>
          <a:ext cx="10963274" cy="5524501"/>
        </p:xfrm>
        <a:graphic>
          <a:graphicData uri="http://schemas.openxmlformats.org/drawingml/2006/table">
            <a:tbl>
              <a:tblPr/>
              <a:tblGrid>
                <a:gridCol w="3458167">
                  <a:extLst>
                    <a:ext uri="{9D8B030D-6E8A-4147-A177-3AD203B41FA5}">
                      <a16:colId xmlns:a16="http://schemas.microsoft.com/office/drawing/2014/main" val="1324565121"/>
                    </a:ext>
                  </a:extLst>
                </a:gridCol>
                <a:gridCol w="1114045">
                  <a:extLst>
                    <a:ext uri="{9D8B030D-6E8A-4147-A177-3AD203B41FA5}">
                      <a16:colId xmlns:a16="http://schemas.microsoft.com/office/drawing/2014/main" val="2245198128"/>
                    </a:ext>
                  </a:extLst>
                </a:gridCol>
                <a:gridCol w="863953">
                  <a:extLst>
                    <a:ext uri="{9D8B030D-6E8A-4147-A177-3AD203B41FA5}">
                      <a16:colId xmlns:a16="http://schemas.microsoft.com/office/drawing/2014/main" val="3649703141"/>
                    </a:ext>
                  </a:extLst>
                </a:gridCol>
                <a:gridCol w="1023887">
                  <a:extLst>
                    <a:ext uri="{9D8B030D-6E8A-4147-A177-3AD203B41FA5}">
                      <a16:colId xmlns:a16="http://schemas.microsoft.com/office/drawing/2014/main" val="2345773095"/>
                    </a:ext>
                  </a:extLst>
                </a:gridCol>
                <a:gridCol w="1217532">
                  <a:extLst>
                    <a:ext uri="{9D8B030D-6E8A-4147-A177-3AD203B41FA5}">
                      <a16:colId xmlns:a16="http://schemas.microsoft.com/office/drawing/2014/main" val="842551814"/>
                    </a:ext>
                  </a:extLst>
                </a:gridCol>
                <a:gridCol w="1160301">
                  <a:extLst>
                    <a:ext uri="{9D8B030D-6E8A-4147-A177-3AD203B41FA5}">
                      <a16:colId xmlns:a16="http://schemas.microsoft.com/office/drawing/2014/main" val="1878287510"/>
                    </a:ext>
                  </a:extLst>
                </a:gridCol>
                <a:gridCol w="1030943">
                  <a:extLst>
                    <a:ext uri="{9D8B030D-6E8A-4147-A177-3AD203B41FA5}">
                      <a16:colId xmlns:a16="http://schemas.microsoft.com/office/drawing/2014/main" val="2599701668"/>
                    </a:ext>
                  </a:extLst>
                </a:gridCol>
                <a:gridCol w="1094446">
                  <a:extLst>
                    <a:ext uri="{9D8B030D-6E8A-4147-A177-3AD203B41FA5}">
                      <a16:colId xmlns:a16="http://schemas.microsoft.com/office/drawing/2014/main" val="3339215568"/>
                    </a:ext>
                  </a:extLst>
                </a:gridCol>
              </a:tblGrid>
              <a:tr h="699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Regional targets (SAP, 2008)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Cambodia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China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Indonesia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Philippines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Thailand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Viet Nam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&amp; % compared the target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163062"/>
                  </a:ext>
                </a:extLst>
              </a:tr>
              <a:tr h="699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Output 1.1.1 Declaration of 57,400 ha of mangrove as National Parks and Protected Areas 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EE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9,351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EE0000"/>
                          </a:solidFill>
                          <a:effectLst/>
                          <a:latin typeface="Times New Roman" panose="02020603050405020304" pitchFamily="18" charset="0"/>
                          <a:ea typeface="Yu Gothic Light" panose="020B0300000000000000" pitchFamily="34" charset="-128"/>
                          <a:cs typeface="Times New Roman" panose="02020603050405020304" pitchFamily="18" charset="0"/>
                        </a:rPr>
                        <a:t>33,235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EE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42.586ha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74.2%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66114"/>
                  </a:ext>
                </a:extLst>
              </a:tr>
              <a:tr h="699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1.1.2 Designation and plans for the management of 166,600 ha of mangrove as non-conversion, sustainable use areas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24,627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 Light" panose="020B0300000000000000" pitchFamily="34" charset="-128"/>
                          <a:cs typeface="Times New Roman" panose="02020603050405020304" pitchFamily="18" charset="0"/>
                        </a:rPr>
                        <a:t>   74,459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8,900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107,986ha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64.8%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319657"/>
                  </a:ext>
                </a:extLst>
              </a:tr>
              <a:tr h="699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1.1.3 Reform of laws and regulations for the sustainable use of 602,800 ha of mangrove forest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5,431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 Light" panose="020B0300000000000000" pitchFamily="34" charset="-128"/>
                          <a:cs typeface="Times New Roman" panose="02020603050405020304" pitchFamily="18" charset="0"/>
                        </a:rPr>
                        <a:t>32,328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6,059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36,027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93,675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173,520ha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28.8%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549159"/>
                  </a:ext>
                </a:extLst>
              </a:tr>
              <a:tr h="597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1.1.4 Replanting of 21,000 ha of deforested mangrove land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680.8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 Light" panose="020B0300000000000000" pitchFamily="34" charset="-128"/>
                          <a:cs typeface="Times New Roman" panose="02020603050405020304" pitchFamily="18" charset="0"/>
                        </a:rPr>
                        <a:t>5,000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7,009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1,103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14,680.8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69.9%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1700030"/>
                  </a:ext>
                </a:extLst>
              </a:tr>
              <a:tr h="6456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1.1.5 Biodiversity increased for 11,200 ha of mangrove forest via enrichment planting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3,907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Yu Gothic Light" panose="020B0300000000000000" pitchFamily="34" charset="-128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3,907ha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34.9%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015812"/>
                  </a:ext>
                </a:extLst>
              </a:tr>
              <a:tr h="9332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1.1.6 Established mechanism for monitoring management, ecological and socio-economic indicators at 26 sites [based on SAP results framework]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 sites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53.8%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94515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F43739C-64DF-91D1-AA70-0BD7D472D4AF}"/>
              </a:ext>
            </a:extLst>
          </p:cNvPr>
          <p:cNvSpPr txBox="1"/>
          <p:nvPr/>
        </p:nvSpPr>
        <p:spPr>
          <a:xfrm>
            <a:off x="1438275" y="476548"/>
            <a:ext cx="10410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Table 1. Mangrove SAP targets and summarized achievements in implementing the SAP until 2021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705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ED010CA-6E97-CF62-A622-3D8398E378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25226"/>
              </p:ext>
            </p:extLst>
          </p:nvPr>
        </p:nvGraphicFramePr>
        <p:xfrm>
          <a:off x="1200150" y="647701"/>
          <a:ext cx="10991850" cy="6135962"/>
        </p:xfrm>
        <a:graphic>
          <a:graphicData uri="http://schemas.openxmlformats.org/drawingml/2006/table">
            <a:tbl>
              <a:tblPr/>
              <a:tblGrid>
                <a:gridCol w="3894702">
                  <a:extLst>
                    <a:ext uri="{9D8B030D-6E8A-4147-A177-3AD203B41FA5}">
                      <a16:colId xmlns:a16="http://schemas.microsoft.com/office/drawing/2014/main" val="1981532822"/>
                    </a:ext>
                  </a:extLst>
                </a:gridCol>
                <a:gridCol w="1065625">
                  <a:extLst>
                    <a:ext uri="{9D8B030D-6E8A-4147-A177-3AD203B41FA5}">
                      <a16:colId xmlns:a16="http://schemas.microsoft.com/office/drawing/2014/main" val="3678927148"/>
                    </a:ext>
                  </a:extLst>
                </a:gridCol>
                <a:gridCol w="893977">
                  <a:extLst>
                    <a:ext uri="{9D8B030D-6E8A-4147-A177-3AD203B41FA5}">
                      <a16:colId xmlns:a16="http://schemas.microsoft.com/office/drawing/2014/main" val="2203594796"/>
                    </a:ext>
                  </a:extLst>
                </a:gridCol>
                <a:gridCol w="977121">
                  <a:extLst>
                    <a:ext uri="{9D8B030D-6E8A-4147-A177-3AD203B41FA5}">
                      <a16:colId xmlns:a16="http://schemas.microsoft.com/office/drawing/2014/main" val="1779601756"/>
                    </a:ext>
                  </a:extLst>
                </a:gridCol>
                <a:gridCol w="1141761">
                  <a:extLst>
                    <a:ext uri="{9D8B030D-6E8A-4147-A177-3AD203B41FA5}">
                      <a16:colId xmlns:a16="http://schemas.microsoft.com/office/drawing/2014/main" val="2627310234"/>
                    </a:ext>
                  </a:extLst>
                </a:gridCol>
                <a:gridCol w="1035321">
                  <a:extLst>
                    <a:ext uri="{9D8B030D-6E8A-4147-A177-3AD203B41FA5}">
                      <a16:colId xmlns:a16="http://schemas.microsoft.com/office/drawing/2014/main" val="801268335"/>
                    </a:ext>
                  </a:extLst>
                </a:gridCol>
                <a:gridCol w="716520">
                  <a:extLst>
                    <a:ext uri="{9D8B030D-6E8A-4147-A177-3AD203B41FA5}">
                      <a16:colId xmlns:a16="http://schemas.microsoft.com/office/drawing/2014/main" val="2972447565"/>
                    </a:ext>
                  </a:extLst>
                </a:gridCol>
                <a:gridCol w="1266823">
                  <a:extLst>
                    <a:ext uri="{9D8B030D-6E8A-4147-A177-3AD203B41FA5}">
                      <a16:colId xmlns:a16="http://schemas.microsoft.com/office/drawing/2014/main" val="4159395471"/>
                    </a:ext>
                  </a:extLst>
                </a:gridCol>
              </a:tblGrid>
              <a:tr h="1061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Regional targets (SAP, 2008)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Cambodia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China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Indonesia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Philippines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Thailand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Viet Nam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&amp; % compared with the targets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968383"/>
                  </a:ext>
                </a:extLst>
              </a:tr>
              <a:tr h="67947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1.2. 110,430 ha of coral reef at 46 priority sites managed sustainably (ha)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1,854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20,891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18,100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4,821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54,423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2,937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103,026ha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93.3%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552932"/>
                  </a:ext>
                </a:extLst>
              </a:tr>
              <a:tr h="7949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1.2.1 Management capacity (number/levels human resources, facilities and equipment, and sustainable financing mechanisms) built for 46 coral reef sites 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 sites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71.7%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151522"/>
                  </a:ext>
                </a:extLst>
              </a:tr>
              <a:tr h="679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1.2.2 Management approaches (integrated, community-based, multiple use) improved at 46 coral reef sites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 sites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73.9%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655412"/>
                  </a:ext>
                </a:extLst>
              </a:tr>
              <a:tr h="7949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1.2.3 Management tools (licensing and permit systems, seasonal closures, zoning) developed and utilized to address key threats at priority sites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sites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65.2%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170924"/>
                  </a:ext>
                </a:extLst>
              </a:tr>
              <a:tr h="7949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1.2.4 Established mechanism for monitoring management, ecological and socio-economic indicators at 46 sites [based on SAP results framework]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80.4%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40129"/>
                  </a:ext>
                </a:extLst>
              </a:tr>
              <a:tr h="2624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Targets (ha and sites) for management of SAP (2008)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2,260 (7)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18,091 (7)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12,500 (9)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72,000 (14)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5,570 (9)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 sites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03851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0FC43D0-66FF-F01B-3F56-B983D27372B3}"/>
              </a:ext>
            </a:extLst>
          </p:cNvPr>
          <p:cNvSpPr txBox="1"/>
          <p:nvPr/>
        </p:nvSpPr>
        <p:spPr>
          <a:xfrm>
            <a:off x="1533525" y="171450"/>
            <a:ext cx="10525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Table 2. Coral reef SAP targets and summarized achievements in implementing the SAP until 2021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586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D92834A-66F7-98F9-E092-E1DF2BA7F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053677"/>
              </p:ext>
            </p:extLst>
          </p:nvPr>
        </p:nvGraphicFramePr>
        <p:xfrm>
          <a:off x="1228726" y="762000"/>
          <a:ext cx="10801348" cy="6138291"/>
        </p:xfrm>
        <a:graphic>
          <a:graphicData uri="http://schemas.openxmlformats.org/drawingml/2006/table">
            <a:tbl>
              <a:tblPr/>
              <a:tblGrid>
                <a:gridCol w="3322897">
                  <a:extLst>
                    <a:ext uri="{9D8B030D-6E8A-4147-A177-3AD203B41FA5}">
                      <a16:colId xmlns:a16="http://schemas.microsoft.com/office/drawing/2014/main" val="1321557838"/>
                    </a:ext>
                  </a:extLst>
                </a:gridCol>
                <a:gridCol w="1058199">
                  <a:extLst>
                    <a:ext uri="{9D8B030D-6E8A-4147-A177-3AD203B41FA5}">
                      <a16:colId xmlns:a16="http://schemas.microsoft.com/office/drawing/2014/main" val="4086236600"/>
                    </a:ext>
                  </a:extLst>
                </a:gridCol>
                <a:gridCol w="841924">
                  <a:extLst>
                    <a:ext uri="{9D8B030D-6E8A-4147-A177-3AD203B41FA5}">
                      <a16:colId xmlns:a16="http://schemas.microsoft.com/office/drawing/2014/main" val="2406697415"/>
                    </a:ext>
                  </a:extLst>
                </a:gridCol>
                <a:gridCol w="1131577">
                  <a:extLst>
                    <a:ext uri="{9D8B030D-6E8A-4147-A177-3AD203B41FA5}">
                      <a16:colId xmlns:a16="http://schemas.microsoft.com/office/drawing/2014/main" val="2037001781"/>
                    </a:ext>
                  </a:extLst>
                </a:gridCol>
                <a:gridCol w="1161702">
                  <a:extLst>
                    <a:ext uri="{9D8B030D-6E8A-4147-A177-3AD203B41FA5}">
                      <a16:colId xmlns:a16="http://schemas.microsoft.com/office/drawing/2014/main" val="2055295155"/>
                    </a:ext>
                  </a:extLst>
                </a:gridCol>
                <a:gridCol w="1127715">
                  <a:extLst>
                    <a:ext uri="{9D8B030D-6E8A-4147-A177-3AD203B41FA5}">
                      <a16:colId xmlns:a16="http://schemas.microsoft.com/office/drawing/2014/main" val="3378120813"/>
                    </a:ext>
                  </a:extLst>
                </a:gridCol>
                <a:gridCol w="1045840">
                  <a:extLst>
                    <a:ext uri="{9D8B030D-6E8A-4147-A177-3AD203B41FA5}">
                      <a16:colId xmlns:a16="http://schemas.microsoft.com/office/drawing/2014/main" val="842378774"/>
                    </a:ext>
                  </a:extLst>
                </a:gridCol>
                <a:gridCol w="1111494">
                  <a:extLst>
                    <a:ext uri="{9D8B030D-6E8A-4147-A177-3AD203B41FA5}">
                      <a16:colId xmlns:a16="http://schemas.microsoft.com/office/drawing/2014/main" val="2951943716"/>
                    </a:ext>
                  </a:extLst>
                </a:gridCol>
              </a:tblGrid>
              <a:tr h="972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Regional targets (SAP, 2008)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Cambodia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China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Indonesia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Philippines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Thailand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Viet Nam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&amp; % compared with the targets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0559605"/>
                  </a:ext>
                </a:extLst>
              </a:tr>
              <a:tr h="72877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1.3.1 Twenty seagrass areas totaling 26,036 ha under sustainable management with supporting laws and regulations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6,793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1,893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1,775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2,879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2,534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9,196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25,070ha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96.3%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394250"/>
                  </a:ext>
                </a:extLst>
              </a:tr>
              <a:tr h="12169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1.3.2 Amended management plans for 7 existing MPAs with significant seagrass areas, to include specific seagrass-related management actions</a:t>
                      </a: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policy, legal and institutional reforms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71.4%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579847"/>
                  </a:ext>
                </a:extLst>
              </a:tr>
              <a:tr h="7287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1.3.3 Designation of 7 new Marine Protected Areas focusing on seagrass areas identified in the prioritized listings of the SCS Project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114.3%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11701"/>
                  </a:ext>
                </a:extLst>
              </a:tr>
              <a:tr h="7905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1.3.4 Established mechanism for monitoring seagrass habitat management for 20 sites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83346"/>
                  </a:ext>
                </a:extLst>
              </a:tr>
              <a:tr h="6834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Targets (ha &amp; site) of the SAP adopted in 2008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11,446 (2)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1,960 (4)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2,420 (7)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6,920 (3)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5,050 (4)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sites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1939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EC836FD-122F-59FB-DD82-EA1C30E43B4E}"/>
              </a:ext>
            </a:extLst>
          </p:cNvPr>
          <p:cNvSpPr txBox="1"/>
          <p:nvPr/>
        </p:nvSpPr>
        <p:spPr>
          <a:xfrm>
            <a:off x="1476375" y="209550"/>
            <a:ext cx="10391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Table 3. </a:t>
            </a:r>
            <a:r>
              <a:rPr lang="en-US" b="1" dirty="0"/>
              <a:t>Seagrass SAP targets and summarized achievements in implementing the SAP until 2021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326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397B5F1-DC92-F749-8BE3-E9C8798A17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833409"/>
              </p:ext>
            </p:extLst>
          </p:nvPr>
        </p:nvGraphicFramePr>
        <p:xfrm>
          <a:off x="1409699" y="962025"/>
          <a:ext cx="10601324" cy="5375937"/>
        </p:xfrm>
        <a:graphic>
          <a:graphicData uri="http://schemas.openxmlformats.org/drawingml/2006/table">
            <a:tbl>
              <a:tblPr/>
              <a:tblGrid>
                <a:gridCol w="3218151">
                  <a:extLst>
                    <a:ext uri="{9D8B030D-6E8A-4147-A177-3AD203B41FA5}">
                      <a16:colId xmlns:a16="http://schemas.microsoft.com/office/drawing/2014/main" val="2991347350"/>
                    </a:ext>
                  </a:extLst>
                </a:gridCol>
                <a:gridCol w="1061345">
                  <a:extLst>
                    <a:ext uri="{9D8B030D-6E8A-4147-A177-3AD203B41FA5}">
                      <a16:colId xmlns:a16="http://schemas.microsoft.com/office/drawing/2014/main" val="225099501"/>
                    </a:ext>
                  </a:extLst>
                </a:gridCol>
                <a:gridCol w="978712">
                  <a:extLst>
                    <a:ext uri="{9D8B030D-6E8A-4147-A177-3AD203B41FA5}">
                      <a16:colId xmlns:a16="http://schemas.microsoft.com/office/drawing/2014/main" val="2449631905"/>
                    </a:ext>
                  </a:extLst>
                </a:gridCol>
                <a:gridCol w="926403">
                  <a:extLst>
                    <a:ext uri="{9D8B030D-6E8A-4147-A177-3AD203B41FA5}">
                      <a16:colId xmlns:a16="http://schemas.microsoft.com/office/drawing/2014/main" val="2882606712"/>
                    </a:ext>
                  </a:extLst>
                </a:gridCol>
                <a:gridCol w="1163689">
                  <a:extLst>
                    <a:ext uri="{9D8B030D-6E8A-4147-A177-3AD203B41FA5}">
                      <a16:colId xmlns:a16="http://schemas.microsoft.com/office/drawing/2014/main" val="2334510399"/>
                    </a:ext>
                  </a:extLst>
                </a:gridCol>
                <a:gridCol w="1120477">
                  <a:extLst>
                    <a:ext uri="{9D8B030D-6E8A-4147-A177-3AD203B41FA5}">
                      <a16:colId xmlns:a16="http://schemas.microsoft.com/office/drawing/2014/main" val="3985363805"/>
                    </a:ext>
                  </a:extLst>
                </a:gridCol>
                <a:gridCol w="1032538">
                  <a:extLst>
                    <a:ext uri="{9D8B030D-6E8A-4147-A177-3AD203B41FA5}">
                      <a16:colId xmlns:a16="http://schemas.microsoft.com/office/drawing/2014/main" val="1020289336"/>
                    </a:ext>
                  </a:extLst>
                </a:gridCol>
                <a:gridCol w="1100009">
                  <a:extLst>
                    <a:ext uri="{9D8B030D-6E8A-4147-A177-3AD203B41FA5}">
                      <a16:colId xmlns:a16="http://schemas.microsoft.com/office/drawing/2014/main" val="3324322658"/>
                    </a:ext>
                  </a:extLst>
                </a:gridCol>
              </a:tblGrid>
              <a:tr h="10028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Regional targets (SAP, 2008)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Cambodia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China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Indonesia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Philippines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Thailand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Viet Nam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&amp; % compared with the targets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449970"/>
                  </a:ext>
                </a:extLst>
              </a:tr>
              <a:tr h="150604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1.4.1 Integrated management plans developed and under implementation for at least </a:t>
                      </a: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lagoons (21,818 ha), 10 estuaries (639,418 ha), 5 tidal flats (96,903 ha), 1 peat swamp (45,700 ha) and 1 non-peat swamp (9,808 ha) (</a:t>
                      </a:r>
                      <a:r>
                        <a:rPr lang="en-US" sz="16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813.647ha in total</a:t>
                      </a: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12,000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20,276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267, 592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152,506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161,682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93,645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564,012ha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66.9%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776183"/>
                  </a:ext>
                </a:extLst>
              </a:tr>
              <a:tr h="751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1.4.2 Declaration of 7 wetland areas with protection status (i.e. non-hunting area, nature reserves, protected areas, Ramsar Sites)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  <a:tabLst>
                          <a:tab pos="520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sites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142.9%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095868"/>
                  </a:ext>
                </a:extLst>
              </a:tr>
              <a:tr h="751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1.4.3 Adoption of a regional monitoring scheme and its national implementation (19 sites)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 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sites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36.8%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016512"/>
                  </a:ext>
                </a:extLst>
              </a:tr>
              <a:tr h="7116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Targets (ha &amp; site) of the SAP adopted in 2008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12,000 (1)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20,276 (6)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267, 592 (1)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54,515 (3)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55,508 (2)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264,110 (</a:t>
                      </a:r>
                      <a:r>
                        <a:rPr lang="en-US" sz="1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6)</a:t>
                      </a:r>
                      <a:endParaRPr lang="en-US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 sites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9525" marB="0" anchor="ctr">
                    <a:lnL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45474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F56CB58-CC46-5435-5CE3-47739A270542}"/>
              </a:ext>
            </a:extLst>
          </p:cNvPr>
          <p:cNvSpPr txBox="1"/>
          <p:nvPr/>
        </p:nvSpPr>
        <p:spPr>
          <a:xfrm>
            <a:off x="1562100" y="323850"/>
            <a:ext cx="10220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Table 4. Wetland SAP targets and summarized achievements in implementing the SAP until 2021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57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2590F2DE-4474-6019-CE3F-0AF44641FB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0695292"/>
              </p:ext>
            </p:extLst>
          </p:nvPr>
        </p:nvGraphicFramePr>
        <p:xfrm>
          <a:off x="1276351" y="828676"/>
          <a:ext cx="10677524" cy="5895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902136" imgH="3479716" progId="Word.Document.12">
                  <p:embed/>
                </p:oleObj>
              </mc:Choice>
              <mc:Fallback>
                <p:oleObj name="Document" r:id="rId2" imgW="8902136" imgH="34797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76351" y="828676"/>
                        <a:ext cx="10677524" cy="5895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0EBDBB4-EB22-9841-E0E6-C6489F13B8F4}"/>
              </a:ext>
            </a:extLst>
          </p:cNvPr>
          <p:cNvSpPr txBox="1"/>
          <p:nvPr/>
        </p:nvSpPr>
        <p:spPr>
          <a:xfrm>
            <a:off x="1590675" y="352425"/>
            <a:ext cx="1036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MPAs and OECMs established or upgraded during 2008-2021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6FEDFF-F456-29CA-280A-49FBEF3C8F01}"/>
              </a:ext>
            </a:extLst>
          </p:cNvPr>
          <p:cNvSpPr txBox="1"/>
          <p:nvPr/>
        </p:nvSpPr>
        <p:spPr>
          <a:xfrm>
            <a:off x="2828925" y="136207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36CAD3-F480-D3FF-1C6C-D81549094783}"/>
              </a:ext>
            </a:extLst>
          </p:cNvPr>
          <p:cNvSpPr txBox="1"/>
          <p:nvPr/>
        </p:nvSpPr>
        <p:spPr>
          <a:xfrm>
            <a:off x="2828925" y="2790825"/>
            <a:ext cx="8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9036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4ABB5B-74EB-BF77-156C-1C05DEA18826}"/>
              </a:ext>
            </a:extLst>
          </p:cNvPr>
          <p:cNvSpPr txBox="1"/>
          <p:nvPr/>
        </p:nvSpPr>
        <p:spPr>
          <a:xfrm>
            <a:off x="1476375" y="419100"/>
            <a:ext cx="1042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MPAs and OECMs established or upgraded during 2008-2021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1A6522-04FA-87C3-84BE-28331FE65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75" y="895350"/>
            <a:ext cx="10572750" cy="59626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AE797F-0576-F7AE-98A8-18CF0BBB9BAA}"/>
              </a:ext>
            </a:extLst>
          </p:cNvPr>
          <p:cNvSpPr txBox="1"/>
          <p:nvPr/>
        </p:nvSpPr>
        <p:spPr>
          <a:xfrm>
            <a:off x="3448050" y="1371600"/>
            <a:ext cx="90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44695A-3A93-DE10-CE6D-6E8690FDC903}"/>
              </a:ext>
            </a:extLst>
          </p:cNvPr>
          <p:cNvSpPr txBox="1"/>
          <p:nvPr/>
        </p:nvSpPr>
        <p:spPr>
          <a:xfrm>
            <a:off x="3533775" y="3429000"/>
            <a:ext cx="638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65614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E5A150-3DF8-81AA-913D-7C7DE6AE5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396" y="771525"/>
            <a:ext cx="10547604" cy="60864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410990-8F89-39B1-DF3A-4E6D175C3ED8}"/>
              </a:ext>
            </a:extLst>
          </p:cNvPr>
          <p:cNvSpPr txBox="1"/>
          <p:nvPr/>
        </p:nvSpPr>
        <p:spPr>
          <a:xfrm>
            <a:off x="1714500" y="266700"/>
            <a:ext cx="10315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MPAs and OECMs established or upgraded during 2008-2021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F6BAF6-CAE4-3410-4C25-EB0D863650ED}"/>
              </a:ext>
            </a:extLst>
          </p:cNvPr>
          <p:cNvSpPr txBox="1"/>
          <p:nvPr/>
        </p:nvSpPr>
        <p:spPr>
          <a:xfrm>
            <a:off x="3324224" y="1302782"/>
            <a:ext cx="885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D73897-47EE-5426-F4A1-B6188C0CE43E}"/>
              </a:ext>
            </a:extLst>
          </p:cNvPr>
          <p:cNvSpPr txBox="1"/>
          <p:nvPr/>
        </p:nvSpPr>
        <p:spPr>
          <a:xfrm>
            <a:off x="3324224" y="3257550"/>
            <a:ext cx="571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67425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68C103-D808-D042-4DDC-88B73D2BF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438" y="116953"/>
            <a:ext cx="10461787" cy="65979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853FAE-BD5D-80FE-2732-7128B787F271}"/>
              </a:ext>
            </a:extLst>
          </p:cNvPr>
          <p:cNvSpPr txBox="1"/>
          <p:nvPr/>
        </p:nvSpPr>
        <p:spPr>
          <a:xfrm>
            <a:off x="8839200" y="600075"/>
            <a:ext cx="2905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Map indicating MPAs &amp; OECMs established or upgraded during 2008-2021</a:t>
            </a:r>
          </a:p>
        </p:txBody>
      </p:sp>
    </p:spTree>
    <p:extLst>
      <p:ext uri="{BB962C8B-B14F-4D97-AF65-F5344CB8AC3E}">
        <p14:creationId xmlns:p14="http://schemas.microsoft.com/office/powerpoint/2010/main" val="3599004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</TotalTime>
  <Words>1346</Words>
  <Application>Microsoft Office PowerPoint</Application>
  <PresentationFormat>Widescreen</PresentationFormat>
  <Paragraphs>422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Acumin Pro Black</vt:lpstr>
      <vt:lpstr>Aptos</vt:lpstr>
      <vt:lpstr>Aptos Display</vt:lpstr>
      <vt:lpstr>Arial</vt:lpstr>
      <vt:lpstr>Calibri</vt:lpstr>
      <vt:lpstr>Roboto Light</vt:lpstr>
      <vt:lpstr>Times New Roman</vt:lpstr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Si Tuan Vo</cp:lastModifiedBy>
  <cp:revision>786</cp:revision>
  <dcterms:created xsi:type="dcterms:W3CDTF">2017-04-05T12:34:05Z</dcterms:created>
  <dcterms:modified xsi:type="dcterms:W3CDTF">2026-01-25T02:34:17Z</dcterms:modified>
</cp:coreProperties>
</file>