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7FE4E8A5_8BDC2C6A.xml" ContentType="application/vnd.ms-powerpoint.comments+xml"/>
  <Override PartName="/ppt/notesSlides/notesSlide3.xml" ContentType="application/vnd.openxmlformats-officedocument.presentationml.notesSlide+xml"/>
  <Override PartName="/ppt/comments/modernComment_7FE4E911_7B7DC058.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7" r:id="rId5"/>
  </p:sldMasterIdLst>
  <p:notesMasterIdLst>
    <p:notesMasterId r:id="rId17"/>
  </p:notesMasterIdLst>
  <p:sldIdLst>
    <p:sldId id="2145708264" r:id="rId6"/>
    <p:sldId id="2145708211" r:id="rId7"/>
    <p:sldId id="2145708353" r:id="rId8"/>
    <p:sldId id="2145708351" r:id="rId9"/>
    <p:sldId id="2145708187" r:id="rId10"/>
    <p:sldId id="2145708123" r:id="rId11"/>
    <p:sldId id="2145708349" r:id="rId12"/>
    <p:sldId id="2145708197" r:id="rId13"/>
    <p:sldId id="2145708305" r:id="rId14"/>
    <p:sldId id="2145708214" r:id="rId15"/>
    <p:sldId id="214570822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02550-3422-5C85-638A-194A8BC57086}" name="Jimin Hong" initials="JH" userId="S::jimin.hong@un.org::e40bafc0-4756-4afa-b71f-16de5c144f7a" providerId="AD"/>
  <p188:author id="{43F0E662-5B02-367C-6D95-9B19C61E240B}" name="Margarita Victoria Caballa" initials="MC" userId="492e5cf241f09075" providerId="Windows Live"/>
  <p188:author id="{95582667-6102-27E7-ED8E-01A166EB4B6B}" name="Guest User" initials="GU" userId="Guest User" providerId="Windows Live"/>
  <p188:author id="{2BF5FDAA-B67C-F583-02CD-4A5D9907BAFF}" name="M P" initials="MP" userId="86af723c2e6f0e9c" providerId="Windows Live"/>
  <p188:author id="{CC992AF4-41A3-1B9E-F8CD-2BE2F1053952}" name="Jimin Hong" initials="JH" userId="260136778f77cfe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434BDE-B83A-4D0A-8F67-D3AB0C121F37}" v="19" dt="2026-01-24T15:28:21.550"/>
    <p1510:client id="{C4F9DB0D-8950-4A1F-9CC9-3E900D5F6BAA}" v="43" dt="2026-01-25T13:25:53.7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368"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omments/modernComment_7FE4E8A5_8BDC2C6A.xml><?xml version="1.0" encoding="utf-8"?>
<p188:cmLst xmlns:a="http://schemas.openxmlformats.org/drawingml/2006/main" xmlns:r="http://schemas.openxmlformats.org/officeDocument/2006/relationships" xmlns:p188="http://schemas.microsoft.com/office/powerpoint/2018/8/main">
  <p188:cm id="{687D0A72-C4DA-4253-A970-9F802D7C1309}" authorId="{CC992AF4-41A3-1B9E-F8CD-2BE2F1053952}" status="resolved" created="2026-01-02T10:53:07.229">
    <pc:sldMkLst xmlns:pc="http://schemas.microsoft.com/office/powerpoint/2013/main/command">
      <pc:docMk/>
      <pc:sldMk cId="2346462314" sldId="2145708197"/>
    </pc:sldMkLst>
    <p188:replyLst>
      <p188:reply id="{52328F3C-C5B2-4D99-B295-ABEBCBE794A2}" authorId="{CC992AF4-41A3-1B9E-F8CD-2BE2F1053952}" created="2026-01-13T07:24:52.183">
        <p188:txBody>
          <a:bodyPr/>
          <a:lstStyle/>
          <a:p>
            <a:r>
              <a:rPr lang="en-US"/>
              <a:t>@margarita.caballa@un.org
</a:t>
            </a:r>
          </a:p>
        </p188:txBody>
      </p188:reply>
      <p188:reply id="{00CA10DD-53B5-4594-9DDE-0AC910AEE98C}" authorId="{CC992AF4-41A3-1B9E-F8CD-2BE2F1053952}" created="2026-01-20T03:52:16.498">
        <p188:txBody>
          <a:bodyPr/>
          <a:lstStyle/>
          <a:p>
            <a:r>
              <a:rPr lang="en-US"/>
              <a:t>Reduce text / or break down slides</a:t>
            </a:r>
          </a:p>
        </p188:txBody>
      </p188:reply>
    </p188:replyLst>
    <p188:txBody>
      <a:bodyPr/>
      <a:lstStyle/>
      <a:p>
        <a:r>
          <a:rPr lang="en-US"/>
          <a:t>@Marvie; @Vidre
Hi Marvie and Vidre, I have added draft 2 slides here for your additional inputs and review please. Thank you!</a:t>
        </a:r>
      </a:p>
    </p188:txBody>
  </p188:cm>
  <p188:cm id="{7A806BFB-5DA9-4F2B-B7E1-8B25B9350044}" authorId="{95582667-6102-27E7-ED8E-01A166EB4B6B}" status="resolved" created="2026-01-12T17:16:38.965">
    <ac:deMkLst xmlns:ac="http://schemas.microsoft.com/office/drawing/2013/main/command">
      <pc:docMk xmlns:pc="http://schemas.microsoft.com/office/powerpoint/2013/main/command"/>
      <pc:sldMk xmlns:pc="http://schemas.microsoft.com/office/powerpoint/2013/main/command" cId="2346462314" sldId="2145708197"/>
      <ac:picMk id="11" creationId="{534F2F30-8836-DD78-71A4-4E719089E89F}"/>
    </ac:deMkLst>
    <p188:txBody>
      <a:bodyPr/>
      <a:lstStyle/>
      <a:p>
        <a:r>
          <a:rPr lang="en-US"/>
          <a:t>remove to separate slide</a:t>
        </a:r>
      </a:p>
    </p188:txBody>
  </p188:cm>
  <p188:cm id="{B1064434-EF72-439F-A5ED-CCBC8C40A518}" authorId="{95582667-6102-27E7-ED8E-01A166EB4B6B}" status="resolved" created="2026-01-12T17:17:01.669">
    <ac:deMkLst xmlns:ac="http://schemas.microsoft.com/office/drawing/2013/main/command">
      <pc:docMk xmlns:pc="http://schemas.microsoft.com/office/powerpoint/2013/main/command"/>
      <pc:sldMk xmlns:pc="http://schemas.microsoft.com/office/powerpoint/2013/main/command" cId="2346462314" sldId="2145708197"/>
      <ac:picMk id="13" creationId="{350E34E2-9D92-175C-BD25-FA796D4A9265}"/>
    </ac:deMkLst>
    <p188:txBody>
      <a:bodyPr/>
      <a:lstStyle/>
      <a:p>
        <a:r>
          <a:rPr lang="en-US"/>
          <a:t>Out of place?</a:t>
        </a:r>
      </a:p>
    </p188:txBody>
  </p188:cm>
  <p188:cm id="{FC5C8F80-6841-4EE7-9D17-0EBF0240FD99}" authorId="{CC992AF4-41A3-1B9E-F8CD-2BE2F1053952}" status="resolved" created="2026-01-21T02:00:53.532">
    <pc:sldMkLst xmlns:pc="http://schemas.microsoft.com/office/powerpoint/2013/main/command">
      <pc:docMk/>
      <pc:sldMk cId="2346462314" sldId="2145708197"/>
    </pc:sldMkLst>
    <p188:txBody>
      <a:bodyPr/>
      <a:lstStyle/>
      <a:p>
        <a:r>
          <a:rPr lang="en-US"/>
          <a:t>If we make this slides similar to ML team:
- KBF: 1.8M/ ESCAP+COBSEA/ Cambodia, Philippines, Maldives/Science-Policy Interface, Action and Regional Management: Strengthening and implementing NBSAPs through enhanced cooperation on ocean-based conservation in Asia and the Pacific </a:t>
        </a:r>
      </a:p>
    </p188:txBody>
  </p188:cm>
</p188:cmLst>
</file>

<file path=ppt/comments/modernComment_7FE4E911_7B7DC058.xml><?xml version="1.0" encoding="utf-8"?>
<p188:cmLst xmlns:a="http://schemas.openxmlformats.org/drawingml/2006/main" xmlns:r="http://schemas.openxmlformats.org/officeDocument/2006/relationships" xmlns:p188="http://schemas.microsoft.com/office/powerpoint/2018/8/main">
  <p188:cm id="{C387BBE4-673A-4455-97AD-65040227F88D}" authorId="{CC992AF4-41A3-1B9E-F8CD-2BE2F1053952}" status="resolved" created="2026-01-13T07:18:05.818">
    <pc:sldMkLst xmlns:pc="http://schemas.microsoft.com/office/powerpoint/2013/main/command">
      <pc:docMk/>
      <pc:sldMk cId="2076062410" sldId="2145708210"/>
    </pc:sldMkLst>
    <p188:replyLst>
      <p188:reply id="{DF8FA3C6-1E0D-48D7-B977-FE149F645A91}" authorId="{95582667-6102-27E7-ED8E-01A166EB4B6B}" created="2026-01-20T08:44:19.867">
        <p188:txBody>
          <a:bodyPr/>
          <a:lstStyle/>
          <a:p>
            <a:r>
              <a:rPr lang="en-US"/>
              <a:t>For ML we have a lot more partners... </a:t>
            </a:r>
          </a:p>
        </p188:txBody>
      </p188:reply>
      <p188:reply id="{F28365FE-E796-4F0E-A83F-6399C798E660}" authorId="{CC992AF4-41A3-1B9E-F8CD-2BE2F1053952}" created="2026-01-21T02:30:43.265">
        <p188:txBody>
          <a:bodyPr/>
          <a:lstStyle/>
          <a:p>
            <a:r>
              <a:rPr lang="en-US"/>
              <a:t>Yes, there’s many logos are missing especially from ML, kindly add them here directly or share the list please. Thanks!
</a:t>
            </a:r>
          </a:p>
        </p188:txBody>
      </p188:reply>
    </p188:replyLst>
    <p188:txBody>
      <a:bodyPr/>
      <a:lstStyle/>
      <a:p>
        <a:r>
          <a:rPr lang="en-US"/>
          <a:t>Add more - GEF, etc</a:t>
        </a:r>
      </a:p>
    </p188:txBody>
  </p188:cm>
  <p188:cm id="{5A1E0411-D4C3-4935-BEC5-A4F87FE54CBD}" authorId="{43F0E662-5B02-367C-6D95-9B19C61E240B}" status="resolved" created="2026-01-21T03:54:32.009">
    <ac:txMkLst xmlns:ac="http://schemas.microsoft.com/office/drawing/2013/main/command">
      <pc:docMk xmlns:pc="http://schemas.microsoft.com/office/powerpoint/2013/main/command"/>
      <pc:sldMk xmlns:pc="http://schemas.microsoft.com/office/powerpoint/2013/main/command" cId="2071838808" sldId="2145708305"/>
      <ac:spMk id="62" creationId="{DA0FF7C3-87DD-C91F-1621-8D5C539333EF}"/>
      <ac:txMk cp="0" len="29">
        <ac:context len="31" hash="1403743276"/>
      </ac:txMk>
    </ac:txMkLst>
    <p188:pos x="2979628" y="256274"/>
    <p188:replyLst>
      <p188:reply id="{3E881D27-9C22-40BE-9CB2-3188B14A2284}" authorId="{43F0E662-5B02-367C-6D95-9B19C61E240B}" created="2026-01-21T03:59:51.079">
        <p188:txBody>
          <a:bodyPr/>
          <a:lstStyle/>
          <a:p>
            <a:r>
              <a:rPr lang="en-US"/>
              <a:t>Include the entire Collaborative Network – ATSEA ACB, CTI, PEMSEA, IUCN, NEAMPAN, IOC WESTPAC
I would put those over UNDP, UNCDF, WCS, HELCOM
[@jimin.hong@un.org] </a:t>
            </a:r>
          </a:p>
        </p188:txBody>
      </p188:reply>
      <p188:reply id="{5B29447B-51E8-4693-BE42-BEF28F994B57}" authorId="{43F0E662-5B02-367C-6D95-9B19C61E240B}" created="2026-01-21T04:01:11.710">
        <p188:txBody>
          <a:bodyPr/>
          <a:lstStyle/>
          <a:p>
            <a:r>
              <a:rPr lang="en-US"/>
              <a:t>Remove the EAS Network banner,logos there are too small.</a:t>
            </a:r>
          </a:p>
        </p188:txBody>
      </p188:reply>
    </p188:replyLst>
    <p188:txBody>
      <a:bodyPr/>
      <a:lstStyle/>
      <a:p>
        <a:r>
          <a:rPr lang="en-US"/>
          <a:t>SwAM instead of HELCOM.</a:t>
        </a:r>
      </a:p>
    </p188:txBody>
  </p188:cm>
  <p188:cm id="{A27A987F-E915-490B-AF77-E43F2C8C6C06}" authorId="{43F0E662-5B02-367C-6D95-9B19C61E240B}" status="resolved" created="2026-01-21T03:58:37.573">
    <ac:txMkLst xmlns:ac="http://schemas.microsoft.com/office/drawing/2013/main/command">
      <pc:docMk xmlns:pc="http://schemas.microsoft.com/office/powerpoint/2013/main/command"/>
      <pc:sldMk xmlns:pc="http://schemas.microsoft.com/office/powerpoint/2013/main/command" cId="2071838808" sldId="2145708305"/>
      <ac:spMk id="58" creationId="{0D00DC0F-BF70-6499-7C58-E38CF3ABCCA0}"/>
      <ac:txMk cp="0" len="8">
        <ac:context len="9" hash="1216177052"/>
      </ac:txMk>
    </ac:txMkLst>
    <p188:pos x="846029" y="260591"/>
    <p188:txBody>
      <a:bodyPr/>
      <a:lstStyle/>
      <a:p>
        <a:r>
          <a:rPr lang="en-US"/>
          <a:t>ASEAN</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CD09C-3C54-4B38-8FBA-96979A1C98F4}" type="datetimeFigureOut">
              <a:rPr lang="en-US" smtClean="0"/>
              <a:t>1/25/2026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582866-5410-45B1-BCD3-ED01A3691B6E}" type="slidenum">
              <a:rPr lang="en-US" smtClean="0"/>
              <a:t>‹#›</a:t>
            </a:fld>
            <a:endParaRPr lang="en-US"/>
          </a:p>
        </p:txBody>
      </p:sp>
    </p:spTree>
    <p:extLst>
      <p:ext uri="{BB962C8B-B14F-4D97-AF65-F5344CB8AC3E}">
        <p14:creationId xmlns:p14="http://schemas.microsoft.com/office/powerpoint/2010/main" val="3981883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As an intergovernmental body bringing nine countries together in the East Asian Seas region, COBSEA’s work is based on the approved biennial workplan by the Intergovernmental Meetings, or IGMs of COBSEA, every two years.</a:t>
            </a:r>
          </a:p>
          <a:p>
            <a:endParaRPr lang="en-US" dirty="0"/>
          </a:p>
          <a:p>
            <a:r>
              <a:rPr lang="en-US" dirty="0"/>
              <a:t>Besides IGMs, COBSEA has two Working Groups. Working Group on Marine Litter support achieving the COBSEA Regional Action Plan on Marine Litter, or RAP MALI. Working Group on Marine and Coastal Ecosystems supports the implementation of the COBSEA Marine and Coastal Ecosystems Framework. The Working Group meetings happen annually to exchange the progress of the biennial workplan each and to discuss the challenges and priorities.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06F578-D120-43C7-AA3A-1563FA377F60}"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71983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Under the COBSEA Strategic Directions, we work across 3 thematic areas: 1-Addressing Marine Pollution, including plastic, ghost gear, and nutrients; 2- Protecting </a:t>
            </a:r>
            <a:r>
              <a:rPr lang="en-US" b="0" dirty="0">
                <a:solidFill>
                  <a:srgbClr val="005BA1"/>
                </a:solidFill>
                <a:cs typeface="Roboto" panose="02000000000000000000" pitchFamily="2" charset="0"/>
              </a:rPr>
              <a:t>Marine &amp; Coastal Biodiversity, Ecosystems Conservation and Management</a:t>
            </a:r>
            <a:r>
              <a:rPr lang="en-US" b="0" dirty="0"/>
              <a:t>; </a:t>
            </a:r>
            <a:r>
              <a:rPr lang="en-US" dirty="0"/>
              <a:t>and 3-Climate Action; like blue carbon and coastal resilience.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today, we’re going to focus on this second thematic area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041DAD-477C-4D92-ABA2-D3A4D96C78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9844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99211-DF6B-11A1-1DCA-C3A78E915B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9E749A-FDC1-C887-8EB8-07F64CDE48B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698FAD2-7123-897B-2EB3-760D297878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75755A8-C62F-FB60-FEEA-D80049AAE2A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2E8652-2D5A-E843-B75E-78FC9D6A9C09}" type="slidenum">
              <a:rPr kumimoji="0" lang="en-K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K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88410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image" Target="../media/image18.jpeg"/><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Master" Target="../slideMasters/slideMaster2.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jpeg"/><Relationship Id="rId15" Type="http://schemas.openxmlformats.org/officeDocument/2006/relationships/image" Target="../media/image31.png"/><Relationship Id="rId10" Type="http://schemas.openxmlformats.org/officeDocument/2006/relationships/image" Target="../media/image26.jpeg"/><Relationship Id="rId19" Type="http://schemas.openxmlformats.org/officeDocument/2006/relationships/image" Target="../media/image35.png"/><Relationship Id="rId4" Type="http://schemas.openxmlformats.org/officeDocument/2006/relationships/image" Target="../media/image20.jpeg"/><Relationship Id="rId9" Type="http://schemas.openxmlformats.org/officeDocument/2006/relationships/image" Target="../media/image25.jpeg"/><Relationship Id="rId14" Type="http://schemas.openxmlformats.org/officeDocument/2006/relationships/image" Target="../media/image30.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2.xml"/><Relationship Id="rId4" Type="http://schemas.openxmlformats.org/officeDocument/2006/relationships/image" Target="../media/image3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Master" Target="../slideMasters/slideMaster2.xml"/><Relationship Id="rId4" Type="http://schemas.openxmlformats.org/officeDocument/2006/relationships/image" Target="../media/image42.jpe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BAD126-1CCE-7C7B-7916-DE13F6A6C113}"/>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grpSp>
        <p:nvGrpSpPr>
          <p:cNvPr id="7" name="Group 6">
            <a:extLst>
              <a:ext uri="{FF2B5EF4-FFF2-40B4-BE49-F238E27FC236}">
                <a16:creationId xmlns:a16="http://schemas.microsoft.com/office/drawing/2014/main" id="{1186A5D5-C1F3-0A73-E384-AD0CAEF6C918}"/>
              </a:ext>
            </a:extLst>
          </p:cNvPr>
          <p:cNvGrpSpPr/>
          <p:nvPr userDrawn="1"/>
        </p:nvGrpSpPr>
        <p:grpSpPr>
          <a:xfrm>
            <a:off x="7785235" y="0"/>
            <a:ext cx="4013751" cy="1612885"/>
            <a:chOff x="4355362" y="-83199"/>
            <a:chExt cx="4704663" cy="1890521"/>
          </a:xfrm>
        </p:grpSpPr>
        <p:pic>
          <p:nvPicPr>
            <p:cNvPr id="8" name="Picture 7">
              <a:extLst>
                <a:ext uri="{FF2B5EF4-FFF2-40B4-BE49-F238E27FC236}">
                  <a16:creationId xmlns:a16="http://schemas.microsoft.com/office/drawing/2014/main" id="{65652230-2890-9ED4-52F8-989472F9F00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4355362" y="-83199"/>
              <a:ext cx="1890521" cy="1890521"/>
            </a:xfrm>
            <a:prstGeom prst="rect">
              <a:avLst/>
            </a:prstGeom>
          </p:spPr>
        </p:pic>
        <p:pic>
          <p:nvPicPr>
            <p:cNvPr id="9" name="Picture 8">
              <a:extLst>
                <a:ext uri="{FF2B5EF4-FFF2-40B4-BE49-F238E27FC236}">
                  <a16:creationId xmlns:a16="http://schemas.microsoft.com/office/drawing/2014/main" id="{0548738C-2AC3-70DB-A40C-02CABB374AC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86339" y="303691"/>
              <a:ext cx="2773686" cy="719329"/>
            </a:xfrm>
            <a:prstGeom prst="rect">
              <a:avLst/>
            </a:prstGeom>
          </p:spPr>
        </p:pic>
      </p:grpSp>
    </p:spTree>
    <p:extLst>
      <p:ext uri="{BB962C8B-B14F-4D97-AF65-F5344CB8AC3E}">
        <p14:creationId xmlns:p14="http://schemas.microsoft.com/office/powerpoint/2010/main" val="375282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CD75F-A702-33D6-9993-1AA283E83A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C76D8C8-DF67-6C48-8DA7-FE3E7CF468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876127-694D-35E7-2640-172CB27C86D9}"/>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5" name="Footer Placeholder 4">
            <a:extLst>
              <a:ext uri="{FF2B5EF4-FFF2-40B4-BE49-F238E27FC236}">
                <a16:creationId xmlns:a16="http://schemas.microsoft.com/office/drawing/2014/main" id="{603A0D9E-5C34-2ACC-7DE6-5C5A5BE4E3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592152-1E0B-9063-72F1-E8C23564AAB7}"/>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4169100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BFCDB6-4DCB-AA4C-3FE0-4E250459BD1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8F57E4-450D-C244-123A-BA35B0CC8D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ABE5DC-B5F1-707C-8B07-BD9429CE4694}"/>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5" name="Footer Placeholder 4">
            <a:extLst>
              <a:ext uri="{FF2B5EF4-FFF2-40B4-BE49-F238E27FC236}">
                <a16:creationId xmlns:a16="http://schemas.microsoft.com/office/drawing/2014/main" id="{8A5BD37F-047F-A5FB-315E-8891AB02FA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A248F8-9B22-4E22-110F-8E3F6F318B88}"/>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4014665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5A8C9650-DC5C-D904-CC36-9C580BF2A3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505662" y="171422"/>
            <a:ext cx="1575746" cy="373567"/>
          </a:xfrm>
          <a:prstGeom prst="rect">
            <a:avLst/>
          </a:prstGeom>
        </p:spPr>
      </p:pic>
      <p:sp>
        <p:nvSpPr>
          <p:cNvPr id="3" name="Title 1">
            <a:extLst>
              <a:ext uri="{FF2B5EF4-FFF2-40B4-BE49-F238E27FC236}">
                <a16:creationId xmlns:a16="http://schemas.microsoft.com/office/drawing/2014/main" id="{161CC151-D192-67D1-610E-4B8337213D13}"/>
              </a:ext>
            </a:extLst>
          </p:cNvPr>
          <p:cNvSpPr>
            <a:spLocks noGrp="1"/>
          </p:cNvSpPr>
          <p:nvPr>
            <p:ph type="title"/>
          </p:nvPr>
        </p:nvSpPr>
        <p:spPr>
          <a:xfrm>
            <a:off x="838200" y="365126"/>
            <a:ext cx="10515600" cy="620296"/>
          </a:xfrm>
        </p:spPr>
        <p:txBody>
          <a:bodyPr>
            <a:normAutofit/>
          </a:bodyPr>
          <a:lstStyle>
            <a:lvl1pPr algn="ctr">
              <a:defRPr sz="2600" b="1">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p>
        </p:txBody>
      </p:sp>
    </p:spTree>
    <p:extLst>
      <p:ext uri="{BB962C8B-B14F-4D97-AF65-F5344CB8AC3E}">
        <p14:creationId xmlns:p14="http://schemas.microsoft.com/office/powerpoint/2010/main" val="1800844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2_Custom Layou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B3192A7-5F1C-7E15-B001-8BD72CE04A0C}"/>
              </a:ext>
            </a:extLst>
          </p:cNvPr>
          <p:cNvSpPr>
            <a:spLocks noGrp="1"/>
          </p:cNvSpPr>
          <p:nvPr>
            <p:ph type="title" hasCustomPrompt="1"/>
          </p:nvPr>
        </p:nvSpPr>
        <p:spPr>
          <a:xfrm>
            <a:off x="748392" y="2779918"/>
            <a:ext cx="8109857" cy="1850058"/>
          </a:xfrm>
        </p:spPr>
        <p:txBody>
          <a:bodyPr anchor="t"/>
          <a:lstStyle>
            <a:lvl1pPr>
              <a:defRPr sz="6000">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TITLE STYLE</a:t>
            </a:r>
            <a:endParaRPr lang="en-KE"/>
          </a:p>
        </p:txBody>
      </p:sp>
      <p:sp>
        <p:nvSpPr>
          <p:cNvPr id="7" name="Text Placeholder 2">
            <a:extLst>
              <a:ext uri="{FF2B5EF4-FFF2-40B4-BE49-F238E27FC236}">
                <a16:creationId xmlns:a16="http://schemas.microsoft.com/office/drawing/2014/main" id="{974F4650-DC9D-164A-92C5-D7C1F0E92CF9}"/>
              </a:ext>
            </a:extLst>
          </p:cNvPr>
          <p:cNvSpPr>
            <a:spLocks noGrp="1"/>
          </p:cNvSpPr>
          <p:nvPr>
            <p:ph type="body" idx="1" hasCustomPrompt="1"/>
          </p:nvPr>
        </p:nvSpPr>
        <p:spPr>
          <a:xfrm>
            <a:off x="838200" y="2080771"/>
            <a:ext cx="7034068" cy="552841"/>
          </a:xfrm>
        </p:spPr>
        <p:txBody>
          <a:bodyPr anchor="b"/>
          <a:lstStyle>
            <a:lvl1pPr marL="0" indent="0">
              <a:buNone/>
              <a:defRPr sz="2400" b="1">
                <a:solidFill>
                  <a:srgbClr val="436F79"/>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AGENDA 01</a:t>
            </a:r>
          </a:p>
        </p:txBody>
      </p:sp>
      <p:sp>
        <p:nvSpPr>
          <p:cNvPr id="8" name="Date Placeholder 3">
            <a:extLst>
              <a:ext uri="{FF2B5EF4-FFF2-40B4-BE49-F238E27FC236}">
                <a16:creationId xmlns:a16="http://schemas.microsoft.com/office/drawing/2014/main" id="{8ACA7AA6-81F2-1F28-CA65-EC8F6D6A1F99}"/>
              </a:ext>
            </a:extLst>
          </p:cNvPr>
          <p:cNvSpPr>
            <a:spLocks noGrp="1"/>
          </p:cNvSpPr>
          <p:nvPr>
            <p:ph type="dt" sz="half" idx="10"/>
          </p:nvPr>
        </p:nvSpPr>
        <p:spPr>
          <a:xfrm>
            <a:off x="838200" y="5179219"/>
            <a:ext cx="2743200" cy="365125"/>
          </a:xfrm>
        </p:spPr>
        <p:txBody>
          <a:bodyPr/>
          <a:lstStyle/>
          <a:p>
            <a:fld id="{DDB7FA06-56ED-4EFA-980A-A6C3FDF53BD8}" type="datetimeFigureOut">
              <a:rPr lang="en-KE" smtClean="0"/>
              <a:t>01/25/2026</a:t>
            </a:fld>
            <a:endParaRPr lang="en-KE"/>
          </a:p>
        </p:txBody>
      </p:sp>
      <p:sp>
        <p:nvSpPr>
          <p:cNvPr id="9" name="Footer Placeholder 4">
            <a:extLst>
              <a:ext uri="{FF2B5EF4-FFF2-40B4-BE49-F238E27FC236}">
                <a16:creationId xmlns:a16="http://schemas.microsoft.com/office/drawing/2014/main" id="{F73597F9-4AC0-15FF-C4A0-3B807BF7AC1E}"/>
              </a:ext>
            </a:extLst>
          </p:cNvPr>
          <p:cNvSpPr>
            <a:spLocks noGrp="1"/>
          </p:cNvSpPr>
          <p:nvPr>
            <p:ph type="ftr" sz="quarter" idx="11"/>
          </p:nvPr>
        </p:nvSpPr>
        <p:spPr>
          <a:xfrm>
            <a:off x="838200" y="5590104"/>
            <a:ext cx="4114800" cy="365125"/>
          </a:xfrm>
        </p:spPr>
        <p:txBody>
          <a:bodyPr/>
          <a:lstStyle/>
          <a:p>
            <a:endParaRPr lang="en-KE"/>
          </a:p>
        </p:txBody>
      </p:sp>
      <p:sp>
        <p:nvSpPr>
          <p:cNvPr id="10" name="Slide Number Placeholder 5">
            <a:extLst>
              <a:ext uri="{FF2B5EF4-FFF2-40B4-BE49-F238E27FC236}">
                <a16:creationId xmlns:a16="http://schemas.microsoft.com/office/drawing/2014/main" id="{9B52664F-DF65-626B-4287-6500122D2904}"/>
              </a:ext>
            </a:extLst>
          </p:cNvPr>
          <p:cNvSpPr>
            <a:spLocks noGrp="1"/>
          </p:cNvSpPr>
          <p:nvPr>
            <p:ph type="sldNum" sz="quarter" idx="12"/>
          </p:nvPr>
        </p:nvSpPr>
        <p:spPr>
          <a:xfrm>
            <a:off x="838200" y="5997848"/>
            <a:ext cx="2743200" cy="365125"/>
          </a:xfrm>
        </p:spPr>
        <p:txBody>
          <a:bodyPr/>
          <a:lstStyle/>
          <a:p>
            <a:fld id="{03D03A6A-F97D-4BB3-984B-837EA2EA1ADB}" type="slidenum">
              <a:rPr lang="en-KE" smtClean="0"/>
              <a:t>‹#›</a:t>
            </a:fld>
            <a:endParaRPr lang="en-KE"/>
          </a:p>
        </p:txBody>
      </p:sp>
      <p:grpSp>
        <p:nvGrpSpPr>
          <p:cNvPr id="2" name="Group 1">
            <a:extLst>
              <a:ext uri="{FF2B5EF4-FFF2-40B4-BE49-F238E27FC236}">
                <a16:creationId xmlns:a16="http://schemas.microsoft.com/office/drawing/2014/main" id="{2BF98221-4458-A1BF-F155-19CF9FD9ED00}"/>
              </a:ext>
            </a:extLst>
          </p:cNvPr>
          <p:cNvGrpSpPr/>
          <p:nvPr userDrawn="1"/>
        </p:nvGrpSpPr>
        <p:grpSpPr>
          <a:xfrm>
            <a:off x="260945" y="84407"/>
            <a:ext cx="5253592" cy="2113014"/>
            <a:chOff x="6958948" y="915503"/>
            <a:chExt cx="5411068" cy="2176352"/>
          </a:xfrm>
        </p:grpSpPr>
        <p:pic>
          <p:nvPicPr>
            <p:cNvPr id="3" name="Picture 2" descr="Logo&#10;&#10;Description automatically generated">
              <a:extLst>
                <a:ext uri="{FF2B5EF4-FFF2-40B4-BE49-F238E27FC236}">
                  <a16:creationId xmlns:a16="http://schemas.microsoft.com/office/drawing/2014/main" id="{5F36627C-7881-F4D0-28EF-14B0BA0511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58948" y="915503"/>
              <a:ext cx="2176352" cy="2176352"/>
            </a:xfrm>
            <a:prstGeom prst="rect">
              <a:avLst/>
            </a:prstGeom>
          </p:spPr>
        </p:pic>
        <p:pic>
          <p:nvPicPr>
            <p:cNvPr id="4" name="Picture 3" descr="Logo&#10;&#10;Description automatically generated">
              <a:extLst>
                <a:ext uri="{FF2B5EF4-FFF2-40B4-BE49-F238E27FC236}">
                  <a16:creationId xmlns:a16="http://schemas.microsoft.com/office/drawing/2014/main" id="{89519F9D-EE77-BF82-CF30-E582D98F744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63563" y="1364769"/>
              <a:ext cx="3406453" cy="817415"/>
            </a:xfrm>
            <a:prstGeom prst="rect">
              <a:avLst/>
            </a:prstGeom>
          </p:spPr>
        </p:pic>
      </p:grpSp>
    </p:spTree>
    <p:extLst>
      <p:ext uri="{BB962C8B-B14F-4D97-AF65-F5344CB8AC3E}">
        <p14:creationId xmlns:p14="http://schemas.microsoft.com/office/powerpoint/2010/main" val="12996931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Custom Layou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Picture 6" descr="Logo&#10;&#10;Description automatically generated">
            <a:extLst>
              <a:ext uri="{FF2B5EF4-FFF2-40B4-BE49-F238E27FC236}">
                <a16:creationId xmlns:a16="http://schemas.microsoft.com/office/drawing/2014/main" id="{F57456CD-9776-495C-E00F-661EC902BA85}"/>
              </a:ext>
            </a:extLst>
          </p:cNvPr>
          <p:cNvPicPr/>
          <p:nvPr userDrawn="1"/>
        </p:nvPicPr>
        <p:blipFill>
          <a:blip r:embed="rId3" cstate="email">
            <a:extLst>
              <a:ext uri="{28A0092B-C50C-407E-A947-70E740481C1C}">
                <a14:useLocalDpi xmlns:a14="http://schemas.microsoft.com/office/drawing/2010/main"/>
              </a:ext>
            </a:extLst>
          </a:blip>
          <a:stretch>
            <a:fillRect/>
          </a:stretch>
        </p:blipFill>
        <p:spPr>
          <a:xfrm>
            <a:off x="10460783" y="231168"/>
            <a:ext cx="1594453" cy="382607"/>
          </a:xfrm>
          <a:prstGeom prst="rect">
            <a:avLst/>
          </a:prstGeom>
        </p:spPr>
      </p:pic>
      <p:sp>
        <p:nvSpPr>
          <p:cNvPr id="8" name="Title 1">
            <a:extLst>
              <a:ext uri="{FF2B5EF4-FFF2-40B4-BE49-F238E27FC236}">
                <a16:creationId xmlns:a16="http://schemas.microsoft.com/office/drawing/2014/main" id="{7C6D5B15-5DC8-68DA-5CCC-A49C1E09CC68}"/>
              </a:ext>
            </a:extLst>
          </p:cNvPr>
          <p:cNvSpPr>
            <a:spLocks noGrp="1"/>
          </p:cNvSpPr>
          <p:nvPr>
            <p:ph type="title" hasCustomPrompt="1"/>
          </p:nvPr>
        </p:nvSpPr>
        <p:spPr>
          <a:xfrm>
            <a:off x="838200" y="1688123"/>
            <a:ext cx="7034068" cy="1737496"/>
          </a:xfrm>
        </p:spPr>
        <p:txBody>
          <a:bodyPr anchor="b">
            <a:normAutofit/>
          </a:bodyPr>
          <a:lstStyle>
            <a:lvl1pPr>
              <a:defRPr sz="4500">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SUB-TITLE STYLE</a:t>
            </a:r>
            <a:endParaRPr lang="en-KE"/>
          </a:p>
        </p:txBody>
      </p:sp>
      <p:sp>
        <p:nvSpPr>
          <p:cNvPr id="9" name="Text Placeholder 2">
            <a:extLst>
              <a:ext uri="{FF2B5EF4-FFF2-40B4-BE49-F238E27FC236}">
                <a16:creationId xmlns:a16="http://schemas.microsoft.com/office/drawing/2014/main" id="{1B970FB4-0D99-0A22-8845-DA168DF8980F}"/>
              </a:ext>
            </a:extLst>
          </p:cNvPr>
          <p:cNvSpPr>
            <a:spLocks noGrp="1"/>
          </p:cNvSpPr>
          <p:nvPr>
            <p:ph type="body" idx="1" hasCustomPrompt="1"/>
          </p:nvPr>
        </p:nvSpPr>
        <p:spPr>
          <a:xfrm>
            <a:off x="838200" y="3646051"/>
            <a:ext cx="7034068" cy="1226099"/>
          </a:xfrm>
        </p:spPr>
        <p:txBody>
          <a:bodyPr/>
          <a:lstStyle>
            <a:lvl1pPr marL="0" indent="0">
              <a:buNone/>
              <a:defRPr sz="2400">
                <a:solidFill>
                  <a:srgbClr val="436F79"/>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AGENDA 01</a:t>
            </a:r>
          </a:p>
          <a:p>
            <a:pPr lvl="0"/>
            <a:endParaRPr lang="en-US"/>
          </a:p>
        </p:txBody>
      </p:sp>
    </p:spTree>
    <p:extLst>
      <p:ext uri="{BB962C8B-B14F-4D97-AF65-F5344CB8AC3E}">
        <p14:creationId xmlns:p14="http://schemas.microsoft.com/office/powerpoint/2010/main" val="40300176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9_Custom Layou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F3C5913C-E491-EE08-1470-E2E971AAAFB4}"/>
              </a:ext>
            </a:extLst>
          </p:cNvPr>
          <p:cNvSpPr>
            <a:spLocks noGrp="1"/>
          </p:cNvSpPr>
          <p:nvPr>
            <p:ph idx="1"/>
          </p:nvPr>
        </p:nvSpPr>
        <p:spPr>
          <a:xfrm>
            <a:off x="838200" y="1825625"/>
            <a:ext cx="10515600" cy="4351338"/>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8" name="Footer Placeholder 4">
            <a:extLst>
              <a:ext uri="{FF2B5EF4-FFF2-40B4-BE49-F238E27FC236}">
                <a16:creationId xmlns:a16="http://schemas.microsoft.com/office/drawing/2014/main" id="{15FA4B8E-4AB7-68B3-16BC-EB4DF9E8C00E}"/>
              </a:ext>
            </a:extLst>
          </p:cNvPr>
          <p:cNvSpPr>
            <a:spLocks noGrp="1"/>
          </p:cNvSpPr>
          <p:nvPr>
            <p:ph type="ftr" sz="quarter" idx="11"/>
          </p:nvPr>
        </p:nvSpPr>
        <p:spPr>
          <a:xfrm>
            <a:off x="4038600" y="6356350"/>
            <a:ext cx="4114800" cy="365125"/>
          </a:xfrm>
        </p:spPr>
        <p:txBody>
          <a:bodyPr/>
          <a:lstStyle/>
          <a:p>
            <a:endParaRPr lang="en-KE"/>
          </a:p>
        </p:txBody>
      </p:sp>
      <p:pic>
        <p:nvPicPr>
          <p:cNvPr id="10" name="Picture 9" descr="Logo&#10;&#10;Description automatically generated">
            <a:extLst>
              <a:ext uri="{FF2B5EF4-FFF2-40B4-BE49-F238E27FC236}">
                <a16:creationId xmlns:a16="http://schemas.microsoft.com/office/drawing/2014/main" id="{989F7BA1-AD73-59A1-4418-01E89CFAA66A}"/>
              </a:ext>
            </a:extLst>
          </p:cNvPr>
          <p:cNvPicPr/>
          <p:nvPr userDrawn="1"/>
        </p:nvPicPr>
        <p:blipFill>
          <a:blip r:embed="rId3" cstate="email">
            <a:extLst>
              <a:ext uri="{28A0092B-C50C-407E-A947-70E740481C1C}">
                <a14:useLocalDpi xmlns:a14="http://schemas.microsoft.com/office/drawing/2010/main"/>
              </a:ext>
            </a:extLst>
          </a:blip>
          <a:stretch>
            <a:fillRect/>
          </a:stretch>
        </p:blipFill>
        <p:spPr>
          <a:xfrm>
            <a:off x="10460783" y="231168"/>
            <a:ext cx="1594453" cy="382607"/>
          </a:xfrm>
          <a:prstGeom prst="rect">
            <a:avLst/>
          </a:prstGeom>
        </p:spPr>
      </p:pic>
      <p:sp>
        <p:nvSpPr>
          <p:cNvPr id="11" name="Title 1">
            <a:extLst>
              <a:ext uri="{FF2B5EF4-FFF2-40B4-BE49-F238E27FC236}">
                <a16:creationId xmlns:a16="http://schemas.microsoft.com/office/drawing/2014/main" id="{78E83ACB-F68F-60FB-1181-C1CD1D25800D}"/>
              </a:ext>
            </a:extLst>
          </p:cNvPr>
          <p:cNvSpPr>
            <a:spLocks noGrp="1"/>
          </p:cNvSpPr>
          <p:nvPr>
            <p:ph type="title"/>
          </p:nvPr>
        </p:nvSpPr>
        <p:spPr>
          <a:xfrm>
            <a:off x="838200" y="365125"/>
            <a:ext cx="10515600" cy="999651"/>
          </a:xfrm>
        </p:spPr>
        <p:txBody>
          <a:bodyPr>
            <a:normAutofit/>
          </a:bodyPr>
          <a:lstStyle>
            <a:lvl1pPr algn="ctr">
              <a:defRPr sz="4000" b="1">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KE"/>
          </a:p>
        </p:txBody>
      </p:sp>
    </p:spTree>
    <p:extLst>
      <p:ext uri="{BB962C8B-B14F-4D97-AF65-F5344CB8AC3E}">
        <p14:creationId xmlns:p14="http://schemas.microsoft.com/office/powerpoint/2010/main" val="31066839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57DE127-2A2D-30EE-7BCA-F440DD06BE9F}"/>
              </a:ext>
            </a:extLst>
          </p:cNvPr>
          <p:cNvSpPr>
            <a:spLocks noGrp="1"/>
          </p:cNvSpPr>
          <p:nvPr>
            <p:ph type="title"/>
          </p:nvPr>
        </p:nvSpPr>
        <p:spPr>
          <a:xfrm>
            <a:off x="838200" y="365125"/>
            <a:ext cx="10515600" cy="999651"/>
          </a:xfrm>
        </p:spPr>
        <p:txBody>
          <a:bodyPr>
            <a:normAutofit/>
          </a:bodyPr>
          <a:lstStyle>
            <a:lvl1pPr algn="ctr">
              <a:defRPr sz="4000" b="1">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KE"/>
          </a:p>
        </p:txBody>
      </p:sp>
      <p:sp>
        <p:nvSpPr>
          <p:cNvPr id="7" name="Content Placeholder 2">
            <a:extLst>
              <a:ext uri="{FF2B5EF4-FFF2-40B4-BE49-F238E27FC236}">
                <a16:creationId xmlns:a16="http://schemas.microsoft.com/office/drawing/2014/main" id="{9120B754-C992-BE3D-87AD-30557FA2305F}"/>
              </a:ext>
            </a:extLst>
          </p:cNvPr>
          <p:cNvSpPr>
            <a:spLocks noGrp="1"/>
          </p:cNvSpPr>
          <p:nvPr>
            <p:ph idx="1"/>
          </p:nvPr>
        </p:nvSpPr>
        <p:spPr>
          <a:xfrm>
            <a:off x="838200" y="1825625"/>
            <a:ext cx="10515600" cy="4351338"/>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9" name="Footer Placeholder 4">
            <a:extLst>
              <a:ext uri="{FF2B5EF4-FFF2-40B4-BE49-F238E27FC236}">
                <a16:creationId xmlns:a16="http://schemas.microsoft.com/office/drawing/2014/main" id="{7C0E66F0-AB71-BBB6-C02F-CC0CB4EA58ED}"/>
              </a:ext>
            </a:extLst>
          </p:cNvPr>
          <p:cNvSpPr>
            <a:spLocks noGrp="1"/>
          </p:cNvSpPr>
          <p:nvPr>
            <p:ph type="ftr" sz="quarter" idx="11"/>
          </p:nvPr>
        </p:nvSpPr>
        <p:spPr>
          <a:xfrm>
            <a:off x="4038600" y="6356350"/>
            <a:ext cx="4114800" cy="365125"/>
          </a:xfrm>
        </p:spPr>
        <p:txBody>
          <a:bodyPr/>
          <a:lstStyle/>
          <a:p>
            <a:endParaRPr lang="en-KE"/>
          </a:p>
        </p:txBody>
      </p:sp>
      <p:pic>
        <p:nvPicPr>
          <p:cNvPr id="3" name="Picture 2" descr="Logo&#10;&#10;Description automatically generated">
            <a:extLst>
              <a:ext uri="{FF2B5EF4-FFF2-40B4-BE49-F238E27FC236}">
                <a16:creationId xmlns:a16="http://schemas.microsoft.com/office/drawing/2014/main" id="{36A796F1-F963-A442-5F93-DC8D06BA02D7}"/>
              </a:ext>
            </a:extLst>
          </p:cNvPr>
          <p:cNvPicPr/>
          <p:nvPr userDrawn="1"/>
        </p:nvPicPr>
        <p:blipFill>
          <a:blip r:embed="rId3" cstate="email">
            <a:extLst>
              <a:ext uri="{28A0092B-C50C-407E-A947-70E740481C1C}">
                <a14:useLocalDpi xmlns:a14="http://schemas.microsoft.com/office/drawing/2010/main"/>
              </a:ext>
            </a:extLst>
          </a:blip>
          <a:stretch>
            <a:fillRect/>
          </a:stretch>
        </p:blipFill>
        <p:spPr>
          <a:xfrm>
            <a:off x="10460783" y="6255205"/>
            <a:ext cx="1594453" cy="382607"/>
          </a:xfrm>
          <a:prstGeom prst="rect">
            <a:avLst/>
          </a:prstGeom>
        </p:spPr>
      </p:pic>
    </p:spTree>
    <p:extLst>
      <p:ext uri="{BB962C8B-B14F-4D97-AF65-F5344CB8AC3E}">
        <p14:creationId xmlns:p14="http://schemas.microsoft.com/office/powerpoint/2010/main" val="20064519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A close up of a wave&#10;&#10;AI-generated content may be incorrect.">
            <a:extLst>
              <a:ext uri="{FF2B5EF4-FFF2-40B4-BE49-F238E27FC236}">
                <a16:creationId xmlns:a16="http://schemas.microsoft.com/office/drawing/2014/main" id="{6AE4A340-DAF0-82A8-D3C6-B61B62339C52}"/>
              </a:ext>
            </a:extLst>
          </p:cNvPr>
          <p:cNvPicPr/>
          <p:nvPr userDrawn="1"/>
        </p:nvPicPr>
        <p:blipFill>
          <a:blip r:embed="rId2" cstate="email">
            <a:extLst>
              <a:ext uri="{28A0092B-C50C-407E-A947-70E740481C1C}">
                <a14:useLocalDpi xmlns:a14="http://schemas.microsoft.com/office/drawing/2010/main"/>
              </a:ext>
            </a:extLst>
          </a:blip>
          <a:srcRect/>
          <a:stretch>
            <a:fillRect/>
          </a:stretch>
        </p:blipFill>
        <p:spPr>
          <a:xfrm flipH="1">
            <a:off x="0" y="1"/>
            <a:ext cx="12192000" cy="6858000"/>
          </a:xfrm>
          <a:prstGeom prst="rect">
            <a:avLst/>
          </a:prstGeom>
        </p:spPr>
      </p:pic>
      <p:grpSp>
        <p:nvGrpSpPr>
          <p:cNvPr id="8" name="Group 7">
            <a:extLst>
              <a:ext uri="{FF2B5EF4-FFF2-40B4-BE49-F238E27FC236}">
                <a16:creationId xmlns:a16="http://schemas.microsoft.com/office/drawing/2014/main" id="{56CD03E7-7D24-CD51-41E1-F9AFCA01D643}"/>
              </a:ext>
            </a:extLst>
          </p:cNvPr>
          <p:cNvGrpSpPr/>
          <p:nvPr userDrawn="1"/>
        </p:nvGrpSpPr>
        <p:grpSpPr>
          <a:xfrm>
            <a:off x="7002037" y="433070"/>
            <a:ext cx="4460984" cy="1802130"/>
            <a:chOff x="6842476" y="270510"/>
            <a:chExt cx="4762784" cy="1924050"/>
          </a:xfrm>
        </p:grpSpPr>
        <p:pic>
          <p:nvPicPr>
            <p:cNvPr id="9" name="Picture 8" descr="A black and white logo&#10;&#10;AI-generated content may be incorrect.">
              <a:extLst>
                <a:ext uri="{FF2B5EF4-FFF2-40B4-BE49-F238E27FC236}">
                  <a16:creationId xmlns:a16="http://schemas.microsoft.com/office/drawing/2014/main" id="{3F120670-53CC-AB80-9907-9BF01F2D48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36660" y="662940"/>
              <a:ext cx="2768600" cy="736600"/>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3CBC193C-708E-9319-7359-8731471C7ED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2476" y="270510"/>
              <a:ext cx="1924050" cy="1924050"/>
            </a:xfrm>
            <a:prstGeom prst="rect">
              <a:avLst/>
            </a:prstGeom>
          </p:spPr>
        </p:pic>
      </p:grpSp>
      <p:sp>
        <p:nvSpPr>
          <p:cNvPr id="11" name="TextBox 10">
            <a:extLst>
              <a:ext uri="{FF2B5EF4-FFF2-40B4-BE49-F238E27FC236}">
                <a16:creationId xmlns:a16="http://schemas.microsoft.com/office/drawing/2014/main" id="{73AD8F9C-ACCB-621B-99E7-FAECB300AA3E}"/>
              </a:ext>
            </a:extLst>
          </p:cNvPr>
          <p:cNvSpPr txBox="1"/>
          <p:nvPr userDrawn="1"/>
        </p:nvSpPr>
        <p:spPr>
          <a:xfrm>
            <a:off x="1014396" y="1461127"/>
            <a:ext cx="6096000" cy="3170099"/>
          </a:xfrm>
          <a:prstGeom prst="rect">
            <a:avLst/>
          </a:prstGeom>
          <a:noFill/>
        </p:spPr>
        <p:txBody>
          <a:bodyPr wrap="square">
            <a:spAutoFit/>
          </a:bodyPr>
          <a:lstStyle/>
          <a:p>
            <a:r>
              <a:rPr lang="en-US" sz="5000" b="1">
                <a:solidFill>
                  <a:schemeClr val="bg1"/>
                </a:solidFill>
                <a:latin typeface="Roboto" panose="02000000000000000000" pitchFamily="2" charset="0"/>
                <a:ea typeface="Roboto" panose="02000000000000000000" pitchFamily="2" charset="0"/>
                <a:cs typeface="Roboto" panose="02000000000000000000" pitchFamily="2" charset="0"/>
              </a:rPr>
              <a:t>Fourth</a:t>
            </a:r>
            <a:r>
              <a:rPr lang="en-KR" sz="5000" b="1">
                <a:solidFill>
                  <a:schemeClr val="bg1"/>
                </a:solidFill>
                <a:latin typeface="Roboto" panose="02000000000000000000" pitchFamily="2" charset="0"/>
                <a:ea typeface="Roboto" panose="02000000000000000000" pitchFamily="2" charset="0"/>
                <a:cs typeface="Roboto" panose="02000000000000000000" pitchFamily="2" charset="0"/>
              </a:rPr>
              <a:t> Meeting</a:t>
            </a:r>
          </a:p>
          <a:p>
            <a:r>
              <a:rPr lang="en-US" sz="5000" b="1">
                <a:solidFill>
                  <a:schemeClr val="bg1"/>
                </a:solidFill>
                <a:latin typeface="Roboto" panose="02000000000000000000" pitchFamily="2" charset="0"/>
                <a:ea typeface="Roboto" panose="02000000000000000000" pitchFamily="2" charset="0"/>
                <a:cs typeface="Roboto" panose="02000000000000000000" pitchFamily="2" charset="0"/>
              </a:rPr>
              <a:t>o</a:t>
            </a:r>
            <a:r>
              <a:rPr lang="en-KR" sz="5000" b="1">
                <a:solidFill>
                  <a:schemeClr val="bg1"/>
                </a:solidFill>
                <a:latin typeface="Roboto" panose="02000000000000000000" pitchFamily="2" charset="0"/>
                <a:ea typeface="Roboto" panose="02000000000000000000" pitchFamily="2" charset="0"/>
                <a:cs typeface="Roboto" panose="02000000000000000000" pitchFamily="2" charset="0"/>
              </a:rPr>
              <a:t>f the TASK FORCE</a:t>
            </a:r>
          </a:p>
          <a:p>
            <a:r>
              <a:rPr lang="en-US" sz="5000" b="1">
                <a:solidFill>
                  <a:schemeClr val="bg1"/>
                </a:solidFill>
                <a:latin typeface="Roboto" panose="02000000000000000000" pitchFamily="2" charset="0"/>
                <a:ea typeface="Roboto" panose="02000000000000000000" pitchFamily="2" charset="0"/>
                <a:cs typeface="Roboto" panose="02000000000000000000" pitchFamily="2" charset="0"/>
              </a:rPr>
              <a:t>f</a:t>
            </a:r>
            <a:r>
              <a:rPr lang="en-KR" sz="5000" b="1">
                <a:solidFill>
                  <a:schemeClr val="bg1"/>
                </a:solidFill>
                <a:latin typeface="Roboto" panose="02000000000000000000" pitchFamily="2" charset="0"/>
                <a:ea typeface="Roboto" panose="02000000000000000000" pitchFamily="2" charset="0"/>
                <a:cs typeface="Roboto" panose="02000000000000000000" pitchFamily="2" charset="0"/>
              </a:rPr>
              <a:t>or Strengthening of COBSEA</a:t>
            </a:r>
            <a:r>
              <a:rPr lang="en-US" sz="5000" b="1">
                <a:solidFill>
                  <a:schemeClr val="bg1"/>
                </a:solidFill>
                <a:latin typeface="Roboto" panose="02000000000000000000" pitchFamily="2" charset="0"/>
                <a:ea typeface="Roboto" panose="02000000000000000000" pitchFamily="2" charset="0"/>
                <a:cs typeface="Roboto" panose="02000000000000000000" pitchFamily="2" charset="0"/>
              </a:rPr>
              <a:t> (TF4)</a:t>
            </a:r>
            <a:endParaRPr lang="en-KR" sz="5000"/>
          </a:p>
        </p:txBody>
      </p:sp>
      <p:sp>
        <p:nvSpPr>
          <p:cNvPr id="12" name="TextBox 11">
            <a:extLst>
              <a:ext uri="{FF2B5EF4-FFF2-40B4-BE49-F238E27FC236}">
                <a16:creationId xmlns:a16="http://schemas.microsoft.com/office/drawing/2014/main" id="{D009975E-A15C-1CD0-1958-720CF076D65E}"/>
              </a:ext>
            </a:extLst>
          </p:cNvPr>
          <p:cNvSpPr txBox="1"/>
          <p:nvPr userDrawn="1"/>
        </p:nvSpPr>
        <p:spPr>
          <a:xfrm>
            <a:off x="1068939" y="4828262"/>
            <a:ext cx="7345680" cy="969753"/>
          </a:xfrm>
          <a:prstGeom prst="rect">
            <a:avLst/>
          </a:prstGeom>
          <a:noFill/>
        </p:spPr>
        <p:txBody>
          <a:bodyPr wrap="square">
            <a:spAutoFit/>
          </a:bodyPr>
          <a:lstStyle/>
          <a:p>
            <a:pPr>
              <a:lnSpc>
                <a:spcPct val="150000"/>
              </a:lnSpc>
            </a:pPr>
            <a:r>
              <a:rPr lang="en-US" sz="2000">
                <a:solidFill>
                  <a:schemeClr val="bg1"/>
                </a:solidFill>
                <a:latin typeface="Roboto" panose="02000000000000000000" pitchFamily="2" charset="0"/>
                <a:ea typeface="Roboto" panose="02000000000000000000" pitchFamily="2" charset="0"/>
                <a:cs typeface="Roboto" panose="02000000000000000000" pitchFamily="2" charset="0"/>
              </a:rPr>
              <a:t>29</a:t>
            </a:r>
            <a:r>
              <a:rPr lang="en-KR" sz="2000">
                <a:solidFill>
                  <a:schemeClr val="bg1"/>
                </a:solidFill>
                <a:latin typeface="Roboto" panose="02000000000000000000" pitchFamily="2" charset="0"/>
                <a:ea typeface="Roboto" panose="02000000000000000000" pitchFamily="2" charset="0"/>
                <a:cs typeface="Roboto" panose="02000000000000000000" pitchFamily="2" charset="0"/>
              </a:rPr>
              <a:t> </a:t>
            </a:r>
            <a:r>
              <a:rPr lang="en-US" sz="2000">
                <a:solidFill>
                  <a:schemeClr val="bg1"/>
                </a:solidFill>
                <a:latin typeface="Roboto" panose="02000000000000000000" pitchFamily="2" charset="0"/>
                <a:ea typeface="Roboto" panose="02000000000000000000" pitchFamily="2" charset="0"/>
                <a:cs typeface="Roboto" panose="02000000000000000000" pitchFamily="2" charset="0"/>
              </a:rPr>
              <a:t>– 30 January 2026</a:t>
            </a:r>
            <a:endParaRPr lang="en-KR" sz="2000">
              <a:solidFill>
                <a:schemeClr val="bg1"/>
              </a:solidFill>
              <a:latin typeface="Roboto" panose="02000000000000000000" pitchFamily="2" charset="0"/>
              <a:ea typeface="Roboto" panose="02000000000000000000" pitchFamily="2" charset="0"/>
              <a:cs typeface="Roboto" panose="02000000000000000000" pitchFamily="2" charset="0"/>
            </a:endParaRPr>
          </a:p>
          <a:p>
            <a:pPr>
              <a:lnSpc>
                <a:spcPct val="150000"/>
              </a:lnSpc>
            </a:pPr>
            <a:r>
              <a:rPr lang="en-US" sz="2000">
                <a:solidFill>
                  <a:schemeClr val="bg1"/>
                </a:solidFill>
                <a:latin typeface="Roboto" panose="02000000000000000000" pitchFamily="2" charset="0"/>
                <a:ea typeface="Roboto" panose="02000000000000000000" pitchFamily="2" charset="0"/>
                <a:cs typeface="Roboto" panose="02000000000000000000" pitchFamily="2" charset="0"/>
              </a:rPr>
              <a:t>Phu Quoc, Viet Nam</a:t>
            </a:r>
            <a:endParaRPr lang="en-KR" sz="2000"/>
          </a:p>
        </p:txBody>
      </p:sp>
    </p:spTree>
    <p:extLst>
      <p:ext uri="{BB962C8B-B14F-4D97-AF65-F5344CB8AC3E}">
        <p14:creationId xmlns:p14="http://schemas.microsoft.com/office/powerpoint/2010/main" val="39370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2" name="Picture 1" descr="A close up of a wave&#10;&#10;AI-generated content may be incorrect.">
            <a:extLst>
              <a:ext uri="{FF2B5EF4-FFF2-40B4-BE49-F238E27FC236}">
                <a16:creationId xmlns:a16="http://schemas.microsoft.com/office/drawing/2014/main" id="{1201E6E2-2758-0667-104A-FB82319063BE}"/>
              </a:ext>
            </a:extLst>
          </p:cNvPr>
          <p:cNvPicPr/>
          <p:nvPr userDrawn="1"/>
        </p:nvPicPr>
        <p:blipFill>
          <a:blip r:embed="rId2" cstate="email">
            <a:extLst>
              <a:ext uri="{28A0092B-C50C-407E-A947-70E740481C1C}">
                <a14:useLocalDpi xmlns:a14="http://schemas.microsoft.com/office/drawing/2010/main"/>
              </a:ext>
            </a:extLst>
          </a:blip>
          <a:srcRect/>
          <a:stretch>
            <a:fillRect/>
          </a:stretch>
        </p:blipFill>
        <p:spPr>
          <a:xfrm flipH="1">
            <a:off x="5958347" y="1"/>
            <a:ext cx="6263148" cy="6858000"/>
          </a:xfrm>
          <a:prstGeom prst="rect">
            <a:avLst/>
          </a:prstGeom>
        </p:spPr>
      </p:pic>
      <p:sp>
        <p:nvSpPr>
          <p:cNvPr id="18" name="Google Shape;10;p2">
            <a:extLst>
              <a:ext uri="{FF2B5EF4-FFF2-40B4-BE49-F238E27FC236}">
                <a16:creationId xmlns:a16="http://schemas.microsoft.com/office/drawing/2014/main" id="{1D910644-FC9C-4CCF-A6B6-749E67E0D4EE}"/>
              </a:ext>
            </a:extLst>
          </p:cNvPr>
          <p:cNvSpPr>
            <a:spLocks noChangeAspect="1"/>
          </p:cNvSpPr>
          <p:nvPr userDrawn="1"/>
        </p:nvSpPr>
        <p:spPr>
          <a:xfrm>
            <a:off x="5944684" y="1937"/>
            <a:ext cx="7374527" cy="6860487"/>
          </a:xfrm>
          <a:prstGeom prst="rtTriangle">
            <a:avLst/>
          </a:prstGeom>
          <a:solidFill>
            <a:schemeClr val="bg1"/>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10;p2">
            <a:extLst>
              <a:ext uri="{FF2B5EF4-FFF2-40B4-BE49-F238E27FC236}">
                <a16:creationId xmlns:a16="http://schemas.microsoft.com/office/drawing/2014/main" id="{BF6F9C0F-78C6-4155-B8D4-2510B74C276B}"/>
              </a:ext>
            </a:extLst>
          </p:cNvPr>
          <p:cNvSpPr>
            <a:spLocks noChangeAspect="1"/>
          </p:cNvSpPr>
          <p:nvPr userDrawn="1"/>
        </p:nvSpPr>
        <p:spPr>
          <a:xfrm>
            <a:off x="0" y="4211430"/>
            <a:ext cx="2844872" cy="2646570"/>
          </a:xfrm>
          <a:prstGeom prst="rtTriangle">
            <a:avLst/>
          </a:prstGeom>
          <a:solidFill>
            <a:srgbClr val="D9EDE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183;p28">
            <a:extLst>
              <a:ext uri="{FF2B5EF4-FFF2-40B4-BE49-F238E27FC236}">
                <a16:creationId xmlns:a16="http://schemas.microsoft.com/office/drawing/2014/main" id="{363E1175-3EB9-43A1-9973-2FCD0558E2FC}"/>
              </a:ext>
            </a:extLst>
          </p:cNvPr>
          <p:cNvSpPr>
            <a:spLocks noChangeAspect="1"/>
          </p:cNvSpPr>
          <p:nvPr userDrawn="1"/>
        </p:nvSpPr>
        <p:spPr>
          <a:xfrm rot="5400000">
            <a:off x="-1113899" y="3987448"/>
            <a:ext cx="3657600" cy="2035067"/>
          </a:xfrm>
          <a:prstGeom prst="triangle">
            <a:avLst>
              <a:gd name="adj" fmla="val 51675"/>
            </a:avLst>
          </a:prstGeom>
          <a:noFill/>
          <a:ln w="19050" cap="flat" cmpd="sng">
            <a:solidFill>
              <a:srgbClr val="436F79"/>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 name="Subtitle 2">
            <a:extLst>
              <a:ext uri="{FF2B5EF4-FFF2-40B4-BE49-F238E27FC236}">
                <a16:creationId xmlns:a16="http://schemas.microsoft.com/office/drawing/2014/main" id="{B4B9B5CF-631D-41E4-A7A5-771CA0A1E76B}"/>
              </a:ext>
            </a:extLst>
          </p:cNvPr>
          <p:cNvSpPr>
            <a:spLocks noGrp="1"/>
          </p:cNvSpPr>
          <p:nvPr>
            <p:ph type="subTitle" idx="1"/>
          </p:nvPr>
        </p:nvSpPr>
        <p:spPr>
          <a:xfrm>
            <a:off x="1313415" y="4909195"/>
            <a:ext cx="9144000" cy="682827"/>
          </a:xfrm>
        </p:spPr>
        <p:txBody>
          <a:bodyPr/>
          <a:lstStyle>
            <a:lvl1pPr marL="0" indent="0" algn="r">
              <a:buNone/>
              <a:defRPr sz="2400">
                <a:solidFill>
                  <a:schemeClr val="tx1">
                    <a:lumMod val="65000"/>
                    <a:lumOff val="35000"/>
                  </a:schemeClr>
                </a:solidFill>
                <a:latin typeface="Roboto" panose="02000000000000000000" pitchFamily="2" charset="0"/>
                <a:ea typeface="Roboto" panose="02000000000000000000" pitchFamily="2"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itle 1">
            <a:extLst>
              <a:ext uri="{FF2B5EF4-FFF2-40B4-BE49-F238E27FC236}">
                <a16:creationId xmlns:a16="http://schemas.microsoft.com/office/drawing/2014/main" id="{45D9EA38-F884-B6B0-D5E2-E4AC8799709C}"/>
              </a:ext>
            </a:extLst>
          </p:cNvPr>
          <p:cNvSpPr>
            <a:spLocks noGrp="1"/>
          </p:cNvSpPr>
          <p:nvPr>
            <p:ph type="ctrTitle"/>
          </p:nvPr>
        </p:nvSpPr>
        <p:spPr>
          <a:xfrm>
            <a:off x="1304948" y="4026857"/>
            <a:ext cx="9144000" cy="1331023"/>
          </a:xfrm>
        </p:spPr>
        <p:txBody>
          <a:bodyPr anchor="t">
            <a:normAutofit/>
          </a:bodyPr>
          <a:lstStyle>
            <a:lvl1pPr algn="r">
              <a:defRPr sz="2800" b="1" cap="all" baseline="0">
                <a:solidFill>
                  <a:schemeClr val="tx1">
                    <a:lumMod val="65000"/>
                    <a:lumOff val="35000"/>
                  </a:schemeClr>
                </a:solidFill>
                <a:latin typeface="Roboto" panose="02000000000000000000" pitchFamily="2" charset="0"/>
                <a:ea typeface="Roboto" panose="02000000000000000000" pitchFamily="2" charset="0"/>
                <a:cs typeface="Arial" panose="020B0604020202020204" pitchFamily="34" charset="0"/>
              </a:defRPr>
            </a:lvl1pPr>
          </a:lstStyle>
          <a:p>
            <a:r>
              <a:rPr lang="en-US"/>
              <a:t>Click to edit Master title style</a:t>
            </a:r>
          </a:p>
        </p:txBody>
      </p:sp>
      <p:grpSp>
        <p:nvGrpSpPr>
          <p:cNvPr id="21" name="Group 20">
            <a:extLst>
              <a:ext uri="{FF2B5EF4-FFF2-40B4-BE49-F238E27FC236}">
                <a16:creationId xmlns:a16="http://schemas.microsoft.com/office/drawing/2014/main" id="{414E9484-9947-5279-3491-E833627910A7}"/>
              </a:ext>
            </a:extLst>
          </p:cNvPr>
          <p:cNvGrpSpPr/>
          <p:nvPr userDrawn="1"/>
        </p:nvGrpSpPr>
        <p:grpSpPr>
          <a:xfrm>
            <a:off x="232808" y="-1"/>
            <a:ext cx="5456341" cy="2194561"/>
            <a:chOff x="6958948" y="915503"/>
            <a:chExt cx="5411068" cy="2176352"/>
          </a:xfrm>
        </p:grpSpPr>
        <p:pic>
          <p:nvPicPr>
            <p:cNvPr id="22" name="Picture 21" descr="Logo&#10;&#10;Description automatically generated">
              <a:extLst>
                <a:ext uri="{FF2B5EF4-FFF2-40B4-BE49-F238E27FC236}">
                  <a16:creationId xmlns:a16="http://schemas.microsoft.com/office/drawing/2014/main" id="{91E66A37-DE79-F01A-CC36-E6A81DC58B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58948" y="915503"/>
              <a:ext cx="2176352" cy="2176352"/>
            </a:xfrm>
            <a:prstGeom prst="rect">
              <a:avLst/>
            </a:prstGeom>
          </p:spPr>
        </p:pic>
        <p:pic>
          <p:nvPicPr>
            <p:cNvPr id="24" name="Picture 23" descr="Logo&#10;&#10;Description automatically generated">
              <a:extLst>
                <a:ext uri="{FF2B5EF4-FFF2-40B4-BE49-F238E27FC236}">
                  <a16:creationId xmlns:a16="http://schemas.microsoft.com/office/drawing/2014/main" id="{E6EE6D0C-DACE-AF14-9B12-09D7574501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63563" y="1364769"/>
              <a:ext cx="3406453" cy="817415"/>
            </a:xfrm>
            <a:prstGeom prst="rect">
              <a:avLst/>
            </a:prstGeom>
          </p:spPr>
        </p:pic>
      </p:grpSp>
    </p:spTree>
    <p:extLst>
      <p:ext uri="{BB962C8B-B14F-4D97-AF65-F5344CB8AC3E}">
        <p14:creationId xmlns:p14="http://schemas.microsoft.com/office/powerpoint/2010/main" val="1224767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81050" y="1305122"/>
            <a:ext cx="10629900" cy="5051756"/>
          </a:xfrm>
        </p:spPr>
        <p:txBody>
          <a:bodyPr>
            <a:normAutofit/>
          </a:bodyPr>
          <a:lstStyle>
            <a:lvl1pPr>
              <a:defRPr sz="1800">
                <a:latin typeface="Roboto" panose="02000000000000000000" pitchFamily="2" charset="0"/>
                <a:ea typeface="Roboto" panose="02000000000000000000" pitchFamily="2" charset="0"/>
                <a:cs typeface="Arial" panose="020B0604020202020204" pitchFamily="34" charset="0"/>
              </a:defRPr>
            </a:lvl1pPr>
            <a:lvl2pPr>
              <a:defRPr sz="1800">
                <a:latin typeface="Roboto" panose="02000000000000000000" pitchFamily="2" charset="0"/>
                <a:ea typeface="Roboto" panose="02000000000000000000" pitchFamily="2" charset="0"/>
                <a:cs typeface="Arial" panose="020B0604020202020204" pitchFamily="34" charset="0"/>
              </a:defRPr>
            </a:lvl2pPr>
            <a:lvl3pPr>
              <a:defRPr sz="1800">
                <a:latin typeface="Roboto" panose="02000000000000000000" pitchFamily="2" charset="0"/>
                <a:ea typeface="Roboto" panose="02000000000000000000" pitchFamily="2" charset="0"/>
                <a:cs typeface="Arial" panose="020B0604020202020204" pitchFamily="34" charset="0"/>
              </a:defRPr>
            </a:lvl3pPr>
            <a:lvl4pPr>
              <a:defRPr sz="1800">
                <a:latin typeface="Roboto" panose="02000000000000000000" pitchFamily="2" charset="0"/>
                <a:ea typeface="Roboto" panose="02000000000000000000" pitchFamily="2" charset="0"/>
                <a:cs typeface="Arial" panose="020B0604020202020204" pitchFamily="34" charset="0"/>
              </a:defRPr>
            </a:lvl4pPr>
            <a:lvl5pPr>
              <a:defRPr sz="1800">
                <a:latin typeface="Roboto" panose="02000000000000000000" pitchFamily="2" charset="0"/>
                <a:ea typeface="Roboto" panose="02000000000000000000" pitchFamily="2"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1581150" y="0"/>
            <a:ext cx="9029700" cy="1305122"/>
          </a:xfrm>
        </p:spPr>
        <p:txBody>
          <a:bodyPr vert="horz" lIns="91440" tIns="45720" rIns="91440" bIns="45720" rtlCol="0" anchor="ctr">
            <a:normAutofit/>
          </a:bodyPr>
          <a:lstStyle>
            <a:lvl1pPr algn="ctr">
              <a:defRPr lang="en-US" sz="2400" b="0" cap="all" baseline="0" dirty="0">
                <a:solidFill>
                  <a:srgbClr val="436F79"/>
                </a:solidFill>
                <a:latin typeface="Roboto Black" panose="02000000000000000000" pitchFamily="2" charset="0"/>
                <a:ea typeface="Roboto Black" panose="02000000000000000000" pitchFamily="2" charset="0"/>
                <a:cs typeface="Arial" panose="020B0604020202020204" pitchFamily="34" charset="0"/>
              </a:defRPr>
            </a:lvl1pPr>
          </a:lstStyle>
          <a:p>
            <a:pPr lvl="0"/>
            <a:r>
              <a:rPr lang="en-US"/>
              <a:t>Click to edit Master title style</a:t>
            </a:r>
          </a:p>
        </p:txBody>
      </p:sp>
      <p:sp>
        <p:nvSpPr>
          <p:cNvPr id="11" name="Google Shape;181;p28">
            <a:extLst>
              <a:ext uri="{FF2B5EF4-FFF2-40B4-BE49-F238E27FC236}">
                <a16:creationId xmlns:a16="http://schemas.microsoft.com/office/drawing/2014/main" id="{9EEE57FA-F06B-4AB0-B0B2-2B2BB698670F}"/>
              </a:ext>
            </a:extLst>
          </p:cNvPr>
          <p:cNvSpPr/>
          <p:nvPr userDrawn="1"/>
        </p:nvSpPr>
        <p:spPr>
          <a:xfrm rot="5400000">
            <a:off x="-579907" y="-890742"/>
            <a:ext cx="3405900" cy="3302400"/>
          </a:xfrm>
          <a:prstGeom prst="rtTriangle">
            <a:avLst/>
          </a:prstGeom>
          <a:solidFill>
            <a:srgbClr val="E9F5F3"/>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EEEEEE"/>
              </a:solidFill>
              <a:effectLst/>
              <a:uLnTx/>
              <a:uFillTx/>
              <a:latin typeface="Arial"/>
              <a:cs typeface="Arial"/>
              <a:sym typeface="Arial"/>
            </a:endParaRPr>
          </a:p>
        </p:txBody>
      </p:sp>
      <p:pic>
        <p:nvPicPr>
          <p:cNvPr id="14" name="Picture 13" descr="Logo&#10;&#10;Description automatically generated">
            <a:extLst>
              <a:ext uri="{FF2B5EF4-FFF2-40B4-BE49-F238E27FC236}">
                <a16:creationId xmlns:a16="http://schemas.microsoft.com/office/drawing/2014/main" id="{73901968-536E-4202-9344-ADFF35B157A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293491" y="-38494"/>
            <a:ext cx="1753366" cy="1138431"/>
          </a:xfrm>
          <a:prstGeom prst="rect">
            <a:avLst/>
          </a:prstGeom>
        </p:spPr>
      </p:pic>
      <p:sp>
        <p:nvSpPr>
          <p:cNvPr id="4" name="Google Shape;9;p2">
            <a:extLst>
              <a:ext uri="{FF2B5EF4-FFF2-40B4-BE49-F238E27FC236}">
                <a16:creationId xmlns:a16="http://schemas.microsoft.com/office/drawing/2014/main" id="{154E28DC-83D6-67D8-1359-ECC3C9DD3265}"/>
              </a:ext>
            </a:extLst>
          </p:cNvPr>
          <p:cNvSpPr>
            <a:spLocks noChangeAspect="1"/>
          </p:cNvSpPr>
          <p:nvPr userDrawn="1"/>
        </p:nvSpPr>
        <p:spPr>
          <a:xfrm>
            <a:off x="5884615" y="4395972"/>
            <a:ext cx="10571117" cy="4924056"/>
          </a:xfrm>
          <a:prstGeom prst="triangle">
            <a:avLst>
              <a:gd name="adj" fmla="val 50000"/>
            </a:avLst>
          </a:prstGeom>
          <a:noFill/>
          <a:ln w="28575" cap="flat" cmpd="sng">
            <a:solidFill>
              <a:srgbClr val="436F79"/>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7180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26ACC-D5D9-B3F3-59CE-6D0D052E66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364E91-582C-D953-3EB9-7BA4231F2B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0CF6BB-BB88-81CE-32EA-EB9FAF5B7F4F}"/>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5" name="Footer Placeholder 4">
            <a:extLst>
              <a:ext uri="{FF2B5EF4-FFF2-40B4-BE49-F238E27FC236}">
                <a16:creationId xmlns:a16="http://schemas.microsoft.com/office/drawing/2014/main" id="{D4CE51AA-1937-D025-97C4-7722321C95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25587C-BEC4-260C-B337-C3B51DC39BAF}"/>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161887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02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Google Shape;9;p2">
            <a:extLst>
              <a:ext uri="{FF2B5EF4-FFF2-40B4-BE49-F238E27FC236}">
                <a16:creationId xmlns:a16="http://schemas.microsoft.com/office/drawing/2014/main" id="{2B28C494-51DF-5DF4-7C90-36E921A524E0}"/>
              </a:ext>
            </a:extLst>
          </p:cNvPr>
          <p:cNvSpPr>
            <a:spLocks noChangeAspect="1"/>
          </p:cNvSpPr>
          <p:nvPr userDrawn="1"/>
        </p:nvSpPr>
        <p:spPr>
          <a:xfrm>
            <a:off x="-5285559" y="701133"/>
            <a:ext cx="10571117" cy="4924056"/>
          </a:xfrm>
          <a:prstGeom prst="triangle">
            <a:avLst>
              <a:gd name="adj" fmla="val 50000"/>
            </a:avLst>
          </a:prstGeom>
          <a:noFill/>
          <a:ln w="28575" cap="flat" cmpd="sng">
            <a:solidFill>
              <a:srgbClr val="436F79"/>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 name="Google Shape;10;p2">
            <a:extLst>
              <a:ext uri="{FF2B5EF4-FFF2-40B4-BE49-F238E27FC236}">
                <a16:creationId xmlns:a16="http://schemas.microsoft.com/office/drawing/2014/main" id="{330EEE7A-18D6-F6D9-ED54-957672B8AD9B}"/>
              </a:ext>
            </a:extLst>
          </p:cNvPr>
          <p:cNvSpPr>
            <a:spLocks noChangeAspect="1"/>
          </p:cNvSpPr>
          <p:nvPr userDrawn="1"/>
        </p:nvSpPr>
        <p:spPr>
          <a:xfrm>
            <a:off x="-1" y="1538288"/>
            <a:ext cx="5940257" cy="5347018"/>
          </a:xfrm>
          <a:prstGeom prst="rtTriangle">
            <a:avLst/>
          </a:prstGeom>
          <a:solidFill>
            <a:srgbClr val="D9EDE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 name="Google Shape;11;p2">
            <a:extLst>
              <a:ext uri="{FF2B5EF4-FFF2-40B4-BE49-F238E27FC236}">
                <a16:creationId xmlns:a16="http://schemas.microsoft.com/office/drawing/2014/main" id="{C7646FA8-B566-BD92-2EBD-6A85546578C8}"/>
              </a:ext>
            </a:extLst>
          </p:cNvPr>
          <p:cNvSpPr>
            <a:spLocks noChangeAspect="1"/>
          </p:cNvSpPr>
          <p:nvPr userDrawn="1"/>
        </p:nvSpPr>
        <p:spPr>
          <a:xfrm flipH="1">
            <a:off x="1493581" y="0"/>
            <a:ext cx="14490396" cy="6858000"/>
          </a:xfrm>
          <a:prstGeom prst="triangle">
            <a:avLst>
              <a:gd name="adj" fmla="val 49850"/>
            </a:avLst>
          </a:prstGeom>
          <a:solidFill>
            <a:srgbClr val="436F7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 name="Text Placeholder 2">
            <a:extLst>
              <a:ext uri="{FF2B5EF4-FFF2-40B4-BE49-F238E27FC236}">
                <a16:creationId xmlns:a16="http://schemas.microsoft.com/office/drawing/2014/main" id="{703DCC93-42FE-EC88-8BF0-093F60C2C4FC}"/>
              </a:ext>
            </a:extLst>
          </p:cNvPr>
          <p:cNvSpPr>
            <a:spLocks noGrp="1"/>
          </p:cNvSpPr>
          <p:nvPr>
            <p:ph type="body" sz="quarter" idx="10"/>
          </p:nvPr>
        </p:nvSpPr>
        <p:spPr>
          <a:xfrm>
            <a:off x="4114068" y="3947273"/>
            <a:ext cx="7737475" cy="2111375"/>
          </a:xfrm>
          <a:prstGeom prst="rect">
            <a:avLst/>
          </a:prstGeom>
        </p:spPr>
        <p:txBody>
          <a:bodyPr>
            <a:normAutofit/>
          </a:bodyPr>
          <a:lstStyle>
            <a:lvl1pPr marL="0" indent="0" algn="r">
              <a:buNone/>
              <a:defRPr sz="3200" cap="all" baseline="0">
                <a:solidFill>
                  <a:schemeClr val="bg1"/>
                </a:solidFill>
                <a:latin typeface="Roboto Light" panose="02000000000000000000" pitchFamily="2" charset="0"/>
                <a:ea typeface="Roboto Light" panose="02000000000000000000" pitchFamily="2" charset="0"/>
              </a:defRPr>
            </a:lvl1pPr>
            <a:lvl2pPr marL="457200" indent="0">
              <a:buNone/>
              <a:defRPr>
                <a:solidFill>
                  <a:schemeClr val="bg1"/>
                </a:solidFill>
                <a:latin typeface="Roboto" panose="02000000000000000000" pitchFamily="2" charset="0"/>
                <a:ea typeface="Roboto" panose="02000000000000000000" pitchFamily="2" charset="0"/>
              </a:defRPr>
            </a:lvl2pPr>
            <a:lvl3pPr marL="914400" indent="0">
              <a:buNone/>
              <a:defRPr>
                <a:solidFill>
                  <a:schemeClr val="bg1"/>
                </a:solidFill>
                <a:latin typeface="Roboto" panose="02000000000000000000" pitchFamily="2" charset="0"/>
                <a:ea typeface="Roboto" panose="02000000000000000000" pitchFamily="2" charset="0"/>
              </a:defRPr>
            </a:lvl3pPr>
            <a:lvl4pPr marL="1371600" indent="0">
              <a:buNone/>
              <a:defRPr>
                <a:solidFill>
                  <a:schemeClr val="bg1"/>
                </a:solidFill>
                <a:latin typeface="Roboto" panose="02000000000000000000" pitchFamily="2" charset="0"/>
                <a:ea typeface="Roboto" panose="02000000000000000000" pitchFamily="2" charset="0"/>
              </a:defRPr>
            </a:lvl4pPr>
            <a:lvl5pPr marL="1828800" indent="0">
              <a:buNone/>
              <a:defRPr>
                <a:solidFill>
                  <a:schemeClr val="bg1"/>
                </a:solidFill>
                <a:latin typeface="Roboto" panose="02000000000000000000" pitchFamily="2" charset="0"/>
                <a:ea typeface="Roboto" panose="02000000000000000000" pitchFamily="2" charset="0"/>
              </a:defRPr>
            </a:lvl5pPr>
          </a:lstStyle>
          <a:p>
            <a:pPr lvl="0"/>
            <a:r>
              <a:rPr lang="en-US"/>
              <a:t>Click to edit Master text styles</a:t>
            </a:r>
          </a:p>
        </p:txBody>
      </p:sp>
    </p:spTree>
    <p:extLst>
      <p:ext uri="{BB962C8B-B14F-4D97-AF65-F5344CB8AC3E}">
        <p14:creationId xmlns:p14="http://schemas.microsoft.com/office/powerpoint/2010/main" val="28104965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332518A8-703D-0EFB-785A-38EDD6AAED6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9469581" y="1180643"/>
            <a:ext cx="1382221" cy="5680984"/>
          </a:xfrm>
          <a:prstGeom prst="rect">
            <a:avLst/>
          </a:prstGeom>
        </p:spPr>
      </p:pic>
      <p:pic>
        <p:nvPicPr>
          <p:cNvPr id="21" name="Picture 20">
            <a:extLst>
              <a:ext uri="{FF2B5EF4-FFF2-40B4-BE49-F238E27FC236}">
                <a16:creationId xmlns:a16="http://schemas.microsoft.com/office/drawing/2014/main" id="{02FE00BF-8D01-B0F1-32A8-10F33B0C0708}"/>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5413044" y="1164954"/>
            <a:ext cx="1378902" cy="5693045"/>
          </a:xfrm>
          <a:prstGeom prst="rect">
            <a:avLst/>
          </a:prstGeom>
        </p:spPr>
      </p:pic>
      <p:pic>
        <p:nvPicPr>
          <p:cNvPr id="19" name="Picture 18">
            <a:extLst>
              <a:ext uri="{FF2B5EF4-FFF2-40B4-BE49-F238E27FC236}">
                <a16:creationId xmlns:a16="http://schemas.microsoft.com/office/drawing/2014/main" id="{E72B4751-C863-2A59-C790-9C014D4EB8F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2702010" y="1137750"/>
            <a:ext cx="1400038" cy="5723995"/>
          </a:xfrm>
          <a:prstGeom prst="rect">
            <a:avLst/>
          </a:prstGeom>
        </p:spPr>
      </p:pic>
      <p:pic>
        <p:nvPicPr>
          <p:cNvPr id="6" name="Picture 5">
            <a:extLst>
              <a:ext uri="{FF2B5EF4-FFF2-40B4-BE49-F238E27FC236}">
                <a16:creationId xmlns:a16="http://schemas.microsoft.com/office/drawing/2014/main" id="{6D96DDAA-0BF3-F080-8D66-F79CEF75194A}"/>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6780291" y="1140358"/>
            <a:ext cx="1371242" cy="5717641"/>
          </a:xfrm>
          <a:prstGeom prst="rect">
            <a:avLst/>
          </a:prstGeom>
        </p:spPr>
      </p:pic>
      <p:grpSp>
        <p:nvGrpSpPr>
          <p:cNvPr id="7" name="Group 6">
            <a:extLst>
              <a:ext uri="{FF2B5EF4-FFF2-40B4-BE49-F238E27FC236}">
                <a16:creationId xmlns:a16="http://schemas.microsoft.com/office/drawing/2014/main" id="{94A50B7D-608E-4E92-C98B-8524A07DE7BF}"/>
              </a:ext>
            </a:extLst>
          </p:cNvPr>
          <p:cNvGrpSpPr/>
          <p:nvPr userDrawn="1"/>
        </p:nvGrpSpPr>
        <p:grpSpPr>
          <a:xfrm>
            <a:off x="0" y="1137750"/>
            <a:ext cx="12192000" cy="5916493"/>
            <a:chOff x="0" y="941507"/>
            <a:chExt cx="12192000" cy="5916493"/>
          </a:xfrm>
        </p:grpSpPr>
        <p:pic>
          <p:nvPicPr>
            <p:cNvPr id="8" name="Picture 7" descr="A group of people in orange robes standing in front of a large building&#10;&#10;Description automatically generated">
              <a:extLst>
                <a:ext uri="{FF2B5EF4-FFF2-40B4-BE49-F238E27FC236}">
                  <a16:creationId xmlns:a16="http://schemas.microsoft.com/office/drawing/2014/main" id="{D292FA95-E01D-7310-9119-3331DE7FA19D}"/>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 y="943154"/>
              <a:ext cx="1371600" cy="5718604"/>
            </a:xfrm>
            <a:prstGeom prst="rect">
              <a:avLst/>
            </a:prstGeom>
          </p:spPr>
        </p:pic>
        <p:pic>
          <p:nvPicPr>
            <p:cNvPr id="9" name="Picture 8" descr="A group of boats in a harbor&#10;&#10;Description automatically generated">
              <a:extLst>
                <a:ext uri="{FF2B5EF4-FFF2-40B4-BE49-F238E27FC236}">
                  <a16:creationId xmlns:a16="http://schemas.microsoft.com/office/drawing/2014/main" id="{1A9EBFD6-0873-3B56-0E29-5A02C94C30B6}"/>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1344449" y="997100"/>
              <a:ext cx="1386394" cy="5664657"/>
            </a:xfrm>
            <a:prstGeom prst="rect">
              <a:avLst/>
            </a:prstGeom>
          </p:spPr>
        </p:pic>
        <p:pic>
          <p:nvPicPr>
            <p:cNvPr id="13" name="Picture 12" descr="A person sitting on the beach&#10;&#10;Description automatically generated">
              <a:extLst>
                <a:ext uri="{FF2B5EF4-FFF2-40B4-BE49-F238E27FC236}">
                  <a16:creationId xmlns:a16="http://schemas.microsoft.com/office/drawing/2014/main" id="{64D2A2CB-CFF2-7FA6-8710-CA1EA5C54446}"/>
                </a:ext>
              </a:extLst>
            </p:cNvPr>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10834851" y="1017339"/>
              <a:ext cx="1355123" cy="5648045"/>
            </a:xfrm>
            <a:prstGeom prst="rect">
              <a:avLst/>
            </a:prstGeom>
          </p:spPr>
        </p:pic>
        <p:pic>
          <p:nvPicPr>
            <p:cNvPr id="14" name="Picture 13" descr="Long shot of a bridge&#10;&#10;Description automatically generated">
              <a:extLst>
                <a:ext uri="{FF2B5EF4-FFF2-40B4-BE49-F238E27FC236}">
                  <a16:creationId xmlns:a16="http://schemas.microsoft.com/office/drawing/2014/main" id="{B4904BA5-238D-91D2-64E2-18D19015F8C5}"/>
                </a:ext>
              </a:extLst>
            </p:cNvPr>
            <p:cNvPicPr>
              <a:picLocks noChangeAspect="1"/>
            </p:cNvPicPr>
            <p:nvPr/>
          </p:nvPicPr>
          <p:blipFill>
            <a:blip r:embed="rId9" cstate="email">
              <a:extLst>
                <a:ext uri="{28A0092B-C50C-407E-A947-70E740481C1C}">
                  <a14:useLocalDpi xmlns:a14="http://schemas.microsoft.com/office/drawing/2010/main"/>
                </a:ext>
              </a:extLst>
            </a:blip>
            <a:srcRect b="-3449"/>
            <a:stretch>
              <a:fillRect/>
            </a:stretch>
          </p:blipFill>
          <p:spPr>
            <a:xfrm>
              <a:off x="4079396" y="972457"/>
              <a:ext cx="1339339" cy="5885543"/>
            </a:xfrm>
            <a:prstGeom prst="rect">
              <a:avLst/>
            </a:prstGeom>
          </p:spPr>
        </p:pic>
        <p:pic>
          <p:nvPicPr>
            <p:cNvPr id="15" name="Picture 14" descr="An aerial view of a beach and islands&#10;&#10;Description automatically generated">
              <a:extLst>
                <a:ext uri="{FF2B5EF4-FFF2-40B4-BE49-F238E27FC236}">
                  <a16:creationId xmlns:a16="http://schemas.microsoft.com/office/drawing/2014/main" id="{FBA62FF9-C199-60FD-AD70-61BD1563FA27}"/>
                </a:ext>
              </a:extLst>
            </p:cNvPr>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a:xfrm>
              <a:off x="8136482" y="974446"/>
              <a:ext cx="1353507" cy="5703638"/>
            </a:xfrm>
            <a:prstGeom prst="rect">
              <a:avLst/>
            </a:prstGeom>
          </p:spPr>
        </p:pic>
        <p:sp>
          <p:nvSpPr>
            <p:cNvPr id="17" name="Rectangle 16">
              <a:extLst>
                <a:ext uri="{FF2B5EF4-FFF2-40B4-BE49-F238E27FC236}">
                  <a16:creationId xmlns:a16="http://schemas.microsoft.com/office/drawing/2014/main" id="{F274F43A-4CDF-31B6-6388-FCAE5B630AA3}"/>
                </a:ext>
              </a:extLst>
            </p:cNvPr>
            <p:cNvSpPr/>
            <p:nvPr/>
          </p:nvSpPr>
          <p:spPr>
            <a:xfrm>
              <a:off x="0" y="941507"/>
              <a:ext cx="12192000" cy="55593"/>
            </a:xfrm>
            <a:prstGeom prst="rect">
              <a:avLst/>
            </a:prstGeom>
            <a:solidFill>
              <a:srgbClr val="436F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R"/>
            </a:p>
          </p:txBody>
        </p:sp>
      </p:grpSp>
      <p:pic>
        <p:nvPicPr>
          <p:cNvPr id="22" name="Picture 21" descr="A red white and blue flag&#10;&#10;Description automatically generated">
            <a:extLst>
              <a:ext uri="{FF2B5EF4-FFF2-40B4-BE49-F238E27FC236}">
                <a16:creationId xmlns:a16="http://schemas.microsoft.com/office/drawing/2014/main" id="{B5B1AE66-5508-397E-2B09-E334FF57EAF4}"/>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9851460" y="1251722"/>
            <a:ext cx="624343" cy="415968"/>
          </a:xfrm>
          <a:prstGeom prst="rect">
            <a:avLst/>
          </a:prstGeom>
        </p:spPr>
      </p:pic>
      <p:pic>
        <p:nvPicPr>
          <p:cNvPr id="23" name="Picture 22" descr="A yellow star on a red background&#10;&#10;Description automatically generated">
            <a:extLst>
              <a:ext uri="{FF2B5EF4-FFF2-40B4-BE49-F238E27FC236}">
                <a16:creationId xmlns:a16="http://schemas.microsoft.com/office/drawing/2014/main" id="{7EE0B8BF-DD21-CEE3-6CA0-EE52AB9E70A5}"/>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1220821" y="1245524"/>
            <a:ext cx="626622" cy="418270"/>
          </a:xfrm>
          <a:prstGeom prst="rect">
            <a:avLst/>
          </a:prstGeom>
        </p:spPr>
      </p:pic>
      <p:pic>
        <p:nvPicPr>
          <p:cNvPr id="24" name="Graphic 23">
            <a:extLst>
              <a:ext uri="{FF2B5EF4-FFF2-40B4-BE49-F238E27FC236}">
                <a16:creationId xmlns:a16="http://schemas.microsoft.com/office/drawing/2014/main" id="{287C655F-4166-36A9-C4D6-0AB14DCEA6B6}"/>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8508174" y="1244000"/>
            <a:ext cx="622606" cy="420258"/>
          </a:xfrm>
          <a:prstGeom prst="rect">
            <a:avLst/>
          </a:prstGeom>
        </p:spPr>
      </p:pic>
      <p:pic>
        <p:nvPicPr>
          <p:cNvPr id="25" name="Picture 24" descr="A flag with a red and blue triangle and white triangle with yellow stars&#10;&#10;Description automatically generated">
            <a:extLst>
              <a:ext uri="{FF2B5EF4-FFF2-40B4-BE49-F238E27FC236}">
                <a16:creationId xmlns:a16="http://schemas.microsoft.com/office/drawing/2014/main" id="{2AD67BA6-689C-E2AD-E33D-F9EA63A5395D}"/>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7162185" y="1247160"/>
            <a:ext cx="631481" cy="315741"/>
          </a:xfrm>
          <a:prstGeom prst="rect">
            <a:avLst/>
          </a:prstGeom>
        </p:spPr>
      </p:pic>
      <p:pic>
        <p:nvPicPr>
          <p:cNvPr id="26" name="Picture 25" descr="A flag with a yellow star and a crescent moon&#10;&#10;Description automatically generated">
            <a:extLst>
              <a:ext uri="{FF2B5EF4-FFF2-40B4-BE49-F238E27FC236}">
                <a16:creationId xmlns:a16="http://schemas.microsoft.com/office/drawing/2014/main" id="{6133D262-1DA8-7913-3EE0-E7D6D9D255D8}"/>
              </a:ext>
            </a:extLst>
          </p:cNvPr>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5807410" y="1249414"/>
            <a:ext cx="618160" cy="309080"/>
          </a:xfrm>
          <a:prstGeom prst="rect">
            <a:avLst/>
          </a:prstGeom>
        </p:spPr>
      </p:pic>
      <p:pic>
        <p:nvPicPr>
          <p:cNvPr id="27" name="Picture 26" descr="A flag with a castle on it&#10;&#10;Description automatically generated">
            <a:extLst>
              <a:ext uri="{FF2B5EF4-FFF2-40B4-BE49-F238E27FC236}">
                <a16:creationId xmlns:a16="http://schemas.microsoft.com/office/drawing/2014/main" id="{06A2F7F6-B840-25BD-11E9-45F88B7FDD7D}"/>
              </a:ext>
            </a:extLst>
          </p:cNvPr>
          <p:cNvPicPr>
            <a:picLocks noChangeAspect="1"/>
          </p:cNvPicPr>
          <p:nvPr userDrawn="1"/>
        </p:nvPicPr>
        <p:blipFill>
          <a:blip r:embed="rId17" cstate="email">
            <a:extLst>
              <a:ext uri="{28A0092B-C50C-407E-A947-70E740481C1C}">
                <a14:useLocalDpi xmlns:a14="http://schemas.microsoft.com/office/drawing/2010/main"/>
              </a:ext>
            </a:extLst>
          </a:blip>
          <a:stretch>
            <a:fillRect/>
          </a:stretch>
        </p:blipFill>
        <p:spPr>
          <a:xfrm>
            <a:off x="384313" y="1243933"/>
            <a:ext cx="623322" cy="415548"/>
          </a:xfrm>
          <a:prstGeom prst="rect">
            <a:avLst/>
          </a:prstGeom>
        </p:spPr>
      </p:pic>
      <p:pic>
        <p:nvPicPr>
          <p:cNvPr id="28" name="Picture 27" descr="A flag with a star&#10;&#10;Description automatically generated">
            <a:extLst>
              <a:ext uri="{FF2B5EF4-FFF2-40B4-BE49-F238E27FC236}">
                <a16:creationId xmlns:a16="http://schemas.microsoft.com/office/drawing/2014/main" id="{9AE4F40C-6898-580F-683E-6FDFFA4ECFAF}"/>
              </a:ext>
            </a:extLst>
          </p:cNvPr>
          <p:cNvPicPr>
            <a:picLocks noChangeAspect="1"/>
          </p:cNvPicPr>
          <p:nvPr userDrawn="1"/>
        </p:nvPicPr>
        <p:blipFill>
          <a:blip r:embed="rId18" cstate="email">
            <a:extLst>
              <a:ext uri="{28A0092B-C50C-407E-A947-70E740481C1C}">
                <a14:useLocalDpi xmlns:a14="http://schemas.microsoft.com/office/drawing/2010/main"/>
              </a:ext>
            </a:extLst>
          </a:blip>
          <a:stretch>
            <a:fillRect/>
          </a:stretch>
        </p:blipFill>
        <p:spPr>
          <a:xfrm>
            <a:off x="1721970" y="1243933"/>
            <a:ext cx="619340" cy="419891"/>
          </a:xfrm>
          <a:prstGeom prst="rect">
            <a:avLst/>
          </a:prstGeom>
        </p:spPr>
      </p:pic>
      <p:pic>
        <p:nvPicPr>
          <p:cNvPr id="29" name="Picture 28" descr="A red and white flag&#10;&#10;Description automatically generated">
            <a:extLst>
              <a:ext uri="{FF2B5EF4-FFF2-40B4-BE49-F238E27FC236}">
                <a16:creationId xmlns:a16="http://schemas.microsoft.com/office/drawing/2014/main" id="{6C105068-21FD-375A-226C-16CD9B5E1165}"/>
              </a:ext>
            </a:extLst>
          </p:cNvPr>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3069667" y="1242131"/>
            <a:ext cx="632484" cy="421392"/>
          </a:xfrm>
          <a:prstGeom prst="rect">
            <a:avLst/>
          </a:prstGeom>
        </p:spPr>
      </p:pic>
      <p:pic>
        <p:nvPicPr>
          <p:cNvPr id="30" name="Picture 29" descr="A flag with a red blue and black circle&#10;&#10;Description automatically generated">
            <a:extLst>
              <a:ext uri="{FF2B5EF4-FFF2-40B4-BE49-F238E27FC236}">
                <a16:creationId xmlns:a16="http://schemas.microsoft.com/office/drawing/2014/main" id="{2FABE4EB-D1AB-0CDF-1ECF-C1508D0BB91D}"/>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4448348" y="1246081"/>
            <a:ext cx="622674" cy="416969"/>
          </a:xfrm>
          <a:prstGeom prst="rect">
            <a:avLst/>
          </a:prstGeom>
        </p:spPr>
      </p:pic>
      <p:sp>
        <p:nvSpPr>
          <p:cNvPr id="31" name="Title 1">
            <a:extLst>
              <a:ext uri="{FF2B5EF4-FFF2-40B4-BE49-F238E27FC236}">
                <a16:creationId xmlns:a16="http://schemas.microsoft.com/office/drawing/2014/main" id="{1316AA0A-0F9E-DEF6-532D-CBE73B3D056E}"/>
              </a:ext>
            </a:extLst>
          </p:cNvPr>
          <p:cNvSpPr>
            <a:spLocks noGrp="1"/>
          </p:cNvSpPr>
          <p:nvPr>
            <p:ph type="title"/>
          </p:nvPr>
        </p:nvSpPr>
        <p:spPr>
          <a:xfrm>
            <a:off x="1581150" y="0"/>
            <a:ext cx="9029700" cy="1305122"/>
          </a:xfrm>
        </p:spPr>
        <p:txBody>
          <a:bodyPr vert="horz" lIns="91440" tIns="45720" rIns="91440" bIns="45720" rtlCol="0" anchor="ctr">
            <a:normAutofit/>
          </a:bodyPr>
          <a:lstStyle>
            <a:lvl1pPr algn="ctr">
              <a:defRPr lang="en-US" sz="2400" b="0" cap="all" baseline="0" dirty="0">
                <a:solidFill>
                  <a:srgbClr val="436F79"/>
                </a:solidFill>
                <a:latin typeface="Roboto Black" panose="02000000000000000000" pitchFamily="2" charset="0"/>
                <a:ea typeface="Roboto Black" panose="02000000000000000000" pitchFamily="2" charset="0"/>
                <a:cs typeface="Arial" panose="020B0604020202020204" pitchFamily="34" charset="0"/>
              </a:defRPr>
            </a:lvl1pPr>
          </a:lstStyle>
          <a:p>
            <a:pPr lvl="0"/>
            <a:r>
              <a:rPr lang="en-US"/>
              <a:t>Click to edit Master title style</a:t>
            </a:r>
          </a:p>
        </p:txBody>
      </p:sp>
    </p:spTree>
    <p:extLst>
      <p:ext uri="{BB962C8B-B14F-4D97-AF65-F5344CB8AC3E}">
        <p14:creationId xmlns:p14="http://schemas.microsoft.com/office/powerpoint/2010/main" val="17546691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A close up of a wave&#10;&#10;AI-generated content may be incorrect.">
            <a:extLst>
              <a:ext uri="{FF2B5EF4-FFF2-40B4-BE49-F238E27FC236}">
                <a16:creationId xmlns:a16="http://schemas.microsoft.com/office/drawing/2014/main" id="{C74FAFAF-AC72-7AB7-6C4F-1A83E7C535F9}"/>
              </a:ext>
            </a:extLst>
          </p:cNvPr>
          <p:cNvPicPr/>
          <p:nvPr userDrawn="1"/>
        </p:nvPicPr>
        <p:blipFill>
          <a:blip r:embed="rId2" cstate="email">
            <a:extLst>
              <a:ext uri="{28A0092B-C50C-407E-A947-70E740481C1C}">
                <a14:useLocalDpi xmlns:a14="http://schemas.microsoft.com/office/drawing/2010/main"/>
              </a:ext>
            </a:extLst>
          </a:blip>
          <a:srcRect/>
          <a:stretch>
            <a:fillRect/>
          </a:stretch>
        </p:blipFill>
        <p:spPr>
          <a:xfrm flipH="1">
            <a:off x="0" y="1"/>
            <a:ext cx="12192000" cy="6858000"/>
          </a:xfrm>
          <a:prstGeom prst="rect">
            <a:avLst/>
          </a:prstGeom>
        </p:spPr>
      </p:pic>
      <p:grpSp>
        <p:nvGrpSpPr>
          <p:cNvPr id="7" name="Group 6">
            <a:extLst>
              <a:ext uri="{FF2B5EF4-FFF2-40B4-BE49-F238E27FC236}">
                <a16:creationId xmlns:a16="http://schemas.microsoft.com/office/drawing/2014/main" id="{BB06AC69-114E-C4AD-0325-7AB9475D1FCA}"/>
              </a:ext>
            </a:extLst>
          </p:cNvPr>
          <p:cNvGrpSpPr/>
          <p:nvPr userDrawn="1"/>
        </p:nvGrpSpPr>
        <p:grpSpPr>
          <a:xfrm>
            <a:off x="7002037" y="433070"/>
            <a:ext cx="4460984" cy="1802130"/>
            <a:chOff x="6842476" y="270510"/>
            <a:chExt cx="4762784" cy="1924050"/>
          </a:xfrm>
        </p:grpSpPr>
        <p:pic>
          <p:nvPicPr>
            <p:cNvPr id="8" name="Picture 7" descr="A black and white logo&#10;&#10;AI-generated content may be incorrect.">
              <a:extLst>
                <a:ext uri="{FF2B5EF4-FFF2-40B4-BE49-F238E27FC236}">
                  <a16:creationId xmlns:a16="http://schemas.microsoft.com/office/drawing/2014/main" id="{F762E60F-BBF9-87E3-E0B0-939C398AAE2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36660" y="662940"/>
              <a:ext cx="2768600" cy="736600"/>
            </a:xfrm>
            <a:prstGeom prst="rect">
              <a:avLst/>
            </a:prstGeom>
          </p:spPr>
        </p:pic>
        <p:pic>
          <p:nvPicPr>
            <p:cNvPr id="9" name="Picture 8" descr="A black background with white text&#10;&#10;AI-generated content may be incorrect.">
              <a:extLst>
                <a:ext uri="{FF2B5EF4-FFF2-40B4-BE49-F238E27FC236}">
                  <a16:creationId xmlns:a16="http://schemas.microsoft.com/office/drawing/2014/main" id="{AFAD2A60-1E66-6D57-1D30-875AA212E91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2476" y="270510"/>
              <a:ext cx="1924050" cy="1924050"/>
            </a:xfrm>
            <a:prstGeom prst="rect">
              <a:avLst/>
            </a:prstGeom>
          </p:spPr>
        </p:pic>
      </p:grpSp>
      <p:sp>
        <p:nvSpPr>
          <p:cNvPr id="10" name="TextBox 9">
            <a:extLst>
              <a:ext uri="{FF2B5EF4-FFF2-40B4-BE49-F238E27FC236}">
                <a16:creationId xmlns:a16="http://schemas.microsoft.com/office/drawing/2014/main" id="{5928818C-2D4E-8DCC-B20C-5B70460D1D7C}"/>
              </a:ext>
            </a:extLst>
          </p:cNvPr>
          <p:cNvSpPr txBox="1"/>
          <p:nvPr userDrawn="1"/>
        </p:nvSpPr>
        <p:spPr>
          <a:xfrm>
            <a:off x="7116659" y="5532785"/>
            <a:ext cx="4874236" cy="792140"/>
          </a:xfrm>
          <a:prstGeom prst="rect">
            <a:avLst/>
          </a:prstGeom>
          <a:noFill/>
        </p:spPr>
        <p:txBody>
          <a:bodyPr wrap="square">
            <a:spAutoFit/>
          </a:bodyPr>
          <a:lstStyle/>
          <a:p>
            <a:pPr>
              <a:lnSpc>
                <a:spcPct val="150000"/>
              </a:lnSpc>
            </a:pPr>
            <a:r>
              <a:rPr lang="en-US" sz="1600">
                <a:solidFill>
                  <a:schemeClr val="bg1"/>
                </a:solidFill>
                <a:latin typeface="Roboto" panose="02000000000000000000" pitchFamily="2" charset="0"/>
                <a:ea typeface="Roboto" panose="02000000000000000000" pitchFamily="2" charset="0"/>
                <a:cs typeface="Roboto" panose="02000000000000000000" pitchFamily="2" charset="0"/>
              </a:rPr>
              <a:t>29</a:t>
            </a:r>
            <a:r>
              <a:rPr lang="en-KR" sz="1600">
                <a:solidFill>
                  <a:schemeClr val="bg1"/>
                </a:solidFill>
                <a:latin typeface="Roboto" panose="02000000000000000000" pitchFamily="2" charset="0"/>
                <a:ea typeface="Roboto" panose="02000000000000000000" pitchFamily="2" charset="0"/>
                <a:cs typeface="Roboto" panose="02000000000000000000" pitchFamily="2" charset="0"/>
              </a:rPr>
              <a:t> </a:t>
            </a:r>
            <a:r>
              <a:rPr lang="en-US" sz="1600">
                <a:solidFill>
                  <a:schemeClr val="bg1"/>
                </a:solidFill>
                <a:latin typeface="Roboto" panose="02000000000000000000" pitchFamily="2" charset="0"/>
                <a:ea typeface="Roboto" panose="02000000000000000000" pitchFamily="2" charset="0"/>
                <a:cs typeface="Roboto" panose="02000000000000000000" pitchFamily="2" charset="0"/>
              </a:rPr>
              <a:t>– 30 January 2026</a:t>
            </a:r>
            <a:endParaRPr lang="en-KR" sz="1600">
              <a:solidFill>
                <a:schemeClr val="bg1"/>
              </a:solidFill>
              <a:latin typeface="Roboto" panose="02000000000000000000" pitchFamily="2" charset="0"/>
              <a:ea typeface="Roboto" panose="02000000000000000000" pitchFamily="2" charset="0"/>
              <a:cs typeface="Roboto" panose="02000000000000000000" pitchFamily="2" charset="0"/>
            </a:endParaRPr>
          </a:p>
          <a:p>
            <a:pPr>
              <a:lnSpc>
                <a:spcPct val="150000"/>
              </a:lnSpc>
            </a:pPr>
            <a:r>
              <a:rPr lang="en-US" sz="1600">
                <a:solidFill>
                  <a:schemeClr val="bg1"/>
                </a:solidFill>
                <a:latin typeface="Roboto" panose="02000000000000000000" pitchFamily="2" charset="0"/>
                <a:ea typeface="Roboto" panose="02000000000000000000" pitchFamily="2" charset="0"/>
                <a:cs typeface="Roboto" panose="02000000000000000000" pitchFamily="2" charset="0"/>
              </a:rPr>
              <a:t>Phu Quoc, Viet Nam</a:t>
            </a:r>
            <a:endParaRPr lang="en-KR" sz="1600"/>
          </a:p>
        </p:txBody>
      </p:sp>
      <p:sp>
        <p:nvSpPr>
          <p:cNvPr id="11" name="TextBox 10">
            <a:extLst>
              <a:ext uri="{FF2B5EF4-FFF2-40B4-BE49-F238E27FC236}">
                <a16:creationId xmlns:a16="http://schemas.microsoft.com/office/drawing/2014/main" id="{59295448-7A32-93CB-0D7C-27413EA2949E}"/>
              </a:ext>
            </a:extLst>
          </p:cNvPr>
          <p:cNvSpPr txBox="1"/>
          <p:nvPr userDrawn="1"/>
        </p:nvSpPr>
        <p:spPr>
          <a:xfrm>
            <a:off x="7088378" y="4596649"/>
            <a:ext cx="4653349" cy="800219"/>
          </a:xfrm>
          <a:prstGeom prst="rect">
            <a:avLst/>
          </a:prstGeom>
          <a:noFill/>
        </p:spPr>
        <p:txBody>
          <a:bodyPr wrap="square">
            <a:spAutoFit/>
          </a:bodyPr>
          <a:lstStyle/>
          <a:p>
            <a:r>
              <a:rPr lang="en-US" sz="2300" kern="1200">
                <a:solidFill>
                  <a:schemeClr val="bg1"/>
                </a:solidFill>
                <a:latin typeface="Roboto" panose="02000000000000000000" pitchFamily="2" charset="0"/>
                <a:ea typeface="Roboto" panose="02000000000000000000" pitchFamily="2" charset="0"/>
                <a:cs typeface="Roboto" panose="02000000000000000000" pitchFamily="2" charset="0"/>
              </a:rPr>
              <a:t>Fourth</a:t>
            </a:r>
            <a:r>
              <a:rPr lang="en-KR" sz="2300" kern="1200">
                <a:solidFill>
                  <a:schemeClr val="bg1"/>
                </a:solidFill>
                <a:latin typeface="Roboto" panose="02000000000000000000" pitchFamily="2" charset="0"/>
                <a:ea typeface="Roboto" panose="02000000000000000000" pitchFamily="2" charset="0"/>
                <a:cs typeface="Roboto" panose="02000000000000000000" pitchFamily="2" charset="0"/>
              </a:rPr>
              <a:t> Meeting </a:t>
            </a:r>
            <a:r>
              <a:rPr lang="en-US" sz="2300" kern="1200">
                <a:solidFill>
                  <a:schemeClr val="bg1"/>
                </a:solidFill>
                <a:latin typeface="Roboto" panose="02000000000000000000" pitchFamily="2" charset="0"/>
                <a:ea typeface="Roboto" panose="02000000000000000000" pitchFamily="2" charset="0"/>
                <a:cs typeface="Roboto" panose="02000000000000000000" pitchFamily="2" charset="0"/>
              </a:rPr>
              <a:t>o</a:t>
            </a:r>
            <a:r>
              <a:rPr lang="en-KR" sz="2300" kern="1200">
                <a:solidFill>
                  <a:schemeClr val="bg1"/>
                </a:solidFill>
                <a:latin typeface="Roboto" panose="02000000000000000000" pitchFamily="2" charset="0"/>
                <a:ea typeface="Roboto" panose="02000000000000000000" pitchFamily="2" charset="0"/>
                <a:cs typeface="Roboto" panose="02000000000000000000" pitchFamily="2" charset="0"/>
              </a:rPr>
              <a:t>f the Task Force</a:t>
            </a:r>
          </a:p>
          <a:p>
            <a:r>
              <a:rPr lang="en-US" sz="2300" kern="1200">
                <a:solidFill>
                  <a:schemeClr val="bg1"/>
                </a:solidFill>
                <a:latin typeface="Roboto" panose="02000000000000000000" pitchFamily="2" charset="0"/>
                <a:ea typeface="Roboto" panose="02000000000000000000" pitchFamily="2" charset="0"/>
                <a:cs typeface="Roboto" panose="02000000000000000000" pitchFamily="2" charset="0"/>
              </a:rPr>
              <a:t>f</a:t>
            </a:r>
            <a:r>
              <a:rPr lang="en-KR" sz="2300" kern="1200">
                <a:solidFill>
                  <a:schemeClr val="bg1"/>
                </a:solidFill>
                <a:latin typeface="Roboto" panose="02000000000000000000" pitchFamily="2" charset="0"/>
                <a:ea typeface="Roboto" panose="02000000000000000000" pitchFamily="2" charset="0"/>
                <a:cs typeface="Roboto" panose="02000000000000000000" pitchFamily="2" charset="0"/>
              </a:rPr>
              <a:t>or Strengthening of the COBSEA</a:t>
            </a:r>
          </a:p>
        </p:txBody>
      </p:sp>
    </p:spTree>
    <p:extLst>
      <p:ext uri="{BB962C8B-B14F-4D97-AF65-F5344CB8AC3E}">
        <p14:creationId xmlns:p14="http://schemas.microsoft.com/office/powerpoint/2010/main" val="9039500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C465A319-B484-46D6-85B2-EE871093C34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96000" y="-27000"/>
            <a:ext cx="12288000" cy="6912000"/>
          </a:xfrm>
          <a:prstGeom prst="rect">
            <a:avLst/>
          </a:prstGeom>
        </p:spPr>
      </p:pic>
      <p:sp>
        <p:nvSpPr>
          <p:cNvPr id="24" name="Google Shape;208;p31">
            <a:extLst>
              <a:ext uri="{FF2B5EF4-FFF2-40B4-BE49-F238E27FC236}">
                <a16:creationId xmlns:a16="http://schemas.microsoft.com/office/drawing/2014/main" id="{290C2CFA-A5E0-447F-B682-D1682D8717F7}"/>
              </a:ext>
            </a:extLst>
          </p:cNvPr>
          <p:cNvSpPr/>
          <p:nvPr userDrawn="1"/>
        </p:nvSpPr>
        <p:spPr>
          <a:xfrm>
            <a:off x="7412003" y="3655390"/>
            <a:ext cx="8077200" cy="3875700"/>
          </a:xfrm>
          <a:prstGeom prst="triangle">
            <a:avLst>
              <a:gd name="adj" fmla="val 50000"/>
            </a:avLst>
          </a:prstGeom>
          <a:noFill/>
          <a:ln w="28575" cap="flat" cmpd="sng">
            <a:solidFill>
              <a:srgbClr val="EEEEEE"/>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Didact Gothic"/>
              <a:ea typeface="Didact Gothic"/>
              <a:cs typeface="Didact Gothic"/>
              <a:sym typeface="Didact Gothic"/>
            </a:endParaRPr>
          </a:p>
        </p:txBody>
      </p:sp>
      <p:sp>
        <p:nvSpPr>
          <p:cNvPr id="25" name="Google Shape;10;p2">
            <a:extLst>
              <a:ext uri="{FF2B5EF4-FFF2-40B4-BE49-F238E27FC236}">
                <a16:creationId xmlns:a16="http://schemas.microsoft.com/office/drawing/2014/main" id="{A0F08F25-A47D-4910-B9BE-613A39DEEBAB}"/>
              </a:ext>
            </a:extLst>
          </p:cNvPr>
          <p:cNvSpPr>
            <a:spLocks noChangeAspect="1"/>
          </p:cNvSpPr>
          <p:nvPr userDrawn="1"/>
        </p:nvSpPr>
        <p:spPr>
          <a:xfrm rot="5400000">
            <a:off x="-382247" y="-1058689"/>
            <a:ext cx="3639994" cy="3386267"/>
          </a:xfrm>
          <a:prstGeom prst="rtTriangle">
            <a:avLst/>
          </a:prstGeom>
          <a:solidFill>
            <a:srgbClr val="D9EDE9"/>
          </a:solidFill>
          <a:ln w="19050">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183;p28">
            <a:extLst>
              <a:ext uri="{FF2B5EF4-FFF2-40B4-BE49-F238E27FC236}">
                <a16:creationId xmlns:a16="http://schemas.microsoft.com/office/drawing/2014/main" id="{1E620911-C4F6-41FB-AB21-73C9F91807D2}"/>
              </a:ext>
            </a:extLst>
          </p:cNvPr>
          <p:cNvSpPr>
            <a:spLocks noChangeAspect="1"/>
          </p:cNvSpPr>
          <p:nvPr userDrawn="1"/>
        </p:nvSpPr>
        <p:spPr>
          <a:xfrm rot="10800000">
            <a:off x="564171" y="-364731"/>
            <a:ext cx="2072640" cy="1153205"/>
          </a:xfrm>
          <a:prstGeom prst="triangle">
            <a:avLst>
              <a:gd name="adj" fmla="val 51675"/>
            </a:avLst>
          </a:prstGeom>
          <a:noFill/>
          <a:ln w="19050" cap="flat" cmpd="sng">
            <a:solidFill>
              <a:srgbClr val="0FB6A1"/>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11" name="Picture 10" descr="A close up of a logo&#10;&#10;Description automatically generated">
            <a:extLst>
              <a:ext uri="{FF2B5EF4-FFF2-40B4-BE49-F238E27FC236}">
                <a16:creationId xmlns:a16="http://schemas.microsoft.com/office/drawing/2014/main" id="{28BACD88-365B-433F-9152-D5B84DD977A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40976" y="5122293"/>
            <a:ext cx="2609693" cy="676800"/>
          </a:xfrm>
          <a:prstGeom prst="rect">
            <a:avLst/>
          </a:prstGeom>
        </p:spPr>
      </p:pic>
      <p:pic>
        <p:nvPicPr>
          <p:cNvPr id="12" name="Picture 11">
            <a:extLst>
              <a:ext uri="{FF2B5EF4-FFF2-40B4-BE49-F238E27FC236}">
                <a16:creationId xmlns:a16="http://schemas.microsoft.com/office/drawing/2014/main" id="{EBF0AB1D-C4B3-4A23-80A6-52F5A6474F0F}"/>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276809" y="4706772"/>
            <a:ext cx="2006600" cy="2006600"/>
          </a:xfrm>
          <a:prstGeom prst="rect">
            <a:avLst/>
          </a:prstGeom>
        </p:spPr>
      </p:pic>
      <p:sp>
        <p:nvSpPr>
          <p:cNvPr id="3" name="Text Placeholder 2">
            <a:extLst>
              <a:ext uri="{FF2B5EF4-FFF2-40B4-BE49-F238E27FC236}">
                <a16:creationId xmlns:a16="http://schemas.microsoft.com/office/drawing/2014/main" id="{C5D9F460-0641-45D3-96A0-A3085C7B97F2}"/>
              </a:ext>
            </a:extLst>
          </p:cNvPr>
          <p:cNvSpPr>
            <a:spLocks noGrp="1"/>
          </p:cNvSpPr>
          <p:nvPr userDrawn="1">
            <p:ph type="body" sz="quarter" idx="10"/>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06610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66905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A7D2C-FEFD-9465-E471-E043899E53C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KR"/>
          </a:p>
        </p:txBody>
      </p:sp>
      <p:sp>
        <p:nvSpPr>
          <p:cNvPr id="3" name="Date Placeholder 2">
            <a:extLst>
              <a:ext uri="{FF2B5EF4-FFF2-40B4-BE49-F238E27FC236}">
                <a16:creationId xmlns:a16="http://schemas.microsoft.com/office/drawing/2014/main" id="{9825C5E8-36D9-CE38-17FA-F73895615934}"/>
              </a:ext>
            </a:extLst>
          </p:cNvPr>
          <p:cNvSpPr>
            <a:spLocks noGrp="1"/>
          </p:cNvSpPr>
          <p:nvPr>
            <p:ph type="dt" sz="half" idx="10"/>
          </p:nvPr>
        </p:nvSpPr>
        <p:spPr>
          <a:xfrm>
            <a:off x="838200" y="6356350"/>
            <a:ext cx="2743200" cy="365125"/>
          </a:xfrm>
          <a:prstGeom prst="rect">
            <a:avLst/>
          </a:prstGeom>
        </p:spPr>
        <p:txBody>
          <a:bodyPr/>
          <a:lstStyle/>
          <a:p>
            <a:fld id="{846CE7D5-CF57-46EF-B807-FDD0502418D4}" type="datetimeFigureOut">
              <a:rPr lang="en-US" smtClean="0"/>
              <a:t>1/25/2026</a:t>
            </a:fld>
            <a:endParaRPr lang="en-US"/>
          </a:p>
        </p:txBody>
      </p:sp>
      <p:sp>
        <p:nvSpPr>
          <p:cNvPr id="4" name="Footer Placeholder 3">
            <a:extLst>
              <a:ext uri="{FF2B5EF4-FFF2-40B4-BE49-F238E27FC236}">
                <a16:creationId xmlns:a16="http://schemas.microsoft.com/office/drawing/2014/main" id="{3BBC4CE0-537D-56FD-CFE2-B4670973A65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0AA5C660-C780-278E-0648-8720FF9D91CD}"/>
              </a:ext>
            </a:extLst>
          </p:cNvPr>
          <p:cNvSpPr>
            <a:spLocks noGrp="1"/>
          </p:cNvSpPr>
          <p:nvPr>
            <p:ph type="sldNum" sz="quarter" idx="12"/>
          </p:nvPr>
        </p:nvSpPr>
        <p:spPr>
          <a:xfrm>
            <a:off x="8610600" y="6356350"/>
            <a:ext cx="2743200" cy="365125"/>
          </a:xfrm>
          <a:prstGeom prst="rect">
            <a:avLst/>
          </a:prstGeom>
        </p:spPr>
        <p:txBody>
          <a:bodyPr/>
          <a:lstStyle/>
          <a:p>
            <a:fld id="{330EA680-D336-4FF7-8B7A-9848BB0A1C32}" type="slidenum">
              <a:rPr lang="en-US" smtClean="0"/>
              <a:t>‹#›</a:t>
            </a:fld>
            <a:endParaRPr lang="en-US"/>
          </a:p>
        </p:txBody>
      </p:sp>
      <p:sp>
        <p:nvSpPr>
          <p:cNvPr id="6" name="Rectangle 5">
            <a:extLst>
              <a:ext uri="{FF2B5EF4-FFF2-40B4-BE49-F238E27FC236}">
                <a16:creationId xmlns:a16="http://schemas.microsoft.com/office/drawing/2014/main" id="{B80E4394-44D9-65B6-440A-8E811577F685}"/>
              </a:ext>
            </a:extLst>
          </p:cNvPr>
          <p:cNvSpPr/>
          <p:nvPr userDrawn="1"/>
        </p:nvSpPr>
        <p:spPr>
          <a:xfrm flipV="1">
            <a:off x="3976255" y="-7"/>
            <a:ext cx="8215746" cy="5678131"/>
          </a:xfrm>
          <a:prstGeom prst="rect">
            <a:avLst/>
          </a:prstGeom>
          <a:solidFill>
            <a:srgbClr val="C7E2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algun Gothic" panose="020F0502020204030204"/>
              <a:ea typeface="+mn-ea"/>
              <a:cs typeface="+mn-cs"/>
            </a:endParaRPr>
          </a:p>
        </p:txBody>
      </p:sp>
      <p:pic>
        <p:nvPicPr>
          <p:cNvPr id="7" name="Picture 6" descr="Logo&#10;&#10;Description automatically generated">
            <a:extLst>
              <a:ext uri="{FF2B5EF4-FFF2-40B4-BE49-F238E27FC236}">
                <a16:creationId xmlns:a16="http://schemas.microsoft.com/office/drawing/2014/main" id="{73A0F1DE-6090-3336-B86C-222A5D6BBB0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78996" y="5964510"/>
            <a:ext cx="2039962" cy="489512"/>
          </a:xfrm>
          <a:prstGeom prst="rect">
            <a:avLst/>
          </a:prstGeom>
        </p:spPr>
      </p:pic>
      <p:cxnSp>
        <p:nvCxnSpPr>
          <p:cNvPr id="8" name="Straight Connector 7">
            <a:extLst>
              <a:ext uri="{FF2B5EF4-FFF2-40B4-BE49-F238E27FC236}">
                <a16:creationId xmlns:a16="http://schemas.microsoft.com/office/drawing/2014/main" id="{971B374E-6EEF-B8A5-E549-A8F9BBBD4466}"/>
              </a:ext>
            </a:extLst>
          </p:cNvPr>
          <p:cNvCxnSpPr/>
          <p:nvPr userDrawn="1"/>
        </p:nvCxnSpPr>
        <p:spPr>
          <a:xfrm>
            <a:off x="3216822" y="5968548"/>
            <a:ext cx="1" cy="655721"/>
          </a:xfrm>
          <a:prstGeom prst="line">
            <a:avLst/>
          </a:prstGeom>
          <a:ln w="127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9" name="Picture 8" descr="A close-up of a logo&#10;&#10;AI-generated content may be incorrect.">
            <a:extLst>
              <a:ext uri="{FF2B5EF4-FFF2-40B4-BE49-F238E27FC236}">
                <a16:creationId xmlns:a16="http://schemas.microsoft.com/office/drawing/2014/main" id="{B1BD1940-7ED4-CEE4-E95D-6950F7F6F4A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5732171"/>
            <a:ext cx="3369557" cy="1125829"/>
          </a:xfrm>
          <a:prstGeom prst="rect">
            <a:avLst/>
          </a:prstGeom>
        </p:spPr>
      </p:pic>
      <p:pic>
        <p:nvPicPr>
          <p:cNvPr id="10" name="Picture 9" descr="A close up of a wave&#10;&#10;AI-generated content may be incorrect.">
            <a:extLst>
              <a:ext uri="{FF2B5EF4-FFF2-40B4-BE49-F238E27FC236}">
                <a16:creationId xmlns:a16="http://schemas.microsoft.com/office/drawing/2014/main" id="{FD811DBC-DB47-392C-677B-31E4DB8252EE}"/>
              </a:ext>
            </a:extLst>
          </p:cNvPr>
          <p:cNvPicPr/>
          <p:nvPr userDrawn="1"/>
        </p:nvPicPr>
        <p:blipFill>
          <a:blip r:embed="rId4" cstate="email">
            <a:extLst>
              <a:ext uri="{28A0092B-C50C-407E-A947-70E740481C1C}">
                <a14:useLocalDpi xmlns:a14="http://schemas.microsoft.com/office/drawing/2010/main"/>
              </a:ext>
            </a:extLst>
          </a:blip>
          <a:srcRect/>
          <a:stretch>
            <a:fillRect/>
          </a:stretch>
        </p:blipFill>
        <p:spPr>
          <a:xfrm flipH="1">
            <a:off x="-2" y="1"/>
            <a:ext cx="4002581" cy="5687877"/>
          </a:xfrm>
          <a:prstGeom prst="rect">
            <a:avLst/>
          </a:prstGeom>
        </p:spPr>
      </p:pic>
    </p:spTree>
    <p:extLst>
      <p:ext uri="{BB962C8B-B14F-4D97-AF65-F5344CB8AC3E}">
        <p14:creationId xmlns:p14="http://schemas.microsoft.com/office/powerpoint/2010/main" val="12157812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5A8C9650-DC5C-D904-CC36-9C580BF2A3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505662" y="171422"/>
            <a:ext cx="1575746" cy="373567"/>
          </a:xfrm>
          <a:prstGeom prst="rect">
            <a:avLst/>
          </a:prstGeom>
        </p:spPr>
      </p:pic>
      <p:sp>
        <p:nvSpPr>
          <p:cNvPr id="3" name="Title 1">
            <a:extLst>
              <a:ext uri="{FF2B5EF4-FFF2-40B4-BE49-F238E27FC236}">
                <a16:creationId xmlns:a16="http://schemas.microsoft.com/office/drawing/2014/main" id="{161CC151-D192-67D1-610E-4B8337213D13}"/>
              </a:ext>
            </a:extLst>
          </p:cNvPr>
          <p:cNvSpPr>
            <a:spLocks noGrp="1"/>
          </p:cNvSpPr>
          <p:nvPr>
            <p:ph type="title"/>
          </p:nvPr>
        </p:nvSpPr>
        <p:spPr>
          <a:xfrm>
            <a:off x="838200" y="365126"/>
            <a:ext cx="10515600" cy="620296"/>
          </a:xfrm>
        </p:spPr>
        <p:txBody>
          <a:bodyPr>
            <a:normAutofit/>
          </a:bodyPr>
          <a:lstStyle>
            <a:lvl1pPr algn="ctr">
              <a:defRPr sz="2600" b="1">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p>
        </p:txBody>
      </p:sp>
    </p:spTree>
    <p:extLst>
      <p:ext uri="{BB962C8B-B14F-4D97-AF65-F5344CB8AC3E}">
        <p14:creationId xmlns:p14="http://schemas.microsoft.com/office/powerpoint/2010/main" val="36991157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7" name="Picture 6" descr="A picture containing tree, nature, reef&#10;&#10;Description automatically generated">
            <a:extLst>
              <a:ext uri="{FF2B5EF4-FFF2-40B4-BE49-F238E27FC236}">
                <a16:creationId xmlns:a16="http://schemas.microsoft.com/office/drawing/2014/main" id="{2F012893-3E13-76F9-DA92-9FC7D484F6C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2031"/>
          <a:stretch>
            <a:fillRect/>
          </a:stretch>
        </p:blipFill>
        <p:spPr>
          <a:xfrm>
            <a:off x="8965560" y="0"/>
            <a:ext cx="3226440" cy="6858000"/>
          </a:xfrm>
          <a:prstGeom prst="rect">
            <a:avLst/>
          </a:prstGeom>
        </p:spPr>
      </p:pic>
      <p:sp>
        <p:nvSpPr>
          <p:cNvPr id="12" name="Title 1">
            <a:extLst>
              <a:ext uri="{FF2B5EF4-FFF2-40B4-BE49-F238E27FC236}">
                <a16:creationId xmlns:a16="http://schemas.microsoft.com/office/drawing/2014/main" id="{226FA40C-C85E-9EF7-64CF-F84BE2822B63}"/>
              </a:ext>
            </a:extLst>
          </p:cNvPr>
          <p:cNvSpPr>
            <a:spLocks noGrp="1"/>
          </p:cNvSpPr>
          <p:nvPr>
            <p:ph type="title"/>
          </p:nvPr>
        </p:nvSpPr>
        <p:spPr>
          <a:xfrm>
            <a:off x="403194" y="365126"/>
            <a:ext cx="8385699" cy="620296"/>
          </a:xfrm>
          <a:prstGeom prst="rect">
            <a:avLst/>
          </a:prstGeom>
        </p:spPr>
        <p:txBody>
          <a:bodyPr>
            <a:normAutofit/>
          </a:bodyPr>
          <a:lstStyle>
            <a:lvl1pPr algn="l">
              <a:defRPr sz="2600" b="1">
                <a:solidFill>
                  <a:srgbClr val="436F79"/>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p>
        </p:txBody>
      </p:sp>
      <p:pic>
        <p:nvPicPr>
          <p:cNvPr id="13" name="Picture 12">
            <a:extLst>
              <a:ext uri="{FF2B5EF4-FFF2-40B4-BE49-F238E27FC236}">
                <a16:creationId xmlns:a16="http://schemas.microsoft.com/office/drawing/2014/main" id="{D5023B9B-D4BB-1E2E-A291-34F49184AD4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577564" y="202085"/>
            <a:ext cx="1377368" cy="357208"/>
          </a:xfrm>
          <a:prstGeom prst="rect">
            <a:avLst/>
          </a:prstGeom>
        </p:spPr>
      </p:pic>
    </p:spTree>
    <p:extLst>
      <p:ext uri="{BB962C8B-B14F-4D97-AF65-F5344CB8AC3E}">
        <p14:creationId xmlns:p14="http://schemas.microsoft.com/office/powerpoint/2010/main" val="47857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7" name="Picture 6" descr="Logo&#10;&#10;Description automatically generated">
            <a:extLst>
              <a:ext uri="{FF2B5EF4-FFF2-40B4-BE49-F238E27FC236}">
                <a16:creationId xmlns:a16="http://schemas.microsoft.com/office/drawing/2014/main" id="{420ECA09-9648-3987-13F4-F2C4C98E90DF}"/>
              </a:ext>
            </a:extLst>
          </p:cNvPr>
          <p:cNvPicPr/>
          <p:nvPr userDrawn="1"/>
        </p:nvPicPr>
        <p:blipFill>
          <a:blip r:embed="rId2" cstate="email">
            <a:extLst>
              <a:ext uri="{28A0092B-C50C-407E-A947-70E740481C1C}">
                <a14:useLocalDpi xmlns:a14="http://schemas.microsoft.com/office/drawing/2010/main"/>
              </a:ext>
            </a:extLst>
          </a:blip>
          <a:stretch>
            <a:fillRect/>
          </a:stretch>
        </p:blipFill>
        <p:spPr>
          <a:xfrm>
            <a:off x="10505662" y="171422"/>
            <a:ext cx="1575746" cy="373567"/>
          </a:xfrm>
          <a:prstGeom prst="rect">
            <a:avLst/>
          </a:prstGeom>
        </p:spPr>
      </p:pic>
      <p:pic>
        <p:nvPicPr>
          <p:cNvPr id="3" name="그림 2" descr="자연, 항공 사진, 경치, 물이(가) 표시된 사진&#10;&#10;자동 생성된 설명">
            <a:extLst>
              <a:ext uri="{FF2B5EF4-FFF2-40B4-BE49-F238E27FC236}">
                <a16:creationId xmlns:a16="http://schemas.microsoft.com/office/drawing/2014/main" id="{B884F7F1-5B8F-096F-6F0C-FF6D93D3218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0"/>
            <a:ext cx="3466153" cy="6858000"/>
          </a:xfrm>
          <a:prstGeom prst="rect">
            <a:avLst/>
          </a:prstGeom>
        </p:spPr>
      </p:pic>
    </p:spTree>
    <p:extLst>
      <p:ext uri="{BB962C8B-B14F-4D97-AF65-F5344CB8AC3E}">
        <p14:creationId xmlns:p14="http://schemas.microsoft.com/office/powerpoint/2010/main" val="1371502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224AE-19E1-D9C0-58BC-3B4253D82F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4DA6DE6-FC2D-F10B-3E96-2E0093615E8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05286F-232C-240E-81DC-C36C8BA1ED8C}"/>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5" name="Footer Placeholder 4">
            <a:extLst>
              <a:ext uri="{FF2B5EF4-FFF2-40B4-BE49-F238E27FC236}">
                <a16:creationId xmlns:a16="http://schemas.microsoft.com/office/drawing/2014/main" id="{CD5183CD-06E6-0762-F27B-DBDA789738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A2F0C-B6A9-400E-6592-6F34EF5D20E7}"/>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3562941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1/25/2026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67331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5E4F7-91D1-0961-D7FC-289363C472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33EFB9-8D44-B5BB-8546-52ABBE9783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127DCC-F4B0-8941-883D-4954A504BF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1BBD745-623C-AE7A-EC80-56127BF72B76}"/>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6" name="Footer Placeholder 5">
            <a:extLst>
              <a:ext uri="{FF2B5EF4-FFF2-40B4-BE49-F238E27FC236}">
                <a16:creationId xmlns:a16="http://schemas.microsoft.com/office/drawing/2014/main" id="{3E961FCE-7856-0EDC-FFBC-A8AD023934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F41A49-2A98-1FCD-5EFF-51321B68418F}"/>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752220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8BA0-832B-9160-88F7-DAD60E2A61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CC3671D-FCC2-258A-705B-72B7E7A564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FAC2B3-6777-78EA-33CA-5C60834E1B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706DC10-DF5D-E08D-01F9-EB2CC078F6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F1F0D0-CA90-1D92-8D92-22CF61C56C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B35C756-2F71-3A5B-F7B5-5BDC621C4A86}"/>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8" name="Footer Placeholder 7">
            <a:extLst>
              <a:ext uri="{FF2B5EF4-FFF2-40B4-BE49-F238E27FC236}">
                <a16:creationId xmlns:a16="http://schemas.microsoft.com/office/drawing/2014/main" id="{BC254F2F-8403-19B1-AD53-DDC3A52142A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4BA2A53-7BA3-8462-3FA1-1BD8908FD6B8}"/>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126348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B95E5-F3B0-15A3-4616-E52D3BCD87C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02DE80-156F-6593-0061-2DFDAF2B833F}"/>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4" name="Footer Placeholder 3">
            <a:extLst>
              <a:ext uri="{FF2B5EF4-FFF2-40B4-BE49-F238E27FC236}">
                <a16:creationId xmlns:a16="http://schemas.microsoft.com/office/drawing/2014/main" id="{1FDBA8A3-B09C-F438-1A7E-26A55EAAB4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476FAE-82C1-FE05-6C1F-6904506E1260}"/>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259182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CFD5A9-904D-CE77-682D-A3CB561B2660}"/>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3" name="Footer Placeholder 2">
            <a:extLst>
              <a:ext uri="{FF2B5EF4-FFF2-40B4-BE49-F238E27FC236}">
                <a16:creationId xmlns:a16="http://schemas.microsoft.com/office/drawing/2014/main" id="{DED8DB85-0006-436B-42CA-49E9EFA07E4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A1733D-4F82-1AE3-B877-C8D29C8150A3}"/>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360237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B38F6-B73D-0183-07A6-AE0A57D308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9C1B6DD-7310-5B45-489A-ABF599BE01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D1B76E-EC8C-1A9D-5768-1ADBE4FE63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88AD67-10FE-05B3-298C-2FA7A13D88BC}"/>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6" name="Footer Placeholder 5">
            <a:extLst>
              <a:ext uri="{FF2B5EF4-FFF2-40B4-BE49-F238E27FC236}">
                <a16:creationId xmlns:a16="http://schemas.microsoft.com/office/drawing/2014/main" id="{AF66B682-D65E-0C43-17C5-47BD565F94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A29A97-FFB4-AD66-45C1-20C6F28F5876}"/>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2138370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25274-4AB8-C856-D488-53FCB1F98D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B3FAC3-82E0-B30D-9B30-CDD4DA7D62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12C943-E061-3691-8827-1A32986887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99EEFE-3FB0-9156-C597-8B7CAB346D16}"/>
              </a:ext>
            </a:extLst>
          </p:cNvPr>
          <p:cNvSpPr>
            <a:spLocks noGrp="1"/>
          </p:cNvSpPr>
          <p:nvPr>
            <p:ph type="dt" sz="half" idx="10"/>
          </p:nvPr>
        </p:nvSpPr>
        <p:spPr/>
        <p:txBody>
          <a:bodyPr/>
          <a:lstStyle/>
          <a:p>
            <a:fld id="{724A22F2-8C37-4A41-B791-FE254855E8A5}" type="datetimeFigureOut">
              <a:rPr lang="en-US" smtClean="0"/>
              <a:t>1/25/2026</a:t>
            </a:fld>
            <a:endParaRPr lang="en-US"/>
          </a:p>
        </p:txBody>
      </p:sp>
      <p:sp>
        <p:nvSpPr>
          <p:cNvPr id="6" name="Footer Placeholder 5">
            <a:extLst>
              <a:ext uri="{FF2B5EF4-FFF2-40B4-BE49-F238E27FC236}">
                <a16:creationId xmlns:a16="http://schemas.microsoft.com/office/drawing/2014/main" id="{D9E354AE-4128-DB4A-B6E4-B4ABED7E43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4B5428-D901-840D-4033-44D901F059EE}"/>
              </a:ext>
            </a:extLst>
          </p:cNvPr>
          <p:cNvSpPr>
            <a:spLocks noGrp="1"/>
          </p:cNvSpPr>
          <p:nvPr>
            <p:ph type="sldNum" sz="quarter" idx="12"/>
          </p:nvPr>
        </p:nvSpPr>
        <p:spPr/>
        <p:txBody>
          <a:bodyPr/>
          <a:lstStyle/>
          <a:p>
            <a:fld id="{2AD58F9D-EAB7-487B-8463-83CBB2519811}" type="slidenum">
              <a:rPr lang="en-US" smtClean="0"/>
              <a:t>‹#›</a:t>
            </a:fld>
            <a:endParaRPr lang="en-US"/>
          </a:p>
        </p:txBody>
      </p:sp>
    </p:spTree>
    <p:extLst>
      <p:ext uri="{BB962C8B-B14F-4D97-AF65-F5344CB8AC3E}">
        <p14:creationId xmlns:p14="http://schemas.microsoft.com/office/powerpoint/2010/main" val="2840591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91F1D0-DF65-4852-9A7D-396BBB561A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E9DEF62-5F39-AC5C-A70F-BEE88A1E62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840C4A-7491-6ADA-68CF-CC2EFF7AB0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4A22F2-8C37-4A41-B791-FE254855E8A5}" type="datetimeFigureOut">
              <a:rPr lang="en-US" smtClean="0"/>
              <a:t>1/25/2026</a:t>
            </a:fld>
            <a:endParaRPr lang="en-US"/>
          </a:p>
        </p:txBody>
      </p:sp>
      <p:sp>
        <p:nvSpPr>
          <p:cNvPr id="5" name="Footer Placeholder 4">
            <a:extLst>
              <a:ext uri="{FF2B5EF4-FFF2-40B4-BE49-F238E27FC236}">
                <a16:creationId xmlns:a16="http://schemas.microsoft.com/office/drawing/2014/main" id="{241D9548-4A87-5C2D-4E8E-28413ACF93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AC2A0C8-16A1-43D5-20D9-5F52B5F8C7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AD58F9D-EAB7-487B-8463-83CBB2519811}" type="slidenum">
              <a:rPr lang="en-US" smtClean="0"/>
              <a:t>‹#›</a:t>
            </a:fld>
            <a:endParaRPr lang="en-US"/>
          </a:p>
        </p:txBody>
      </p:sp>
    </p:spTree>
    <p:extLst>
      <p:ext uri="{BB962C8B-B14F-4D97-AF65-F5344CB8AC3E}">
        <p14:creationId xmlns:p14="http://schemas.microsoft.com/office/powerpoint/2010/main" val="4058743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59200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19.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1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xml"/><Relationship Id="rId1" Type="http://schemas.openxmlformats.org/officeDocument/2006/relationships/slideLayout" Target="../slideLayouts/slideLayout27.xml"/><Relationship Id="rId5" Type="http://schemas.openxmlformats.org/officeDocument/2006/relationships/image" Target="../media/image51.png"/><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3.png"/><Relationship Id="rId7" Type="http://schemas.openxmlformats.org/officeDocument/2006/relationships/image" Target="../media/image55.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7.png"/></Relationships>
</file>

<file path=ppt/slides/_rels/slide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19.xml"/><Relationship Id="rId5" Type="http://schemas.openxmlformats.org/officeDocument/2006/relationships/image" Target="../media/image61.jpeg"/><Relationship Id="rId4" Type="http://schemas.openxmlformats.org/officeDocument/2006/relationships/image" Target="../media/image60.png"/></Relationships>
</file>

<file path=ppt/slides/_rels/slide8.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jpeg"/><Relationship Id="rId7" Type="http://schemas.openxmlformats.org/officeDocument/2006/relationships/image" Target="../media/image66.png"/><Relationship Id="rId2" Type="http://schemas.microsoft.com/office/2018/10/relationships/comments" Target="../comments/modernComment_7FE4E8A5_8BDC2C6A.xml"/><Relationship Id="rId1" Type="http://schemas.openxmlformats.org/officeDocument/2006/relationships/slideLayout" Target="../slideLayouts/slideLayout19.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9.xml.rels><?xml version="1.0" encoding="UTF-8" standalone="yes"?>
<Relationships xmlns="http://schemas.openxmlformats.org/package/2006/relationships"><Relationship Id="rId13" Type="http://schemas.openxmlformats.org/officeDocument/2006/relationships/image" Target="../media/image77.png"/><Relationship Id="rId18" Type="http://schemas.openxmlformats.org/officeDocument/2006/relationships/image" Target="../media/image82.png"/><Relationship Id="rId26" Type="http://schemas.openxmlformats.org/officeDocument/2006/relationships/image" Target="../media/image90.png"/><Relationship Id="rId39" Type="http://schemas.openxmlformats.org/officeDocument/2006/relationships/image" Target="../media/image103.png"/><Relationship Id="rId21" Type="http://schemas.openxmlformats.org/officeDocument/2006/relationships/image" Target="../media/image85.png"/><Relationship Id="rId34" Type="http://schemas.openxmlformats.org/officeDocument/2006/relationships/image" Target="../media/image98.jpeg"/><Relationship Id="rId7" Type="http://schemas.openxmlformats.org/officeDocument/2006/relationships/image" Target="../media/image71.png"/><Relationship Id="rId12" Type="http://schemas.openxmlformats.org/officeDocument/2006/relationships/image" Target="../media/image76.png"/><Relationship Id="rId17" Type="http://schemas.openxmlformats.org/officeDocument/2006/relationships/image" Target="../media/image81.png"/><Relationship Id="rId25" Type="http://schemas.openxmlformats.org/officeDocument/2006/relationships/image" Target="../media/image89.png"/><Relationship Id="rId33" Type="http://schemas.openxmlformats.org/officeDocument/2006/relationships/image" Target="../media/image97.png"/><Relationship Id="rId38" Type="http://schemas.openxmlformats.org/officeDocument/2006/relationships/image" Target="../media/image102.png"/><Relationship Id="rId2" Type="http://schemas.openxmlformats.org/officeDocument/2006/relationships/notesSlide" Target="../notesSlides/notesSlide3.xml"/><Relationship Id="rId16" Type="http://schemas.openxmlformats.org/officeDocument/2006/relationships/image" Target="../media/image80.png"/><Relationship Id="rId20" Type="http://schemas.openxmlformats.org/officeDocument/2006/relationships/image" Target="../media/image84.png"/><Relationship Id="rId29" Type="http://schemas.openxmlformats.org/officeDocument/2006/relationships/image" Target="../media/image93.jpeg"/><Relationship Id="rId1" Type="http://schemas.openxmlformats.org/officeDocument/2006/relationships/slideLayout" Target="../slideLayouts/slideLayout27.xml"/><Relationship Id="rId6" Type="http://schemas.openxmlformats.org/officeDocument/2006/relationships/image" Target="../media/image70.png"/><Relationship Id="rId11" Type="http://schemas.openxmlformats.org/officeDocument/2006/relationships/image" Target="../media/image75.jpeg"/><Relationship Id="rId24" Type="http://schemas.openxmlformats.org/officeDocument/2006/relationships/image" Target="../media/image88.gif"/><Relationship Id="rId32" Type="http://schemas.openxmlformats.org/officeDocument/2006/relationships/image" Target="../media/image96.png"/><Relationship Id="rId37" Type="http://schemas.openxmlformats.org/officeDocument/2006/relationships/image" Target="../media/image101.png"/><Relationship Id="rId40" Type="http://schemas.openxmlformats.org/officeDocument/2006/relationships/image" Target="../media/image104.png"/><Relationship Id="rId5" Type="http://schemas.openxmlformats.org/officeDocument/2006/relationships/image" Target="../media/image69.jpeg"/><Relationship Id="rId15" Type="http://schemas.openxmlformats.org/officeDocument/2006/relationships/image" Target="../media/image79.png"/><Relationship Id="rId23" Type="http://schemas.openxmlformats.org/officeDocument/2006/relationships/image" Target="../media/image87.png"/><Relationship Id="rId28" Type="http://schemas.openxmlformats.org/officeDocument/2006/relationships/image" Target="../media/image92.png"/><Relationship Id="rId36" Type="http://schemas.openxmlformats.org/officeDocument/2006/relationships/image" Target="../media/image100.png"/><Relationship Id="rId10" Type="http://schemas.openxmlformats.org/officeDocument/2006/relationships/image" Target="../media/image74.png"/><Relationship Id="rId19" Type="http://schemas.openxmlformats.org/officeDocument/2006/relationships/image" Target="../media/image83.png"/><Relationship Id="rId31" Type="http://schemas.openxmlformats.org/officeDocument/2006/relationships/image" Target="../media/image95.png"/><Relationship Id="rId4" Type="http://schemas.openxmlformats.org/officeDocument/2006/relationships/image" Target="../media/image68.png"/><Relationship Id="rId9" Type="http://schemas.openxmlformats.org/officeDocument/2006/relationships/image" Target="../media/image73.png"/><Relationship Id="rId14" Type="http://schemas.openxmlformats.org/officeDocument/2006/relationships/image" Target="../media/image78.png"/><Relationship Id="rId22" Type="http://schemas.openxmlformats.org/officeDocument/2006/relationships/image" Target="../media/image86.png"/><Relationship Id="rId27" Type="http://schemas.openxmlformats.org/officeDocument/2006/relationships/image" Target="../media/image91.png"/><Relationship Id="rId30" Type="http://schemas.openxmlformats.org/officeDocument/2006/relationships/image" Target="../media/image94.png"/><Relationship Id="rId35" Type="http://schemas.openxmlformats.org/officeDocument/2006/relationships/image" Target="../media/image99.png"/><Relationship Id="rId8" Type="http://schemas.openxmlformats.org/officeDocument/2006/relationships/image" Target="../media/image72.jpeg"/><Relationship Id="rId3" Type="http://schemas.microsoft.com/office/2018/10/relationships/comments" Target="../comments/modernComment_7FE4E911_7B7DC0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36DC531-C6EE-91A4-06E5-2FF6FE029E34}"/>
              </a:ext>
            </a:extLst>
          </p:cNvPr>
          <p:cNvSpPr txBox="1"/>
          <p:nvPr/>
        </p:nvSpPr>
        <p:spPr>
          <a:xfrm>
            <a:off x="811605" y="5447268"/>
            <a:ext cx="8227255" cy="830997"/>
          </a:xfrm>
          <a:prstGeom prst="rect">
            <a:avLst/>
          </a:prstGeom>
          <a:noFill/>
        </p:spPr>
        <p:txBody>
          <a:bodyPr wrap="square" rtlCol="0">
            <a:spAutoFit/>
          </a:bodyPr>
          <a:lstStyle/>
          <a:p>
            <a:pPr>
              <a:defRPr/>
            </a:pPr>
            <a:r>
              <a:rPr lang="en-US" sz="2400" dirty="0">
                <a:solidFill>
                  <a:prstClr val="white"/>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26-28 January 2026 </a:t>
            </a:r>
          </a:p>
          <a:p>
            <a:pPr>
              <a:defRPr/>
            </a:pPr>
            <a:r>
              <a:rPr lang="en-US" sz="2400" dirty="0">
                <a:solidFill>
                  <a:prstClr val="white"/>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Phu Quoc, Viet Nam </a:t>
            </a:r>
            <a:endParaRPr lang="en-US" sz="2400"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9150CFD1-9701-ADAE-C584-C94A92CA73D1}"/>
              </a:ext>
            </a:extLst>
          </p:cNvPr>
          <p:cNvSpPr txBox="1"/>
          <p:nvPr/>
        </p:nvSpPr>
        <p:spPr>
          <a:xfrm>
            <a:off x="706151" y="2459504"/>
            <a:ext cx="9903401"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Roboto Medium" panose="02000000000000000000" pitchFamily="2" charset="0"/>
                <a:ea typeface="Roboto Medium" panose="02000000000000000000" pitchFamily="2" charset="0"/>
                <a:cs typeface="Roboto Medium" panose="02000000000000000000" pitchFamily="2" charset="0"/>
              </a:rPr>
              <a:t>Synergies and Convergence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Roboto Medium" panose="02000000000000000000" pitchFamily="2" charset="0"/>
                <a:ea typeface="Roboto Medium" panose="02000000000000000000" pitchFamily="2" charset="0"/>
                <a:cs typeface="Roboto Medium" panose="02000000000000000000" pitchFamily="2" charset="0"/>
              </a:rPr>
              <a:t>              with COBSEA</a:t>
            </a:r>
          </a:p>
        </p:txBody>
      </p:sp>
      <p:sp>
        <p:nvSpPr>
          <p:cNvPr id="6" name="TextBox 5">
            <a:extLst>
              <a:ext uri="{FF2B5EF4-FFF2-40B4-BE49-F238E27FC236}">
                <a16:creationId xmlns:a16="http://schemas.microsoft.com/office/drawing/2014/main" id="{38B34003-6F01-AEA8-5793-FDD082351490}"/>
              </a:ext>
            </a:extLst>
          </p:cNvPr>
          <p:cNvSpPr txBox="1"/>
          <p:nvPr/>
        </p:nvSpPr>
        <p:spPr>
          <a:xfrm>
            <a:off x="300718" y="172281"/>
            <a:ext cx="4938794" cy="1600438"/>
          </a:xfrm>
          <a:prstGeom prst="rect">
            <a:avLst/>
          </a:prstGeom>
          <a:noFill/>
        </p:spPr>
        <p:txBody>
          <a:bodyPr wrap="square" rtlCol="0">
            <a:spAutoFit/>
          </a:bodyPr>
          <a:lstStyle/>
          <a:p>
            <a:endParaRPr lang="en-US" dirty="0"/>
          </a:p>
          <a:p>
            <a:r>
              <a:rPr lang="en-US" sz="1600" b="1" dirty="0">
                <a:solidFill>
                  <a:prstClr val="white"/>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Third Meeting of the Regional Scientific and Technical Committee (RSTC-3)</a:t>
            </a:r>
          </a:p>
          <a:p>
            <a:r>
              <a:rPr lang="en-US" sz="1600" b="1" dirty="0">
                <a:solidFill>
                  <a:prstClr val="white"/>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UNEP/GEF Implementing the Strategic Action Programme for the South China Sea and Gulf of Thailand (SCS SAP)</a:t>
            </a:r>
          </a:p>
        </p:txBody>
      </p:sp>
      <p:pic>
        <p:nvPicPr>
          <p:cNvPr id="7" name="Picture 6">
            <a:extLst>
              <a:ext uri="{FF2B5EF4-FFF2-40B4-BE49-F238E27FC236}">
                <a16:creationId xmlns:a16="http://schemas.microsoft.com/office/drawing/2014/main" id="{B2A03205-9DD8-B810-5CE2-50222C5EB0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516" y="320789"/>
            <a:ext cx="1526470" cy="1051443"/>
          </a:xfrm>
          <a:prstGeom prst="rect">
            <a:avLst/>
          </a:prstGeom>
        </p:spPr>
      </p:pic>
    </p:spTree>
    <p:extLst>
      <p:ext uri="{BB962C8B-B14F-4D97-AF65-F5344CB8AC3E}">
        <p14:creationId xmlns:p14="http://schemas.microsoft.com/office/powerpoint/2010/main" val="3116433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77DF5F-ADEB-64B2-5070-7ED1E701D76D}"/>
              </a:ext>
            </a:extLst>
          </p:cNvPr>
          <p:cNvSpPr>
            <a:spLocks noGrp="1"/>
          </p:cNvSpPr>
          <p:nvPr>
            <p:ph type="title"/>
          </p:nvPr>
        </p:nvSpPr>
        <p:spPr>
          <a:xfrm>
            <a:off x="2592255" y="435582"/>
            <a:ext cx="6261423" cy="1285831"/>
          </a:xfrm>
        </p:spPr>
        <p:txBody>
          <a:bodyPr/>
          <a:lstStyle/>
          <a:p>
            <a:r>
              <a:rPr lang="en-US" dirty="0">
                <a:latin typeface="Roboto Black"/>
                <a:ea typeface="Roboto Black"/>
                <a:cs typeface="Arial"/>
              </a:rPr>
              <a:t>Towards IGM 27...</a:t>
            </a:r>
          </a:p>
        </p:txBody>
      </p:sp>
      <p:sp>
        <p:nvSpPr>
          <p:cNvPr id="4" name="Inhaltsplatzhalter 4">
            <a:extLst>
              <a:ext uri="{FF2B5EF4-FFF2-40B4-BE49-F238E27FC236}">
                <a16:creationId xmlns:a16="http://schemas.microsoft.com/office/drawing/2014/main" id="{6BF2FDF4-6CE1-A9B3-121B-9603673422FF}"/>
              </a:ext>
            </a:extLst>
          </p:cNvPr>
          <p:cNvSpPr txBox="1">
            <a:spLocks/>
          </p:cNvSpPr>
          <p:nvPr/>
        </p:nvSpPr>
        <p:spPr>
          <a:xfrm>
            <a:off x="4700908" y="1750617"/>
            <a:ext cx="7446361" cy="591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25-27 Nov (tbc), Manila, Philippines</a:t>
            </a: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24 Nov (tbc) Field trip: </a:t>
            </a:r>
            <a:r>
              <a:rPr kumimoji="0" lang="en-GB" sz="1800" b="0" i="1" u="none" strike="noStrike" kern="1200" cap="none" spc="0" normalizeH="0" baseline="0" noProof="0" dirty="0">
                <a:ln>
                  <a:noFill/>
                </a:ln>
                <a:solidFill>
                  <a:srgbClr val="595959"/>
                </a:solidFill>
                <a:effectLst/>
                <a:uLnTx/>
                <a:uFillTx/>
                <a:latin typeface="Roboto"/>
                <a:ea typeface="Roboto"/>
                <a:cs typeface="Roboto"/>
              </a:rPr>
              <a:t>Las Pinas Paranaque Wetland Park</a:t>
            </a:r>
          </a:p>
          <a:p>
            <a:pPr lvl="0" defTabSz="1087636">
              <a:lnSpc>
                <a:spcPct val="100000"/>
              </a:lnSpc>
              <a:spcBef>
                <a:spcPts val="500"/>
              </a:spcBef>
              <a:defRPr/>
            </a:pPr>
            <a:r>
              <a:rPr lang="en-GB" sz="1800" dirty="0">
                <a:solidFill>
                  <a:srgbClr val="595959"/>
                </a:solidFill>
                <a:latin typeface="Roboto"/>
                <a:ea typeface="Roboto"/>
                <a:cs typeface="Roboto"/>
              </a:rPr>
              <a:t>23-24 Nov (tbc): WGML8 COBSEA RAP MALI - on Marine Litter</a:t>
            </a:r>
            <a:endParaRPr lang="en-GB" dirty="0">
              <a:solidFill>
                <a:srgbClr val="000000"/>
              </a:solidFill>
              <a:ea typeface="Roboto"/>
              <a:cs typeface="Roboto"/>
            </a:endParaRPr>
          </a:p>
          <a:p>
            <a:pPr lvl="0" defTabSz="1087636">
              <a:lnSpc>
                <a:spcPct val="100000"/>
              </a:lnSpc>
              <a:spcBef>
                <a:spcPts val="500"/>
              </a:spcBef>
              <a:defRPr/>
            </a:pPr>
            <a:r>
              <a:rPr lang="en-GB" sz="1800" dirty="0">
                <a:solidFill>
                  <a:srgbClr val="595959"/>
                </a:solidFill>
                <a:latin typeface="Roboto"/>
                <a:ea typeface="Roboto"/>
                <a:cs typeface="Roboto"/>
              </a:rPr>
              <a:t>23-24 Nov (tbc): WGMCE4 COBSEA Marine and Coastal Ecosystems</a:t>
            </a:r>
          </a:p>
          <a:p>
            <a:pPr lvl="0" defTabSz="1087636">
              <a:lnSpc>
                <a:spcPct val="100000"/>
              </a:lnSpc>
              <a:spcBef>
                <a:spcPts val="500"/>
              </a:spcBef>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Task Force Recommendations on Strengthening of COBSEA</a:t>
            </a:r>
            <a:endParaRPr kumimoji="0" lang="en-GB" sz="1800" b="0" i="0" u="none" strike="noStrike" kern="1200" cap="none" spc="0" normalizeH="0" baseline="0" noProof="0" dirty="0">
              <a:ln>
                <a:noFill/>
              </a:ln>
              <a:solidFill>
                <a:srgbClr val="000000"/>
              </a:solidFill>
              <a:effectLst/>
              <a:uLnTx/>
              <a:uFillTx/>
              <a:latin typeface="Roboto"/>
              <a:ea typeface="Roboto"/>
              <a:cs typeface="Roboto"/>
            </a:endParaRP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COBSEA PoW and Budget 2027-28</a:t>
            </a:r>
            <a:endParaRPr kumimoji="0" lang="en-GB" sz="1800" b="0" i="0" u="none" strike="noStrike" kern="1200" cap="none" spc="0" normalizeH="0" baseline="0" noProof="0" dirty="0">
              <a:ln>
                <a:noFill/>
              </a:ln>
              <a:solidFill>
                <a:srgbClr val="000000"/>
              </a:solidFill>
              <a:effectLst/>
              <a:uLnTx/>
              <a:uFillTx/>
              <a:latin typeface="Roboto"/>
              <a:ea typeface="Roboto"/>
              <a:cs typeface="Roboto"/>
            </a:endParaRP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COBSEA Strategic Directions 2028-32 (New!)</a:t>
            </a: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Nutrients Collaboration Framework</a:t>
            </a: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Blue Climate Action Policy Paper</a:t>
            </a: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95959"/>
                </a:solidFill>
                <a:effectLst/>
                <a:uLnTx/>
                <a:uFillTx/>
                <a:latin typeface="Roboto"/>
                <a:ea typeface="Roboto"/>
                <a:cs typeface="Roboto"/>
              </a:rPr>
              <a:t>BBNJ support</a:t>
            </a: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595959"/>
                </a:solidFill>
                <a:effectLst/>
                <a:uLnTx/>
                <a:uFillTx/>
                <a:latin typeface="Roboto"/>
                <a:ea typeface="Roboto"/>
                <a:cs typeface="Roboto"/>
              </a:rPr>
              <a:t>SCS SAP Convergence/Synergies – TDA/SAP </a:t>
            </a:r>
            <a:endParaRPr kumimoji="0" lang="en-GB" sz="1800" b="1"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595959"/>
                </a:solidFill>
                <a:effectLst/>
                <a:uLnTx/>
                <a:uFillTx/>
                <a:latin typeface="Roboto"/>
                <a:ea typeface="Roboto"/>
                <a:cs typeface="Roboto"/>
              </a:rPr>
              <a:t> SEA:Puffer, SEA:Grants; SEA:Learn</a:t>
            </a: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228600" marR="0" lvl="0" indent="-228600" algn="l" defTabSz="1087636" rtl="0" eaLnBrk="1" fontAlgn="auto" latinLnBrk="0" hangingPunct="1">
              <a:lnSpc>
                <a:spcPct val="100000"/>
              </a:lnSpc>
              <a:spcBef>
                <a:spcPts val="5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p:txBody>
      </p:sp>
      <p:pic>
        <p:nvPicPr>
          <p:cNvPr id="5" name="Picture 4" descr="A group of people around a table&#10;&#10;AI-generated content may be incorrect.">
            <a:extLst>
              <a:ext uri="{FF2B5EF4-FFF2-40B4-BE49-F238E27FC236}">
                <a16:creationId xmlns:a16="http://schemas.microsoft.com/office/drawing/2014/main" id="{8B027065-8BCE-39F9-799A-D4C39EFFFA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4107" y="2600"/>
            <a:ext cx="2979364" cy="2331616"/>
          </a:xfrm>
          <a:prstGeom prst="rect">
            <a:avLst/>
          </a:prstGeom>
        </p:spPr>
      </p:pic>
      <p:pic>
        <p:nvPicPr>
          <p:cNvPr id="2" name="Picture 1" descr="A red circle with yellow lines and blue text&#10;&#10;AI-generated content may be incorrect.">
            <a:extLst>
              <a:ext uri="{FF2B5EF4-FFF2-40B4-BE49-F238E27FC236}">
                <a16:creationId xmlns:a16="http://schemas.microsoft.com/office/drawing/2014/main" id="{776356F4-CC7F-7A5D-4F20-3111C226F472}"/>
              </a:ext>
            </a:extLst>
          </p:cNvPr>
          <p:cNvPicPr>
            <a:picLocks noChangeAspect="1"/>
          </p:cNvPicPr>
          <p:nvPr/>
        </p:nvPicPr>
        <p:blipFill>
          <a:blip r:embed="rId3"/>
          <a:stretch>
            <a:fillRect/>
          </a:stretch>
        </p:blipFill>
        <p:spPr>
          <a:xfrm>
            <a:off x="9214945" y="237717"/>
            <a:ext cx="907121" cy="911950"/>
          </a:xfrm>
          <a:prstGeom prst="rect">
            <a:avLst/>
          </a:prstGeom>
        </p:spPr>
      </p:pic>
      <p:pic>
        <p:nvPicPr>
          <p:cNvPr id="7" name="Picture 6" descr="A wooden walkway through a forest&#10;&#10;AI-generated content may be incorrect.">
            <a:extLst>
              <a:ext uri="{FF2B5EF4-FFF2-40B4-BE49-F238E27FC236}">
                <a16:creationId xmlns:a16="http://schemas.microsoft.com/office/drawing/2014/main" id="{F11A8A37-16EB-647A-AA03-A0E0FDBDD979}"/>
              </a:ext>
            </a:extLst>
          </p:cNvPr>
          <p:cNvPicPr>
            <a:picLocks noChangeAspect="1"/>
          </p:cNvPicPr>
          <p:nvPr/>
        </p:nvPicPr>
        <p:blipFill>
          <a:blip r:embed="rId4"/>
          <a:stretch>
            <a:fillRect/>
          </a:stretch>
        </p:blipFill>
        <p:spPr>
          <a:xfrm>
            <a:off x="407414" y="2154395"/>
            <a:ext cx="3830252" cy="2440331"/>
          </a:xfrm>
          <a:prstGeom prst="rect">
            <a:avLst/>
          </a:prstGeom>
        </p:spPr>
      </p:pic>
      <p:pic>
        <p:nvPicPr>
          <p:cNvPr id="9" name="Picture 8" descr="A logo with a tree in the middle&#10;&#10;AI-generated content may be incorrect.">
            <a:extLst>
              <a:ext uri="{FF2B5EF4-FFF2-40B4-BE49-F238E27FC236}">
                <a16:creationId xmlns:a16="http://schemas.microsoft.com/office/drawing/2014/main" id="{123C6CAF-F474-F665-021D-25668D83F4CD}"/>
              </a:ext>
            </a:extLst>
          </p:cNvPr>
          <p:cNvPicPr>
            <a:picLocks noChangeAspect="1"/>
          </p:cNvPicPr>
          <p:nvPr/>
        </p:nvPicPr>
        <p:blipFill>
          <a:blip r:embed="rId5"/>
          <a:stretch>
            <a:fillRect/>
          </a:stretch>
        </p:blipFill>
        <p:spPr>
          <a:xfrm>
            <a:off x="7473919" y="105914"/>
            <a:ext cx="1741026" cy="1175555"/>
          </a:xfrm>
          <a:prstGeom prst="rect">
            <a:avLst/>
          </a:prstGeom>
        </p:spPr>
      </p:pic>
      <p:pic>
        <p:nvPicPr>
          <p:cNvPr id="10" name="Picture 9" descr="A city skyline and a body of water&#10;&#10;AI-generated content may be incorrect.">
            <a:extLst>
              <a:ext uri="{FF2B5EF4-FFF2-40B4-BE49-F238E27FC236}">
                <a16:creationId xmlns:a16="http://schemas.microsoft.com/office/drawing/2014/main" id="{5AD04EFA-33A2-8EFF-DBE9-14AD1BA23FBD}"/>
              </a:ext>
            </a:extLst>
          </p:cNvPr>
          <p:cNvPicPr>
            <a:picLocks noChangeAspect="1"/>
          </p:cNvPicPr>
          <p:nvPr/>
        </p:nvPicPr>
        <p:blipFill>
          <a:blip r:embed="rId6"/>
          <a:stretch>
            <a:fillRect/>
          </a:stretch>
        </p:blipFill>
        <p:spPr>
          <a:xfrm>
            <a:off x="3188" y="4591097"/>
            <a:ext cx="4622027" cy="2458373"/>
          </a:xfrm>
          <a:prstGeom prst="rect">
            <a:avLst/>
          </a:prstGeom>
        </p:spPr>
      </p:pic>
    </p:spTree>
    <p:extLst>
      <p:ext uri="{BB962C8B-B14F-4D97-AF65-F5344CB8AC3E}">
        <p14:creationId xmlns:p14="http://schemas.microsoft.com/office/powerpoint/2010/main" val="2017371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A9AA35-1E93-7329-4078-95B0D7FCFBB7}"/>
              </a:ext>
            </a:extLst>
          </p:cNvPr>
          <p:cNvSpPr txBox="1"/>
          <p:nvPr/>
        </p:nvSpPr>
        <p:spPr>
          <a:xfrm>
            <a:off x="1151695" y="1369584"/>
            <a:ext cx="10232585" cy="2862322"/>
          </a:xfrm>
          <a:prstGeom prst="rect">
            <a:avLst/>
          </a:prstGeom>
          <a:noFill/>
        </p:spPr>
        <p:txBody>
          <a:bodyPr wrap="square" rtlCol="0">
            <a:spAutoFit/>
          </a:bodyPr>
          <a:lstStyle/>
          <a:p>
            <a:pPr>
              <a:defRPr/>
            </a:pPr>
            <a:r>
              <a:rPr kumimoji="0" lang="en-US" sz="6000" b="0" i="0" u="none" strike="noStrike" kern="1200" cap="none" spc="0" normalizeH="0" baseline="0" noProof="0" dirty="0">
                <a:ln>
                  <a:noFill/>
                </a:ln>
                <a:solidFill>
                  <a:prstClr val="white"/>
                </a:solidFill>
                <a:effectLst/>
                <a:uLnTx/>
                <a:uFillTx/>
                <a:latin typeface="Roboto Medium" panose="02000000000000000000" pitchFamily="2" charset="0"/>
                <a:ea typeface="Roboto Medium" panose="02000000000000000000" pitchFamily="2" charset="0"/>
                <a:cs typeface="Roboto Medium" panose="02000000000000000000" pitchFamily="2" charset="0"/>
              </a:rPr>
              <a:t>Thank you!  </a:t>
            </a:r>
          </a:p>
          <a:p>
            <a:pPr>
              <a:defRPr/>
            </a:pPr>
            <a:r>
              <a:rPr lang="vi-VN" sz="6000" dirty="0">
                <a:solidFill>
                  <a:prstClr val="white"/>
                </a:solidFill>
                <a:latin typeface="Roboto Medium" panose="02000000000000000000" pitchFamily="2" charset="0"/>
                <a:ea typeface="Roboto Medium" panose="02000000000000000000" pitchFamily="2" charset="0"/>
              </a:rPr>
              <a:t>Cảm ơn</a:t>
            </a:r>
            <a:r>
              <a:rPr lang="en-US" sz="6000" dirty="0">
                <a:solidFill>
                  <a:prstClr val="white"/>
                </a:solidFill>
                <a:latin typeface="Roboto Medium" panose="02000000000000000000" pitchFamily="2" charset="0"/>
                <a:ea typeface="Roboto Medium" panose="02000000000000000000" pitchFamily="2" charset="0"/>
              </a:rPr>
              <a:t>!!</a:t>
            </a:r>
            <a:endParaRPr lang="vi-VN" sz="6000" dirty="0">
              <a:solidFill>
                <a:prstClr val="white"/>
              </a:solidFill>
              <a:latin typeface="Roboto Medium" panose="02000000000000000000" pitchFamily="2" charset="0"/>
              <a:ea typeface="Roboto Medium"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0" b="0" i="0" u="none" strike="noStrike" kern="1200" cap="none" spc="0" normalizeH="0" baseline="0" noProof="0" dirty="0">
              <a:ln>
                <a:noFill/>
              </a:ln>
              <a:solidFill>
                <a:prstClr val="white"/>
              </a:solidFill>
              <a:effectLst/>
              <a:uLnTx/>
              <a:uFillTx/>
              <a:latin typeface="Roboto Medium" panose="02000000000000000000" pitchFamily="2" charset="0"/>
              <a:ea typeface="Roboto Medium" panose="02000000000000000000" pitchFamily="2" charset="0"/>
              <a:cs typeface="Roboto Medium" panose="02000000000000000000" pitchFamily="2" charset="0"/>
            </a:endParaRPr>
          </a:p>
        </p:txBody>
      </p:sp>
      <p:pic>
        <p:nvPicPr>
          <p:cNvPr id="3" name="Picture 2">
            <a:extLst>
              <a:ext uri="{FF2B5EF4-FFF2-40B4-BE49-F238E27FC236}">
                <a16:creationId xmlns:a16="http://schemas.microsoft.com/office/drawing/2014/main" id="{3FA8F1AF-83B4-EC28-9FBE-0817C2734C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516" y="320789"/>
            <a:ext cx="1526470" cy="1051443"/>
          </a:xfrm>
          <a:prstGeom prst="rect">
            <a:avLst/>
          </a:prstGeom>
        </p:spPr>
      </p:pic>
    </p:spTree>
    <p:extLst>
      <p:ext uri="{BB962C8B-B14F-4D97-AF65-F5344CB8AC3E}">
        <p14:creationId xmlns:p14="http://schemas.microsoft.com/office/powerpoint/2010/main" val="3600246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4B20A4-138A-28CC-BB23-A578705BE656}"/>
              </a:ext>
            </a:extLst>
          </p:cNvPr>
          <p:cNvSpPr>
            <a:spLocks noGrp="1"/>
          </p:cNvSpPr>
          <p:nvPr>
            <p:ph type="title"/>
          </p:nvPr>
        </p:nvSpPr>
        <p:spPr/>
        <p:txBody>
          <a:bodyPr/>
          <a:lstStyle/>
          <a:p>
            <a:r>
              <a:rPr lang="en-US" cap="none">
                <a:latin typeface="Roboto Black"/>
                <a:ea typeface="Roboto Black"/>
                <a:cs typeface="Arial"/>
              </a:rPr>
              <a:t>SCS SAP:  SYNERGIES AND CONVERGENCE</a:t>
            </a:r>
          </a:p>
        </p:txBody>
      </p:sp>
      <p:sp>
        <p:nvSpPr>
          <p:cNvPr id="4" name="TextBox 3">
            <a:extLst>
              <a:ext uri="{FF2B5EF4-FFF2-40B4-BE49-F238E27FC236}">
                <a16:creationId xmlns:a16="http://schemas.microsoft.com/office/drawing/2014/main" id="{F0DD6000-03FE-D337-CF5F-9509C754D842}"/>
              </a:ext>
            </a:extLst>
          </p:cNvPr>
          <p:cNvSpPr txBox="1"/>
          <p:nvPr/>
        </p:nvSpPr>
        <p:spPr>
          <a:xfrm>
            <a:off x="666764" y="2208289"/>
            <a:ext cx="4855207" cy="1569660"/>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Working Groups (RWGs)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Scientific and Technical Committee (RSTC)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TDA and SAP processes</a:t>
            </a:r>
          </a:p>
        </p:txBody>
      </p:sp>
      <p:sp>
        <p:nvSpPr>
          <p:cNvPr id="11" name="TextBox 10">
            <a:extLst>
              <a:ext uri="{FF2B5EF4-FFF2-40B4-BE49-F238E27FC236}">
                <a16:creationId xmlns:a16="http://schemas.microsoft.com/office/drawing/2014/main" id="{C8837E9C-1DF7-8609-A611-A6268C0C8EF9}"/>
              </a:ext>
            </a:extLst>
          </p:cNvPr>
          <p:cNvSpPr txBox="1"/>
          <p:nvPr/>
        </p:nvSpPr>
        <p:spPr>
          <a:xfrm>
            <a:off x="8977883" y="1258751"/>
            <a:ext cx="2370668"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COBSEA</a:t>
            </a:r>
          </a:p>
        </p:txBody>
      </p:sp>
      <p:sp>
        <p:nvSpPr>
          <p:cNvPr id="13" name="TextBox 12">
            <a:extLst>
              <a:ext uri="{FF2B5EF4-FFF2-40B4-BE49-F238E27FC236}">
                <a16:creationId xmlns:a16="http://schemas.microsoft.com/office/drawing/2014/main" id="{3CA45EB5-08A2-6932-18AC-B20FE0EB58E1}"/>
              </a:ext>
            </a:extLst>
          </p:cNvPr>
          <p:cNvSpPr txBox="1"/>
          <p:nvPr/>
        </p:nvSpPr>
        <p:spPr>
          <a:xfrm>
            <a:off x="666649" y="3884796"/>
            <a:ext cx="4855207" cy="1200329"/>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PUFFER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LEARN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Transboundary Project</a:t>
            </a:r>
          </a:p>
        </p:txBody>
      </p:sp>
      <p:pic>
        <p:nvPicPr>
          <p:cNvPr id="2" name="Picture 1">
            <a:extLst>
              <a:ext uri="{FF2B5EF4-FFF2-40B4-BE49-F238E27FC236}">
                <a16:creationId xmlns:a16="http://schemas.microsoft.com/office/drawing/2014/main" id="{97350F57-6167-4AC3-DDE2-621969AD78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0916" y="1164657"/>
            <a:ext cx="1238312" cy="852958"/>
          </a:xfrm>
          <a:prstGeom prst="rect">
            <a:avLst/>
          </a:prstGeom>
        </p:spPr>
      </p:pic>
    </p:spTree>
    <p:extLst>
      <p:ext uri="{BB962C8B-B14F-4D97-AF65-F5344CB8AC3E}">
        <p14:creationId xmlns:p14="http://schemas.microsoft.com/office/powerpoint/2010/main" val="3564974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24006-FB4A-9E5B-4BDD-043BBCA7EB1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E656E67-26EF-057D-C3F1-F1200D83BB32}"/>
              </a:ext>
            </a:extLst>
          </p:cNvPr>
          <p:cNvSpPr>
            <a:spLocks noGrp="1"/>
          </p:cNvSpPr>
          <p:nvPr>
            <p:ph type="title"/>
          </p:nvPr>
        </p:nvSpPr>
        <p:spPr/>
        <p:txBody>
          <a:bodyPr/>
          <a:lstStyle/>
          <a:p>
            <a:r>
              <a:rPr lang="en-US" cap="none">
                <a:latin typeface="Roboto Black"/>
                <a:ea typeface="Roboto Black"/>
                <a:cs typeface="Arial"/>
              </a:rPr>
              <a:t>SCS SAP:  SYNERGIES AND CONVERGENCE</a:t>
            </a:r>
          </a:p>
        </p:txBody>
      </p:sp>
      <p:sp>
        <p:nvSpPr>
          <p:cNvPr id="4" name="TextBox 3">
            <a:extLst>
              <a:ext uri="{FF2B5EF4-FFF2-40B4-BE49-F238E27FC236}">
                <a16:creationId xmlns:a16="http://schemas.microsoft.com/office/drawing/2014/main" id="{27DF6F1A-AFC5-C735-380D-1FAFC199FD22}"/>
              </a:ext>
            </a:extLst>
          </p:cNvPr>
          <p:cNvSpPr txBox="1"/>
          <p:nvPr/>
        </p:nvSpPr>
        <p:spPr>
          <a:xfrm>
            <a:off x="666764" y="2208289"/>
            <a:ext cx="4855207" cy="1569660"/>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Working Groups (RWGs)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Scientific and Technical Committee (RSTC)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TDA and SAP processes</a:t>
            </a:r>
          </a:p>
        </p:txBody>
      </p:sp>
      <p:sp>
        <p:nvSpPr>
          <p:cNvPr id="11" name="TextBox 10">
            <a:extLst>
              <a:ext uri="{FF2B5EF4-FFF2-40B4-BE49-F238E27FC236}">
                <a16:creationId xmlns:a16="http://schemas.microsoft.com/office/drawing/2014/main" id="{C8E8E42D-2184-9265-E4CD-89AFE0E01933}"/>
              </a:ext>
            </a:extLst>
          </p:cNvPr>
          <p:cNvSpPr txBox="1"/>
          <p:nvPr/>
        </p:nvSpPr>
        <p:spPr>
          <a:xfrm>
            <a:off x="8977883" y="1258751"/>
            <a:ext cx="2370668"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COBSEA</a:t>
            </a:r>
          </a:p>
        </p:txBody>
      </p:sp>
      <p:sp>
        <p:nvSpPr>
          <p:cNvPr id="13" name="TextBox 12">
            <a:extLst>
              <a:ext uri="{FF2B5EF4-FFF2-40B4-BE49-F238E27FC236}">
                <a16:creationId xmlns:a16="http://schemas.microsoft.com/office/drawing/2014/main" id="{C2A0D0E8-8319-D16A-EE2D-F8F18F2495BB}"/>
              </a:ext>
            </a:extLst>
          </p:cNvPr>
          <p:cNvSpPr txBox="1"/>
          <p:nvPr/>
        </p:nvSpPr>
        <p:spPr>
          <a:xfrm>
            <a:off x="666649" y="3884796"/>
            <a:ext cx="4855207" cy="1200329"/>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PUFFER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LEARN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Transboundary Project</a:t>
            </a:r>
          </a:p>
        </p:txBody>
      </p:sp>
      <p:sp>
        <p:nvSpPr>
          <p:cNvPr id="2" name="TextBox 1">
            <a:extLst>
              <a:ext uri="{FF2B5EF4-FFF2-40B4-BE49-F238E27FC236}">
                <a16:creationId xmlns:a16="http://schemas.microsoft.com/office/drawing/2014/main" id="{33ED0F06-CE61-792F-5B31-01A7A2812F08}"/>
              </a:ext>
            </a:extLst>
          </p:cNvPr>
          <p:cNvSpPr txBox="1"/>
          <p:nvPr/>
        </p:nvSpPr>
        <p:spPr>
          <a:xfrm>
            <a:off x="668809" y="5272959"/>
            <a:ext cx="10856427" cy="461665"/>
          </a:xfrm>
          <a:prstGeom prst="rect">
            <a:avLst/>
          </a:prstGeom>
          <a:gradFill flip="none" rotWithShape="1">
            <a:gsLst>
              <a:gs pos="0">
                <a:srgbClr val="91CAC1"/>
              </a:gs>
              <a:gs pos="100000">
                <a:srgbClr val="4472C4">
                  <a:lumMod val="60000"/>
                  <a:lumOff val="40000"/>
                  <a:shade val="100000"/>
                  <a:satMod val="115000"/>
                </a:srgbClr>
              </a:gs>
            </a:gsLst>
            <a:lin ang="10800000" scaled="1"/>
            <a:tileRect/>
          </a:gradFill>
        </p:spPr>
        <p:txBody>
          <a:bodyPr wrap="square" lIns="91440" tIns="45720" rIns="91440" bIns="45720" rtlCol="0" anchor="t">
            <a:sp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dirty="0">
                <a:ln>
                  <a:noFill/>
                </a:ln>
                <a:solidFill>
                  <a:prstClr val="black"/>
                </a:solidFill>
                <a:effectLst/>
                <a:uLnTx/>
                <a:uFillTx/>
                <a:latin typeface="Calibri" panose="020F0502020204030204"/>
                <a:ea typeface="+mn-ea"/>
                <a:cs typeface="+mn-cs"/>
              </a:rPr>
              <a:t>Sustainability Options &amp; COBSEA Task Force</a:t>
            </a:r>
            <a:endParaRPr kumimoji="0" lang="en-US" sz="1800" b="0" i="0" u="none" strike="noStrike" kern="1200" cap="none" spc="0" normalizeH="0" baseline="0" noProof="0" dirty="0">
              <a:ln>
                <a:noFill/>
              </a:ln>
              <a:solidFill>
                <a:prstClr val="black"/>
              </a:solidFill>
              <a:effectLst/>
              <a:uLnTx/>
              <a:uFillTx/>
              <a:latin typeface="맑은 고딕" panose="020F0502020204030204"/>
              <a:ea typeface="+mn-ea"/>
              <a:cs typeface="+mn-cs"/>
            </a:endParaRPr>
          </a:p>
        </p:txBody>
      </p:sp>
      <p:grpSp>
        <p:nvGrpSpPr>
          <p:cNvPr id="5" name="Group 4">
            <a:extLst>
              <a:ext uri="{FF2B5EF4-FFF2-40B4-BE49-F238E27FC236}">
                <a16:creationId xmlns:a16="http://schemas.microsoft.com/office/drawing/2014/main" id="{0755EF36-F0D9-771A-AF0E-4EEAB363E3CC}"/>
              </a:ext>
            </a:extLst>
          </p:cNvPr>
          <p:cNvGrpSpPr/>
          <p:nvPr/>
        </p:nvGrpSpPr>
        <p:grpSpPr>
          <a:xfrm>
            <a:off x="2092960" y="5887899"/>
            <a:ext cx="8596598" cy="773548"/>
            <a:chOff x="2498599" y="6075521"/>
            <a:chExt cx="7769705" cy="773548"/>
          </a:xfrm>
        </p:grpSpPr>
        <p:sp>
          <p:nvSpPr>
            <p:cNvPr id="6" name="TextBox 5">
              <a:extLst>
                <a:ext uri="{FF2B5EF4-FFF2-40B4-BE49-F238E27FC236}">
                  <a16:creationId xmlns:a16="http://schemas.microsoft.com/office/drawing/2014/main" id="{F61015C1-5001-5CEB-3FE9-FFF57D67370A}"/>
                </a:ext>
              </a:extLst>
            </p:cNvPr>
            <p:cNvSpPr txBox="1"/>
            <p:nvPr/>
          </p:nvSpPr>
          <p:spPr>
            <a:xfrm>
              <a:off x="2498599" y="6079628"/>
              <a:ext cx="145389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C00000"/>
                  </a:solidFill>
                  <a:effectLst/>
                  <a:uLnTx/>
                  <a:uFillTx/>
                  <a:latin typeface="Calibri" panose="020F0502020204030204"/>
                  <a:ea typeface="+mn-ea"/>
                  <a:cs typeface="+mn-cs"/>
                </a:rPr>
                <a:t>2026</a:t>
              </a:r>
            </a:p>
          </p:txBody>
        </p:sp>
        <p:sp>
          <p:nvSpPr>
            <p:cNvPr id="7" name="TextBox 6">
              <a:extLst>
                <a:ext uri="{FF2B5EF4-FFF2-40B4-BE49-F238E27FC236}">
                  <a16:creationId xmlns:a16="http://schemas.microsoft.com/office/drawing/2014/main" id="{5C3712F7-D33A-2093-0BDC-EC077116975B}"/>
                </a:ext>
              </a:extLst>
            </p:cNvPr>
            <p:cNvSpPr txBox="1"/>
            <p:nvPr/>
          </p:nvSpPr>
          <p:spPr>
            <a:xfrm>
              <a:off x="8814408" y="6075521"/>
              <a:ext cx="145389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a:ln>
                    <a:noFill/>
                  </a:ln>
                  <a:solidFill>
                    <a:srgbClr val="C00000"/>
                  </a:solidFill>
                  <a:effectLst/>
                  <a:uLnTx/>
                  <a:uFillTx/>
                  <a:latin typeface="Calibri" panose="020F0502020204030204"/>
                  <a:ea typeface="+mn-ea"/>
                  <a:cs typeface="+mn-cs"/>
                </a:rPr>
                <a:t>2027</a:t>
              </a:r>
            </a:p>
          </p:txBody>
        </p:sp>
      </p:grpSp>
      <p:cxnSp>
        <p:nvCxnSpPr>
          <p:cNvPr id="14" name="Straight Arrow Connector 13">
            <a:extLst>
              <a:ext uri="{FF2B5EF4-FFF2-40B4-BE49-F238E27FC236}">
                <a16:creationId xmlns:a16="http://schemas.microsoft.com/office/drawing/2014/main" id="{30E091EC-3718-1302-5CF0-F1DBCB83968A}"/>
              </a:ext>
            </a:extLst>
          </p:cNvPr>
          <p:cNvCxnSpPr>
            <a:cxnSpLocks/>
          </p:cNvCxnSpPr>
          <p:nvPr/>
        </p:nvCxnSpPr>
        <p:spPr>
          <a:xfrm>
            <a:off x="3647440" y="6272619"/>
            <a:ext cx="5330443" cy="0"/>
          </a:xfrm>
          <a:prstGeom prst="straightConnector1">
            <a:avLst/>
          </a:prstGeom>
          <a:ln w="95250" cap="flat" cmpd="sng" algn="ctr">
            <a:solidFill>
              <a:srgbClr val="C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0" name="Picture 9">
            <a:extLst>
              <a:ext uri="{FF2B5EF4-FFF2-40B4-BE49-F238E27FC236}">
                <a16:creationId xmlns:a16="http://schemas.microsoft.com/office/drawing/2014/main" id="{6C1B988E-6302-843B-6C26-EB7D6D4D0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0916" y="1164657"/>
            <a:ext cx="1238312" cy="852958"/>
          </a:xfrm>
          <a:prstGeom prst="rect">
            <a:avLst/>
          </a:prstGeom>
        </p:spPr>
      </p:pic>
    </p:spTree>
    <p:extLst>
      <p:ext uri="{BB962C8B-B14F-4D97-AF65-F5344CB8AC3E}">
        <p14:creationId xmlns:p14="http://schemas.microsoft.com/office/powerpoint/2010/main" val="3904583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8576C-1909-42E1-49C7-E7F0BA5B7AC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18AA703-C952-FC24-1286-44104553ED80}"/>
              </a:ext>
            </a:extLst>
          </p:cNvPr>
          <p:cNvSpPr>
            <a:spLocks noGrp="1"/>
          </p:cNvSpPr>
          <p:nvPr>
            <p:ph type="title"/>
          </p:nvPr>
        </p:nvSpPr>
        <p:spPr/>
        <p:txBody>
          <a:bodyPr/>
          <a:lstStyle/>
          <a:p>
            <a:r>
              <a:rPr lang="en-US" cap="none">
                <a:latin typeface="Roboto Black"/>
                <a:ea typeface="Roboto Black"/>
                <a:cs typeface="Arial"/>
              </a:rPr>
              <a:t>SCS SAP:  SYNERGIES AND CONVERGENCE</a:t>
            </a:r>
          </a:p>
        </p:txBody>
      </p:sp>
      <p:sp>
        <p:nvSpPr>
          <p:cNvPr id="4" name="TextBox 3">
            <a:extLst>
              <a:ext uri="{FF2B5EF4-FFF2-40B4-BE49-F238E27FC236}">
                <a16:creationId xmlns:a16="http://schemas.microsoft.com/office/drawing/2014/main" id="{0BB1DC5C-5876-B67C-96C1-BFF4FD9E0B54}"/>
              </a:ext>
            </a:extLst>
          </p:cNvPr>
          <p:cNvSpPr txBox="1"/>
          <p:nvPr/>
        </p:nvSpPr>
        <p:spPr>
          <a:xfrm>
            <a:off x="666764" y="2208289"/>
            <a:ext cx="4855207" cy="1569660"/>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Working Groups (RWGs)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Regional Scientific and Technical Committee (RSTC)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TDA and SAP processes</a:t>
            </a:r>
          </a:p>
        </p:txBody>
      </p:sp>
      <p:cxnSp>
        <p:nvCxnSpPr>
          <p:cNvPr id="5" name="Straight Arrow Connector 4">
            <a:extLst>
              <a:ext uri="{FF2B5EF4-FFF2-40B4-BE49-F238E27FC236}">
                <a16:creationId xmlns:a16="http://schemas.microsoft.com/office/drawing/2014/main" id="{C4A67C49-5953-3ECE-8D51-6103DDBEAE3A}"/>
              </a:ext>
            </a:extLst>
          </p:cNvPr>
          <p:cNvCxnSpPr>
            <a:cxnSpLocks/>
          </p:cNvCxnSpPr>
          <p:nvPr/>
        </p:nvCxnSpPr>
        <p:spPr>
          <a:xfrm>
            <a:off x="5840974" y="2651161"/>
            <a:ext cx="1658113" cy="659454"/>
          </a:xfrm>
          <a:prstGeom prst="straightConnector1">
            <a:avLst/>
          </a:prstGeom>
          <a:noFill/>
          <a:ln w="76200" cap="flat" cmpd="sng" algn="ctr">
            <a:solidFill>
              <a:srgbClr val="4472C4"/>
            </a:solidFill>
            <a:prstDash val="solid"/>
            <a:miter lim="800000"/>
            <a:tailEnd type="triangle"/>
          </a:ln>
          <a:effectLst/>
        </p:spPr>
      </p:cxnSp>
      <p:cxnSp>
        <p:nvCxnSpPr>
          <p:cNvPr id="6" name="Straight Arrow Connector 5">
            <a:extLst>
              <a:ext uri="{FF2B5EF4-FFF2-40B4-BE49-F238E27FC236}">
                <a16:creationId xmlns:a16="http://schemas.microsoft.com/office/drawing/2014/main" id="{1E3C6204-AF03-6EC4-12EE-D6674497879F}"/>
              </a:ext>
            </a:extLst>
          </p:cNvPr>
          <p:cNvCxnSpPr>
            <a:cxnSpLocks/>
          </p:cNvCxnSpPr>
          <p:nvPr/>
        </p:nvCxnSpPr>
        <p:spPr>
          <a:xfrm flipV="1">
            <a:off x="5840975" y="4238900"/>
            <a:ext cx="1658113" cy="486660"/>
          </a:xfrm>
          <a:prstGeom prst="straightConnector1">
            <a:avLst/>
          </a:prstGeom>
          <a:noFill/>
          <a:ln w="76200" cap="flat" cmpd="sng" algn="ctr">
            <a:solidFill>
              <a:srgbClr val="4472C4"/>
            </a:solidFill>
            <a:prstDash val="solid"/>
            <a:miter lim="800000"/>
            <a:tailEnd type="triangle"/>
          </a:ln>
          <a:effectLst/>
        </p:spPr>
      </p:cxnSp>
      <p:grpSp>
        <p:nvGrpSpPr>
          <p:cNvPr id="7" name="Group 6">
            <a:extLst>
              <a:ext uri="{FF2B5EF4-FFF2-40B4-BE49-F238E27FC236}">
                <a16:creationId xmlns:a16="http://schemas.microsoft.com/office/drawing/2014/main" id="{C75525F2-7692-7584-AA1C-F0E8DA8C65D7}"/>
              </a:ext>
            </a:extLst>
          </p:cNvPr>
          <p:cNvGrpSpPr/>
          <p:nvPr/>
        </p:nvGrpSpPr>
        <p:grpSpPr>
          <a:xfrm>
            <a:off x="2092960" y="5887899"/>
            <a:ext cx="8596598" cy="773548"/>
            <a:chOff x="2498599" y="6075521"/>
            <a:chExt cx="7769705" cy="773548"/>
          </a:xfrm>
        </p:grpSpPr>
        <p:sp>
          <p:nvSpPr>
            <p:cNvPr id="8" name="TextBox 7">
              <a:extLst>
                <a:ext uri="{FF2B5EF4-FFF2-40B4-BE49-F238E27FC236}">
                  <a16:creationId xmlns:a16="http://schemas.microsoft.com/office/drawing/2014/main" id="{20164195-1A20-CB46-AB10-4902B0933855}"/>
                </a:ext>
              </a:extLst>
            </p:cNvPr>
            <p:cNvSpPr txBox="1"/>
            <p:nvPr/>
          </p:nvSpPr>
          <p:spPr>
            <a:xfrm>
              <a:off x="2498599" y="6079628"/>
              <a:ext cx="145389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C00000"/>
                  </a:solidFill>
                  <a:effectLst/>
                  <a:uLnTx/>
                  <a:uFillTx/>
                  <a:latin typeface="Calibri" panose="020F0502020204030204"/>
                  <a:ea typeface="+mn-ea"/>
                  <a:cs typeface="+mn-cs"/>
                </a:rPr>
                <a:t>2026</a:t>
              </a:r>
            </a:p>
          </p:txBody>
        </p:sp>
        <p:sp>
          <p:nvSpPr>
            <p:cNvPr id="9" name="TextBox 8">
              <a:extLst>
                <a:ext uri="{FF2B5EF4-FFF2-40B4-BE49-F238E27FC236}">
                  <a16:creationId xmlns:a16="http://schemas.microsoft.com/office/drawing/2014/main" id="{CF75F4B7-EFCE-D3BB-4B20-BEF0F57CD9C1}"/>
                </a:ext>
              </a:extLst>
            </p:cNvPr>
            <p:cNvSpPr txBox="1"/>
            <p:nvPr/>
          </p:nvSpPr>
          <p:spPr>
            <a:xfrm>
              <a:off x="8814408" y="6075521"/>
              <a:ext cx="145389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a:ln>
                    <a:noFill/>
                  </a:ln>
                  <a:solidFill>
                    <a:srgbClr val="C00000"/>
                  </a:solidFill>
                  <a:effectLst/>
                  <a:uLnTx/>
                  <a:uFillTx/>
                  <a:latin typeface="Calibri" panose="020F0502020204030204"/>
                  <a:ea typeface="+mn-ea"/>
                  <a:cs typeface="+mn-cs"/>
                </a:rPr>
                <a:t>2027</a:t>
              </a:r>
            </a:p>
          </p:txBody>
        </p:sp>
      </p:grpSp>
      <p:sp>
        <p:nvSpPr>
          <p:cNvPr id="11" name="TextBox 10">
            <a:extLst>
              <a:ext uri="{FF2B5EF4-FFF2-40B4-BE49-F238E27FC236}">
                <a16:creationId xmlns:a16="http://schemas.microsoft.com/office/drawing/2014/main" id="{4C291FD2-A7AB-AF49-68D0-611B1F07D8AD}"/>
              </a:ext>
            </a:extLst>
          </p:cNvPr>
          <p:cNvSpPr txBox="1"/>
          <p:nvPr/>
        </p:nvSpPr>
        <p:spPr>
          <a:xfrm>
            <a:off x="8977883" y="1258751"/>
            <a:ext cx="2370668"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COBSEA</a:t>
            </a:r>
          </a:p>
        </p:txBody>
      </p:sp>
      <p:sp>
        <p:nvSpPr>
          <p:cNvPr id="12" name="TextBox 11">
            <a:extLst>
              <a:ext uri="{FF2B5EF4-FFF2-40B4-BE49-F238E27FC236}">
                <a16:creationId xmlns:a16="http://schemas.microsoft.com/office/drawing/2014/main" id="{8D501CBD-0A33-E2FD-D68B-8F3AFBAB8C78}"/>
              </a:ext>
            </a:extLst>
          </p:cNvPr>
          <p:cNvSpPr txBox="1"/>
          <p:nvPr/>
        </p:nvSpPr>
        <p:spPr>
          <a:xfrm>
            <a:off x="7697066" y="2549969"/>
            <a:ext cx="3828170" cy="1200329"/>
          </a:xfrm>
          <a:prstGeom prst="rect">
            <a:avLst/>
          </a:prstGeom>
          <a:solidFill>
            <a:srgbClr val="91CAC1"/>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Working Group on Marine and Coastal Ecosystems (WGMCE)</a:t>
            </a:r>
          </a:p>
        </p:txBody>
      </p:sp>
      <p:sp>
        <p:nvSpPr>
          <p:cNvPr id="13" name="TextBox 12">
            <a:extLst>
              <a:ext uri="{FF2B5EF4-FFF2-40B4-BE49-F238E27FC236}">
                <a16:creationId xmlns:a16="http://schemas.microsoft.com/office/drawing/2014/main" id="{10C6692A-2D58-F31D-3AF5-CA867E205BA3}"/>
              </a:ext>
            </a:extLst>
          </p:cNvPr>
          <p:cNvSpPr txBox="1"/>
          <p:nvPr/>
        </p:nvSpPr>
        <p:spPr>
          <a:xfrm>
            <a:off x="666649" y="3884796"/>
            <a:ext cx="4855207" cy="1200329"/>
          </a:xfrm>
          <a:prstGeom prst="rect">
            <a:avLst/>
          </a:prstGeom>
          <a:solidFill>
            <a:srgbClr val="4472C4">
              <a:lumMod val="60000"/>
              <a:lumOff val="40000"/>
            </a:srgbClr>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PUFFER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SEA: LEARN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Transboundary Project</a:t>
            </a:r>
          </a:p>
        </p:txBody>
      </p:sp>
      <p:sp>
        <p:nvSpPr>
          <p:cNvPr id="14" name="TextBox 13">
            <a:extLst>
              <a:ext uri="{FF2B5EF4-FFF2-40B4-BE49-F238E27FC236}">
                <a16:creationId xmlns:a16="http://schemas.microsoft.com/office/drawing/2014/main" id="{737144D4-BFC9-494A-2032-D1D8F05AE103}"/>
              </a:ext>
            </a:extLst>
          </p:cNvPr>
          <p:cNvSpPr txBox="1"/>
          <p:nvPr/>
        </p:nvSpPr>
        <p:spPr>
          <a:xfrm>
            <a:off x="7697066" y="3861754"/>
            <a:ext cx="3828170" cy="830997"/>
          </a:xfrm>
          <a:prstGeom prst="rect">
            <a:avLst/>
          </a:prstGeom>
          <a:solidFill>
            <a:srgbClr val="91CAC1"/>
          </a:solid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a:ln>
                  <a:noFill/>
                </a:ln>
                <a:solidFill>
                  <a:prstClr val="black"/>
                </a:solidFill>
                <a:effectLst/>
                <a:uLnTx/>
                <a:uFillTx/>
                <a:latin typeface="Calibri" panose="020F0502020204030204"/>
                <a:ea typeface="+mn-ea"/>
                <a:cs typeface="+mn-cs"/>
              </a:rPr>
              <a:t>Intergovernmental Meeting (IGM)</a:t>
            </a:r>
          </a:p>
        </p:txBody>
      </p:sp>
      <p:cxnSp>
        <p:nvCxnSpPr>
          <p:cNvPr id="15" name="Straight Arrow Connector 14">
            <a:extLst>
              <a:ext uri="{FF2B5EF4-FFF2-40B4-BE49-F238E27FC236}">
                <a16:creationId xmlns:a16="http://schemas.microsoft.com/office/drawing/2014/main" id="{F0F424B6-70FA-D031-2C93-91724474AD81}"/>
              </a:ext>
            </a:extLst>
          </p:cNvPr>
          <p:cNvCxnSpPr>
            <a:cxnSpLocks/>
          </p:cNvCxnSpPr>
          <p:nvPr/>
        </p:nvCxnSpPr>
        <p:spPr>
          <a:xfrm>
            <a:off x="5840974" y="3687074"/>
            <a:ext cx="1658113" cy="29739"/>
          </a:xfrm>
          <a:prstGeom prst="straightConnector1">
            <a:avLst/>
          </a:prstGeom>
          <a:noFill/>
          <a:ln w="76200" cap="flat" cmpd="sng" algn="ctr">
            <a:solidFill>
              <a:srgbClr val="4472C4"/>
            </a:solidFill>
            <a:prstDash val="solid"/>
            <a:miter lim="800000"/>
            <a:tailEnd type="triangle"/>
          </a:ln>
          <a:effectLst/>
        </p:spPr>
      </p:cxnSp>
      <p:pic>
        <p:nvPicPr>
          <p:cNvPr id="16" name="Picture 15">
            <a:extLst>
              <a:ext uri="{FF2B5EF4-FFF2-40B4-BE49-F238E27FC236}">
                <a16:creationId xmlns:a16="http://schemas.microsoft.com/office/drawing/2014/main" id="{D0FFC3C8-881D-6C17-0AAE-0D46B0772597}"/>
              </a:ext>
            </a:extLst>
          </p:cNvPr>
          <p:cNvPicPr>
            <a:picLocks noChangeAspect="1"/>
          </p:cNvPicPr>
          <p:nvPr/>
        </p:nvPicPr>
        <p:blipFill>
          <a:blip r:embed="rId2" cstate="email">
            <a:extLst>
              <a:ext uri="{28A0092B-C50C-407E-A947-70E740481C1C}">
                <a14:useLocalDpi xmlns:a14="http://schemas.microsoft.com/office/drawing/2010/main"/>
              </a:ext>
            </a:extLst>
          </a:blip>
          <a:srcRect t="22893" b="26247"/>
          <a:stretch>
            <a:fillRect/>
          </a:stretch>
        </p:blipFill>
        <p:spPr>
          <a:xfrm>
            <a:off x="8270079" y="1255281"/>
            <a:ext cx="2838920" cy="936703"/>
          </a:xfrm>
          <a:prstGeom prst="rect">
            <a:avLst/>
          </a:prstGeom>
        </p:spPr>
      </p:pic>
      <p:sp>
        <p:nvSpPr>
          <p:cNvPr id="17" name="TextBox 16">
            <a:extLst>
              <a:ext uri="{FF2B5EF4-FFF2-40B4-BE49-F238E27FC236}">
                <a16:creationId xmlns:a16="http://schemas.microsoft.com/office/drawing/2014/main" id="{4F21EBFA-8663-BE63-81DE-DE331B5C3946}"/>
              </a:ext>
            </a:extLst>
          </p:cNvPr>
          <p:cNvSpPr txBox="1"/>
          <p:nvPr/>
        </p:nvSpPr>
        <p:spPr>
          <a:xfrm>
            <a:off x="668809" y="5272959"/>
            <a:ext cx="10856427" cy="461665"/>
          </a:xfrm>
          <a:prstGeom prst="rect">
            <a:avLst/>
          </a:prstGeom>
          <a:gradFill flip="none" rotWithShape="1">
            <a:gsLst>
              <a:gs pos="0">
                <a:srgbClr val="91CAC1"/>
              </a:gs>
              <a:gs pos="100000">
                <a:srgbClr val="4472C4">
                  <a:lumMod val="60000"/>
                  <a:lumOff val="40000"/>
                  <a:shade val="100000"/>
                  <a:satMod val="115000"/>
                </a:srgbClr>
              </a:gs>
            </a:gsLst>
            <a:lin ang="10800000" scaled="1"/>
            <a:tileRect/>
          </a:gradFill>
        </p:spPr>
        <p:txBody>
          <a:bodyPr wrap="square" lIns="91440" tIns="45720" rIns="91440" bIns="45720" rtlCol="0" anchor="t">
            <a:sp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0" cap="none" spc="0" normalizeH="0" baseline="0" noProof="0" dirty="0">
                <a:ln>
                  <a:noFill/>
                </a:ln>
                <a:solidFill>
                  <a:prstClr val="black"/>
                </a:solidFill>
                <a:effectLst/>
                <a:uLnTx/>
                <a:uFillTx/>
                <a:latin typeface="Calibri" panose="020F0502020204030204"/>
                <a:ea typeface="+mn-ea"/>
                <a:cs typeface="+mn-cs"/>
              </a:rPr>
              <a:t>Sustainability Options &amp; COBSEA Task Force</a:t>
            </a:r>
            <a:endParaRPr kumimoji="0" lang="en-US" sz="1800" b="0" i="0" u="none" strike="noStrike" kern="1200" cap="none" spc="0" normalizeH="0" baseline="0" noProof="0" dirty="0">
              <a:ln>
                <a:noFill/>
              </a:ln>
              <a:solidFill>
                <a:prstClr val="black"/>
              </a:solidFill>
              <a:effectLst/>
              <a:uLnTx/>
              <a:uFillTx/>
              <a:latin typeface="맑은 고딕" panose="020F0502020204030204"/>
              <a:ea typeface="+mn-ea"/>
              <a:cs typeface="+mn-cs"/>
            </a:endParaRPr>
          </a:p>
        </p:txBody>
      </p:sp>
      <p:cxnSp>
        <p:nvCxnSpPr>
          <p:cNvPr id="22" name="Straight Arrow Connector 21">
            <a:extLst>
              <a:ext uri="{FF2B5EF4-FFF2-40B4-BE49-F238E27FC236}">
                <a16:creationId xmlns:a16="http://schemas.microsoft.com/office/drawing/2014/main" id="{681F1D1F-49A6-E958-3476-DF231AC44159}"/>
              </a:ext>
            </a:extLst>
          </p:cNvPr>
          <p:cNvCxnSpPr>
            <a:cxnSpLocks/>
          </p:cNvCxnSpPr>
          <p:nvPr/>
        </p:nvCxnSpPr>
        <p:spPr>
          <a:xfrm>
            <a:off x="3647440" y="6272619"/>
            <a:ext cx="5330443" cy="0"/>
          </a:xfrm>
          <a:prstGeom prst="straightConnector1">
            <a:avLst/>
          </a:prstGeom>
          <a:ln w="95250" cap="flat" cmpd="sng" algn="ctr">
            <a:solidFill>
              <a:srgbClr val="C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2" name="Picture 1">
            <a:extLst>
              <a:ext uri="{FF2B5EF4-FFF2-40B4-BE49-F238E27FC236}">
                <a16:creationId xmlns:a16="http://schemas.microsoft.com/office/drawing/2014/main" id="{E51A2E63-8B2A-0A27-1E16-8FB212A250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0916" y="1164657"/>
            <a:ext cx="1238312" cy="852958"/>
          </a:xfrm>
          <a:prstGeom prst="rect">
            <a:avLst/>
          </a:prstGeom>
        </p:spPr>
      </p:pic>
    </p:spTree>
    <p:extLst>
      <p:ext uri="{BB962C8B-B14F-4D97-AF65-F5344CB8AC3E}">
        <p14:creationId xmlns:p14="http://schemas.microsoft.com/office/powerpoint/2010/main" val="2513665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0AB6E-06D1-A6E1-0083-FA6E51AFF654}"/>
              </a:ext>
            </a:extLst>
          </p:cNvPr>
          <p:cNvSpPr>
            <a:spLocks noGrp="1"/>
          </p:cNvSpPr>
          <p:nvPr>
            <p:ph type="title"/>
          </p:nvPr>
        </p:nvSpPr>
        <p:spPr/>
        <p:txBody>
          <a:bodyPr lIns="91440" tIns="45720" rIns="91440" bIns="45720" anchor="t">
            <a:normAutofit/>
          </a:bodyPr>
          <a:lstStyle/>
          <a:p>
            <a:r>
              <a:rPr lang="en-US" dirty="0">
                <a:latin typeface="Roboto"/>
                <a:ea typeface="Roboto"/>
                <a:cs typeface="Roboto"/>
              </a:rPr>
              <a:t>COBSEA Governance</a:t>
            </a:r>
          </a:p>
        </p:txBody>
      </p:sp>
      <p:sp>
        <p:nvSpPr>
          <p:cNvPr id="3" name="Inhaltsplatzhalter 4">
            <a:extLst>
              <a:ext uri="{FF2B5EF4-FFF2-40B4-BE49-F238E27FC236}">
                <a16:creationId xmlns:a16="http://schemas.microsoft.com/office/drawing/2014/main" id="{847E1C6A-10C1-4F15-6FA1-D3E2EA0AADE0}"/>
              </a:ext>
            </a:extLst>
          </p:cNvPr>
          <p:cNvSpPr txBox="1">
            <a:spLocks/>
          </p:cNvSpPr>
          <p:nvPr/>
        </p:nvSpPr>
        <p:spPr>
          <a:xfrm>
            <a:off x="8505635" y="1793895"/>
            <a:ext cx="3219163" cy="492757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r>
              <a:rPr kumimoji="0" lang="en-GB" sz="2100" b="1" i="0" u="none" strike="noStrike" kern="1200" cap="none" spc="0" normalizeH="0" baseline="0" noProof="0" dirty="0">
                <a:ln>
                  <a:noFill/>
                </a:ln>
                <a:solidFill>
                  <a:srgbClr val="436F79"/>
                </a:solidFill>
                <a:effectLst/>
                <a:uLnTx/>
                <a:uFillTx/>
                <a:latin typeface="Roboto"/>
                <a:ea typeface="Roboto"/>
                <a:cs typeface="Roboto"/>
              </a:rPr>
              <a:t>COBSEA Intergovernmental Meetings (IGMs)</a:t>
            </a: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595959"/>
              </a:solidFill>
              <a:effectLst/>
              <a:uLnTx/>
              <a:uFillTx/>
              <a:latin typeface="Roboto"/>
              <a:ea typeface="Roboto"/>
              <a:cs typeface="Roboto"/>
            </a:endParaRPr>
          </a:p>
          <a:p>
            <a:pPr marL="0" marR="0" lvl="0" indent="0" algn="l" defTabSz="1087636" rtl="0" eaLnBrk="1" fontAlgn="auto" latinLnBrk="0" hangingPunct="1">
              <a:lnSpc>
                <a:spcPct val="100000"/>
              </a:lnSpc>
              <a:spcBef>
                <a:spcPts val="500"/>
              </a:spcBef>
              <a:spcAft>
                <a:spcPts val="0"/>
              </a:spcAft>
              <a:buClrTx/>
              <a:buSzTx/>
              <a:buFont typeface="Arial"/>
              <a:buNone/>
              <a:tabLst/>
              <a:defRPr/>
            </a:pPr>
            <a:endParaRPr kumimoji="0" lang="en-GB" sz="16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r>
              <a:rPr kumimoji="0" lang="en-US" sz="2100" b="1" i="0" u="none" strike="noStrike" kern="1200" cap="none" spc="0" normalizeH="0" baseline="0" noProof="0" dirty="0">
                <a:ln>
                  <a:noFill/>
                </a:ln>
                <a:solidFill>
                  <a:srgbClr val="436F79"/>
                </a:solidFill>
                <a:effectLst/>
                <a:uLnTx/>
                <a:uFillTx/>
                <a:latin typeface="Roboto"/>
                <a:ea typeface="Roboto"/>
                <a:cs typeface="Roboto"/>
              </a:rPr>
              <a:t>Working Group on Marine Litter (WGML) - </a:t>
            </a:r>
            <a:r>
              <a:rPr kumimoji="0" lang="en-US" sz="2100" b="0" i="0" u="none" strike="noStrike" kern="1200" cap="none" spc="0" normalizeH="0" baseline="0" noProof="0" dirty="0">
                <a:ln>
                  <a:noFill/>
                </a:ln>
                <a:solidFill>
                  <a:srgbClr val="436F79"/>
                </a:solidFill>
                <a:effectLst/>
                <a:uLnTx/>
                <a:uFillTx/>
                <a:latin typeface="Roboto"/>
                <a:ea typeface="Roboto"/>
                <a:cs typeface="Roboto"/>
              </a:rPr>
              <a:t>RAP MALI (2019)</a:t>
            </a:r>
            <a:endParaRPr kumimoji="0" lang="en-US" sz="2100" b="0" i="0" u="none" strike="noStrike" kern="1200" cap="none" spc="0" normalizeH="0" baseline="0" noProof="0" dirty="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a:buNone/>
              <a:tabLst/>
              <a:defRPr/>
            </a:pPr>
            <a:endParaRPr kumimoji="0" lang="en-GB" sz="16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r>
              <a:rPr kumimoji="0" lang="en-GB" sz="2100" b="1" i="0" u="none" strike="noStrike" kern="1200" cap="none" spc="0" normalizeH="0" baseline="0" noProof="0" dirty="0">
                <a:ln>
                  <a:noFill/>
                </a:ln>
                <a:solidFill>
                  <a:srgbClr val="436F79"/>
                </a:solidFill>
                <a:effectLst/>
                <a:uLnTx/>
                <a:uFillTx/>
                <a:latin typeface="Roboto"/>
                <a:ea typeface="Roboto"/>
                <a:cs typeface="Roboto"/>
              </a:rPr>
              <a:t>Working Group on Marine and Coastal Ecosystems (WGMCE) - </a:t>
            </a:r>
            <a:r>
              <a:rPr kumimoji="0" lang="en-GB" sz="2100" b="0" i="0" u="none" strike="noStrike" kern="1200" cap="none" spc="0" normalizeH="0" baseline="0" noProof="0" dirty="0">
                <a:ln>
                  <a:noFill/>
                </a:ln>
                <a:solidFill>
                  <a:srgbClr val="436F79"/>
                </a:solidFill>
                <a:effectLst/>
                <a:uLnTx/>
                <a:uFillTx/>
                <a:latin typeface="Roboto"/>
                <a:ea typeface="Roboto"/>
                <a:cs typeface="Roboto"/>
              </a:rPr>
              <a:t>MCE Framework (2023)</a:t>
            </a:r>
            <a:endParaRPr kumimoji="0" lang="en-GB" sz="2100" b="0" i="0" u="none" strike="noStrike" kern="1200" cap="none" spc="0" normalizeH="0" baseline="0" noProof="0" dirty="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1087636" rtl="0" eaLnBrk="1" fontAlgn="auto" latinLnBrk="0" hangingPunct="1">
              <a:lnSpc>
                <a:spcPct val="100000"/>
              </a:lnSpc>
              <a:spcBef>
                <a:spcPts val="5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endParaRPr>
          </a:p>
        </p:txBody>
      </p:sp>
      <p:grpSp>
        <p:nvGrpSpPr>
          <p:cNvPr id="5" name="Group 4">
            <a:extLst>
              <a:ext uri="{FF2B5EF4-FFF2-40B4-BE49-F238E27FC236}">
                <a16:creationId xmlns:a16="http://schemas.microsoft.com/office/drawing/2014/main" id="{8B38973F-9F0F-1DCA-3C1F-1B76F54F1335}"/>
              </a:ext>
            </a:extLst>
          </p:cNvPr>
          <p:cNvGrpSpPr/>
          <p:nvPr/>
        </p:nvGrpSpPr>
        <p:grpSpPr>
          <a:xfrm>
            <a:off x="291655" y="982731"/>
            <a:ext cx="7984671" cy="5418300"/>
            <a:chOff x="292282" y="2403168"/>
            <a:chExt cx="4276933" cy="2711775"/>
          </a:xfrm>
        </p:grpSpPr>
        <p:pic>
          <p:nvPicPr>
            <p:cNvPr id="6" name="Picture 5" descr="A group of people standing together&#10;&#10;AI-generated content may be incorrect.">
              <a:extLst>
                <a:ext uri="{FF2B5EF4-FFF2-40B4-BE49-F238E27FC236}">
                  <a16:creationId xmlns:a16="http://schemas.microsoft.com/office/drawing/2014/main" id="{C1DE873A-F210-063D-6061-050A8664926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5795" y="2403168"/>
              <a:ext cx="4273420" cy="1771314"/>
            </a:xfrm>
            <a:prstGeom prst="rect">
              <a:avLst/>
            </a:prstGeom>
          </p:spPr>
        </p:pic>
        <p:pic>
          <p:nvPicPr>
            <p:cNvPr id="7" name="Picture 6" descr="A group of people posing for a photo&#10;&#10;AI-generated content may be incorrect.">
              <a:extLst>
                <a:ext uri="{FF2B5EF4-FFF2-40B4-BE49-F238E27FC236}">
                  <a16:creationId xmlns:a16="http://schemas.microsoft.com/office/drawing/2014/main" id="{07421E1D-25B9-E84C-4116-E7CB9E7EEB3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07695" y="4180716"/>
              <a:ext cx="2259711" cy="934227"/>
            </a:xfrm>
            <a:prstGeom prst="rect">
              <a:avLst/>
            </a:prstGeom>
          </p:spPr>
        </p:pic>
        <p:pic>
          <p:nvPicPr>
            <p:cNvPr id="8" name="Picture 7" descr="A group of people standing together&#10;&#10;AI-generated content may be incorrect.">
              <a:extLst>
                <a:ext uri="{FF2B5EF4-FFF2-40B4-BE49-F238E27FC236}">
                  <a16:creationId xmlns:a16="http://schemas.microsoft.com/office/drawing/2014/main" id="{4FEA8484-173C-04D2-8577-B4A30473013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2282" y="4183799"/>
              <a:ext cx="2008697" cy="929821"/>
            </a:xfrm>
            <a:prstGeom prst="rect">
              <a:avLst/>
            </a:prstGeom>
          </p:spPr>
        </p:pic>
      </p:grpSp>
    </p:spTree>
    <p:extLst>
      <p:ext uri="{BB962C8B-B14F-4D97-AF65-F5344CB8AC3E}">
        <p14:creationId xmlns:p14="http://schemas.microsoft.com/office/powerpoint/2010/main" val="3905978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F7EA7066-5799-A7AB-7423-6D179D6D4427}"/>
              </a:ext>
            </a:extLst>
          </p:cNvPr>
          <p:cNvSpPr>
            <a:spLocks/>
          </p:cNvSpPr>
          <p:nvPr/>
        </p:nvSpPr>
        <p:spPr>
          <a:xfrm>
            <a:off x="3194036" y="1876391"/>
            <a:ext cx="482138" cy="416160"/>
          </a:xfrm>
          <a:prstGeom prst="hexagon">
            <a:avLst/>
          </a:prstGeom>
          <a:solidFill>
            <a:srgbClr val="D9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el 3">
            <a:extLst>
              <a:ext uri="{FF2B5EF4-FFF2-40B4-BE49-F238E27FC236}">
                <a16:creationId xmlns:a16="http://schemas.microsoft.com/office/drawing/2014/main" id="{AFF89E5D-8C54-B09C-440F-073D413D2A2C}"/>
              </a:ext>
            </a:extLst>
          </p:cNvPr>
          <p:cNvSpPr txBox="1">
            <a:spLocks/>
          </p:cNvSpPr>
          <p:nvPr/>
        </p:nvSpPr>
        <p:spPr>
          <a:xfrm>
            <a:off x="0" y="267570"/>
            <a:ext cx="12191999" cy="672449"/>
          </a:xfrm>
          <a:prstGeom prst="rect">
            <a:avLst/>
          </a:prstGeom>
        </p:spPr>
        <p:txBody>
          <a:bodyPr vert="horz" lIns="91440" tIns="45720" rIns="91440" bIns="45720" rtlCol="0" anchor="ctr">
            <a:no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1" hangingPunct="1">
              <a:lnSpc>
                <a:spcPct val="90000"/>
              </a:lnSpc>
              <a:spcBef>
                <a:spcPct val="0"/>
              </a:spcBef>
              <a:spcAft>
                <a:spcPts val="0"/>
              </a:spcAft>
              <a:buClrTx/>
              <a:buSzTx/>
              <a:buFontTx/>
              <a:buNone/>
              <a:tabLst/>
              <a:defRPr/>
            </a:pPr>
            <a:r>
              <a:rPr kumimoji="0" lang="en-GB" sz="2600" b="1" i="0" u="none" strike="noStrike" kern="1200" cap="none" spc="-7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COBSEA Strategic Directions 2023-2027</a:t>
            </a:r>
            <a:endParaRPr kumimoji="0" lang="de-DE" sz="2600" b="1" i="0" u="none" strike="noStrike" kern="1200" cap="none" spc="-7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endParaRPr>
          </a:p>
        </p:txBody>
      </p:sp>
      <p:pic>
        <p:nvPicPr>
          <p:cNvPr id="18" name="Picture 17" descr="Logo&#10;&#10;Description automatically generated">
            <a:extLst>
              <a:ext uri="{FF2B5EF4-FFF2-40B4-BE49-F238E27FC236}">
                <a16:creationId xmlns:a16="http://schemas.microsoft.com/office/drawing/2014/main" id="{084ADF7F-F41F-6217-0BB7-832E50A36D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05662" y="171422"/>
            <a:ext cx="1575746" cy="373567"/>
          </a:xfrm>
          <a:prstGeom prst="rect">
            <a:avLst/>
          </a:prstGeom>
        </p:spPr>
      </p:pic>
      <p:sp>
        <p:nvSpPr>
          <p:cNvPr id="2" name="Content Placeholder 2">
            <a:extLst>
              <a:ext uri="{FF2B5EF4-FFF2-40B4-BE49-F238E27FC236}">
                <a16:creationId xmlns:a16="http://schemas.microsoft.com/office/drawing/2014/main" id="{3119332E-627B-978A-4164-F3C78423BEF9}"/>
              </a:ext>
            </a:extLst>
          </p:cNvPr>
          <p:cNvSpPr txBox="1">
            <a:spLocks/>
          </p:cNvSpPr>
          <p:nvPr/>
        </p:nvSpPr>
        <p:spPr>
          <a:xfrm>
            <a:off x="0" y="1007126"/>
            <a:ext cx="12192000" cy="39503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Roboto" panose="02000000000000000000" pitchFamily="2" charset="0"/>
                <a:ea typeface="Roboto" panose="02000000000000000000" pitchFamily="2"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Roboto" panose="02000000000000000000" pitchFamily="2" charset="0"/>
                <a:ea typeface="Roboto" panose="02000000000000000000" pitchFamily="2"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prstClr val="black">
                    <a:lumMod val="75000"/>
                    <a:lumOff val="25000"/>
                  </a:prstClr>
                </a:solidFill>
                <a:effectLst/>
                <a:uLnTx/>
                <a:uFillTx/>
                <a:latin typeface="Roboto"/>
                <a:ea typeface="Roboto"/>
                <a:cs typeface="Arial"/>
              </a:rPr>
              <a:t>Adopted in 2023, guides COBSEA initiatives across </a:t>
            </a:r>
            <a:r>
              <a:rPr kumimoji="0" lang="en-GB" sz="1800" b="0" i="0" u="none" strike="noStrike" kern="1200" cap="none" spc="0" normalizeH="0" baseline="0" noProof="0">
                <a:ln>
                  <a:noFill/>
                </a:ln>
                <a:solidFill>
                  <a:srgbClr val="436F79"/>
                </a:solidFill>
                <a:effectLst/>
                <a:uLnTx/>
                <a:uFillTx/>
                <a:latin typeface="Roboto"/>
                <a:ea typeface="Roboto"/>
                <a:cs typeface="Arial"/>
              </a:rPr>
              <a:t>3 thematic programmes</a:t>
            </a:r>
          </a:p>
        </p:txBody>
      </p:sp>
      <p:pic>
        <p:nvPicPr>
          <p:cNvPr id="3" name="Picture 2" descr="A diagram of a diagram&#10;&#10;Description automatically generated">
            <a:extLst>
              <a:ext uri="{FF2B5EF4-FFF2-40B4-BE49-F238E27FC236}">
                <a16:creationId xmlns:a16="http://schemas.microsoft.com/office/drawing/2014/main" id="{E12CFB72-F9D1-922D-D69F-9054366232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71519" y="2005421"/>
            <a:ext cx="4602630" cy="3845030"/>
          </a:xfrm>
          <a:prstGeom prst="rect">
            <a:avLst/>
          </a:prstGeom>
        </p:spPr>
      </p:pic>
      <p:pic>
        <p:nvPicPr>
          <p:cNvPr id="4" name="그림 6" descr="텍스트, 물, 스크린샷, 암초이(가) 표시된 사진&#10;&#10;자동 생성된 설명">
            <a:extLst>
              <a:ext uri="{FF2B5EF4-FFF2-40B4-BE49-F238E27FC236}">
                <a16:creationId xmlns:a16="http://schemas.microsoft.com/office/drawing/2014/main" id="{2B5D6016-E710-0BE4-CD90-2B7ECBDED60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4134" y="1897777"/>
            <a:ext cx="2754580" cy="3895368"/>
          </a:xfrm>
          <a:prstGeom prst="rect">
            <a:avLst/>
          </a:prstGeom>
          <a:effectLst>
            <a:outerShdw blurRad="50800" dist="38100" dir="2700000" algn="tl" rotWithShape="0">
              <a:prstClr val="black">
                <a:alpha val="40000"/>
              </a:prstClr>
            </a:outerShdw>
          </a:effectLst>
        </p:spPr>
      </p:pic>
      <p:sp>
        <p:nvSpPr>
          <p:cNvPr id="19" name="Content Placeholder 1">
            <a:extLst>
              <a:ext uri="{FF2B5EF4-FFF2-40B4-BE49-F238E27FC236}">
                <a16:creationId xmlns:a16="http://schemas.microsoft.com/office/drawing/2014/main" id="{FD6447F1-B533-14DB-AE01-D2055A93627E}"/>
              </a:ext>
            </a:extLst>
          </p:cNvPr>
          <p:cNvSpPr txBox="1">
            <a:spLocks/>
          </p:cNvSpPr>
          <p:nvPr/>
        </p:nvSpPr>
        <p:spPr>
          <a:xfrm>
            <a:off x="3394527" y="1897777"/>
            <a:ext cx="4087544" cy="42391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13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1  Marine Pollution Prevention,</a:t>
            </a:r>
            <a:b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b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Reduction and Control</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Marine litter, Plastic pollution</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Nutrients, sediments</a:t>
            </a:r>
          </a:p>
          <a:p>
            <a:pPr marL="228600" marR="0" lvl="0" indent="-228600" algn="l" defTabSz="457135"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005BA1"/>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45713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2  Marine &amp; Coastal Biodiversity,</a:t>
            </a:r>
            <a:b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b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Ecosystems Conservation and</a:t>
            </a:r>
            <a:b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b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Management</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Sustainable Blue Economy</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MSP, MPAs, OECMs, habitats</a:t>
            </a:r>
          </a:p>
          <a:p>
            <a:pPr marL="0" marR="0" lvl="0" indent="0" algn="l" defTabSz="457135"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800" b="0" i="0" u="none" strike="noStrike" kern="1200" cap="none" spc="0" normalizeH="0" baseline="0" noProof="0">
              <a:ln>
                <a:noFill/>
              </a:ln>
              <a:solidFill>
                <a:srgbClr val="005BA1"/>
              </a:solidFill>
              <a:effectLst/>
              <a:uLnTx/>
              <a:uFillTx/>
              <a:latin typeface="Roboto" panose="02000000000000000000" pitchFamily="2" charset="0"/>
              <a:ea typeface="Roboto" panose="02000000000000000000" pitchFamily="2" charset="0"/>
              <a:cs typeface="Roboto" panose="02000000000000000000" pitchFamily="2" charset="0"/>
            </a:endParaRPr>
          </a:p>
          <a:p>
            <a:pPr marL="0" marR="0" lvl="0" indent="0" algn="l" defTabSz="45713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rgbClr val="436F79"/>
                </a:solidFill>
                <a:effectLst/>
                <a:uLnTx/>
                <a:uFillTx/>
                <a:latin typeface="Roboto" panose="02000000000000000000" pitchFamily="2" charset="0"/>
                <a:ea typeface="Roboto" panose="02000000000000000000" pitchFamily="2" charset="0"/>
                <a:cs typeface="Roboto" panose="02000000000000000000" pitchFamily="2" charset="0"/>
              </a:rPr>
              <a:t>     3  Climate Action</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Climate adaptation and resilience</a:t>
            </a:r>
          </a:p>
          <a:p>
            <a:pPr marL="540000" marR="0" lvl="1" indent="-144000" algn="l" defTabSz="457135"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a:ln>
                  <a:noFill/>
                </a:ln>
                <a:solidFill>
                  <a:srgbClr val="595959"/>
                </a:solidFill>
                <a:effectLst/>
                <a:uLnTx/>
                <a:uFillTx/>
                <a:latin typeface="Roboto" panose="02000000000000000000" pitchFamily="2" charset="0"/>
                <a:ea typeface="Roboto" panose="02000000000000000000" pitchFamily="2" charset="0"/>
                <a:cs typeface="Roboto" panose="02000000000000000000" pitchFamily="2" charset="0"/>
              </a:rPr>
              <a:t>Blue Carbon</a:t>
            </a:r>
          </a:p>
          <a:p>
            <a:pPr marL="0" marR="0" lvl="0" indent="0" algn="l" defTabSz="457135"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1800" b="0" i="0" u="none" strike="noStrike" kern="1200" cap="none" spc="0" normalizeH="0" baseline="0" noProof="0">
              <a:ln>
                <a:noFill/>
              </a:ln>
              <a:solidFill>
                <a:srgbClr val="005BA1"/>
              </a:solidFill>
              <a:effectLst/>
              <a:uLnTx/>
              <a:uFillTx/>
              <a:latin typeface="Roboto" panose="02000000000000000000" pitchFamily="2" charset="0"/>
              <a:ea typeface="Roboto" panose="02000000000000000000" pitchFamily="2" charset="0"/>
              <a:cs typeface="Roboto" panose="02000000000000000000" pitchFamily="2" charset="0"/>
            </a:endParaRPr>
          </a:p>
          <a:p>
            <a:pPr marL="228600" marR="0" lvl="0" indent="-228600" algn="l" defTabSz="457135" rtl="0" eaLnBrk="1" fontAlgn="auto" latinLnBrk="0" hangingPunct="1">
              <a:lnSpc>
                <a:spcPct val="90000"/>
              </a:lnSpc>
              <a:spcBef>
                <a:spcPts val="1000"/>
              </a:spcBef>
              <a:spcAft>
                <a:spcPts val="0"/>
              </a:spcAft>
              <a:buClrTx/>
              <a:buSzTx/>
              <a:buFont typeface="Arial" panose="020B0604020202020204" pitchFamily="34" charset="0"/>
              <a:buAutoNum type="arabicParenR"/>
              <a:tabLst/>
              <a:defRPr/>
            </a:pPr>
            <a:endParaRPr kumimoji="0" lang="ru-RU" sz="1800" b="0" i="0" u="none" strike="noStrike" kern="1200" cap="none" spc="0" normalizeH="0" baseline="0" noProof="0">
              <a:ln>
                <a:noFill/>
              </a:ln>
              <a:solidFill>
                <a:srgbClr val="005BA1"/>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a:ln>
                <a:noFill/>
              </a:ln>
              <a:solidFill>
                <a:srgbClr val="005BA1"/>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9" name="Hexagon 8">
            <a:extLst>
              <a:ext uri="{FF2B5EF4-FFF2-40B4-BE49-F238E27FC236}">
                <a16:creationId xmlns:a16="http://schemas.microsoft.com/office/drawing/2014/main" id="{6C5A2414-171C-52C7-7080-D4D1CED374E1}"/>
              </a:ext>
            </a:extLst>
          </p:cNvPr>
          <p:cNvSpPr>
            <a:spLocks/>
          </p:cNvSpPr>
          <p:nvPr/>
        </p:nvSpPr>
        <p:spPr>
          <a:xfrm>
            <a:off x="3225865" y="3450807"/>
            <a:ext cx="482138" cy="416160"/>
          </a:xfrm>
          <a:prstGeom prst="hexagon">
            <a:avLst/>
          </a:prstGeom>
          <a:solidFill>
            <a:srgbClr val="D9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Hexagon 10">
            <a:extLst>
              <a:ext uri="{FF2B5EF4-FFF2-40B4-BE49-F238E27FC236}">
                <a16:creationId xmlns:a16="http://schemas.microsoft.com/office/drawing/2014/main" id="{414571FB-0E4E-3C90-D6C7-F1430A2878AF}"/>
              </a:ext>
            </a:extLst>
          </p:cNvPr>
          <p:cNvSpPr>
            <a:spLocks/>
          </p:cNvSpPr>
          <p:nvPr/>
        </p:nvSpPr>
        <p:spPr>
          <a:xfrm>
            <a:off x="3243360" y="5285945"/>
            <a:ext cx="482138" cy="416160"/>
          </a:xfrm>
          <a:prstGeom prst="hexagon">
            <a:avLst/>
          </a:prstGeom>
          <a:solidFill>
            <a:srgbClr val="D9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 name="Picture 15" descr="A black background with a black square&#10;&#10;AI-generated content may be incorrect.">
            <a:extLst>
              <a:ext uri="{FF2B5EF4-FFF2-40B4-BE49-F238E27FC236}">
                <a16:creationId xmlns:a16="http://schemas.microsoft.com/office/drawing/2014/main" id="{F4CEE24F-EFA7-2292-336E-E052F01D3DAD}"/>
              </a:ext>
            </a:extLst>
          </p:cNvPr>
          <p:cNvPicPr>
            <a:picLocks noChangeAspect="1"/>
          </p:cNvPicPr>
          <p:nvPr/>
        </p:nvPicPr>
        <p:blipFill>
          <a:blip r:embed="rId6" cstate="email">
            <a:duotone>
              <a:schemeClr val="accent1">
                <a:shade val="45000"/>
                <a:satMod val="135000"/>
              </a:schemeClr>
              <a:prstClr val="white"/>
            </a:duotone>
            <a:alphaModFix amt="85000"/>
            <a:extLst>
              <a:ext uri="{28A0092B-C50C-407E-A947-70E740481C1C}">
                <a14:useLocalDpi xmlns:a14="http://schemas.microsoft.com/office/drawing/2010/main"/>
              </a:ext>
            </a:extLst>
          </a:blip>
          <a:stretch>
            <a:fillRect/>
          </a:stretch>
        </p:blipFill>
        <p:spPr>
          <a:xfrm>
            <a:off x="3348674" y="3529845"/>
            <a:ext cx="255770" cy="255770"/>
          </a:xfrm>
          <a:prstGeom prst="rect">
            <a:avLst/>
          </a:prstGeom>
        </p:spPr>
      </p:pic>
      <p:pic>
        <p:nvPicPr>
          <p:cNvPr id="22" name="Picture 21" descr="A black background with a black square&#10;&#10;AI-generated content may be incorrect.">
            <a:extLst>
              <a:ext uri="{FF2B5EF4-FFF2-40B4-BE49-F238E27FC236}">
                <a16:creationId xmlns:a16="http://schemas.microsoft.com/office/drawing/2014/main" id="{A83458A1-32D2-4AE3-DAF0-2F9138452971}"/>
              </a:ext>
            </a:extLst>
          </p:cNvPr>
          <p:cNvPicPr>
            <a:picLocks noChangeAspect="1"/>
          </p:cNvPicPr>
          <p:nvPr/>
        </p:nvPicPr>
        <p:blipFill>
          <a:blip r:embed="rId7" cstate="email">
            <a:duotone>
              <a:schemeClr val="accent1">
                <a:shade val="45000"/>
                <a:satMod val="135000"/>
              </a:schemeClr>
              <a:prstClr val="white"/>
            </a:duotone>
            <a:alphaModFix amt="85000"/>
            <a:extLst>
              <a:ext uri="{28A0092B-C50C-407E-A947-70E740481C1C}">
                <a14:useLocalDpi xmlns:a14="http://schemas.microsoft.com/office/drawing/2010/main"/>
              </a:ext>
            </a:extLst>
          </a:blip>
          <a:stretch>
            <a:fillRect/>
          </a:stretch>
        </p:blipFill>
        <p:spPr>
          <a:xfrm>
            <a:off x="3341846" y="5353052"/>
            <a:ext cx="297957" cy="297957"/>
          </a:xfrm>
          <a:prstGeom prst="rect">
            <a:avLst/>
          </a:prstGeom>
        </p:spPr>
      </p:pic>
      <p:pic>
        <p:nvPicPr>
          <p:cNvPr id="26" name="Picture 25" descr="A black background with a black square&#10;&#10;AI-generated content may be incorrect.">
            <a:extLst>
              <a:ext uri="{FF2B5EF4-FFF2-40B4-BE49-F238E27FC236}">
                <a16:creationId xmlns:a16="http://schemas.microsoft.com/office/drawing/2014/main" id="{F19491F9-C813-A33A-7AD2-1CCC83F36824}"/>
              </a:ext>
            </a:extLst>
          </p:cNvPr>
          <p:cNvPicPr>
            <a:picLocks noChangeAspect="1"/>
          </p:cNvPicPr>
          <p:nvPr/>
        </p:nvPicPr>
        <p:blipFill>
          <a:blip r:embed="rId8" cstate="email">
            <a:duotone>
              <a:schemeClr val="accent1">
                <a:shade val="45000"/>
                <a:satMod val="135000"/>
              </a:schemeClr>
              <a:prstClr val="white"/>
            </a:duotone>
            <a:alphaModFix amt="85000"/>
            <a:extLst>
              <a:ext uri="{28A0092B-C50C-407E-A947-70E740481C1C}">
                <a14:useLocalDpi xmlns:a14="http://schemas.microsoft.com/office/drawing/2010/main"/>
              </a:ext>
            </a:extLst>
          </a:blip>
          <a:stretch>
            <a:fillRect/>
          </a:stretch>
        </p:blipFill>
        <p:spPr>
          <a:xfrm>
            <a:off x="3292288" y="2029288"/>
            <a:ext cx="205889" cy="205889"/>
          </a:xfrm>
          <a:prstGeom prst="rect">
            <a:avLst/>
          </a:prstGeom>
        </p:spPr>
      </p:pic>
      <p:pic>
        <p:nvPicPr>
          <p:cNvPr id="30" name="Picture 29" descr="A black background with a black square&#10;&#10;AI-generated content may be incorrect.">
            <a:extLst>
              <a:ext uri="{FF2B5EF4-FFF2-40B4-BE49-F238E27FC236}">
                <a16:creationId xmlns:a16="http://schemas.microsoft.com/office/drawing/2014/main" id="{8AC82844-1134-9CE3-4EDA-8A8FDF07D965}"/>
              </a:ext>
            </a:extLst>
          </p:cNvPr>
          <p:cNvPicPr>
            <a:picLocks noChangeAspect="1"/>
          </p:cNvPicPr>
          <p:nvPr/>
        </p:nvPicPr>
        <p:blipFill>
          <a:blip r:embed="rId9" cstate="email">
            <a:duotone>
              <a:schemeClr val="accent1">
                <a:shade val="45000"/>
                <a:satMod val="135000"/>
              </a:schemeClr>
              <a:prstClr val="white"/>
            </a:duotone>
            <a:alphaModFix amt="35000"/>
            <a:extLst>
              <a:ext uri="{28A0092B-C50C-407E-A947-70E740481C1C}">
                <a14:useLocalDpi xmlns:a14="http://schemas.microsoft.com/office/drawing/2010/main"/>
              </a:ext>
            </a:extLst>
          </a:blip>
          <a:stretch>
            <a:fillRect/>
          </a:stretch>
        </p:blipFill>
        <p:spPr>
          <a:xfrm rot="713758">
            <a:off x="3295588" y="1922590"/>
            <a:ext cx="359921" cy="164763"/>
          </a:xfrm>
          <a:prstGeom prst="rect">
            <a:avLst/>
          </a:prstGeom>
        </p:spPr>
      </p:pic>
    </p:spTree>
    <p:extLst>
      <p:ext uri="{BB962C8B-B14F-4D97-AF65-F5344CB8AC3E}">
        <p14:creationId xmlns:p14="http://schemas.microsoft.com/office/powerpoint/2010/main" val="2647710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225A4-6DCD-6E43-A82C-FAF6E91FD11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ED80071-FCC8-207F-E80F-6FFA598B6BF7}"/>
              </a:ext>
            </a:extLst>
          </p:cNvPr>
          <p:cNvSpPr>
            <a:spLocks noGrp="1"/>
          </p:cNvSpPr>
          <p:nvPr>
            <p:ph type="title"/>
          </p:nvPr>
        </p:nvSpPr>
        <p:spPr/>
        <p:txBody>
          <a:bodyPr/>
          <a:lstStyle/>
          <a:p>
            <a:r>
              <a:rPr lang="en-US">
                <a:latin typeface="Roboto Black"/>
                <a:ea typeface="Roboto Black"/>
                <a:cs typeface="Arial"/>
              </a:rPr>
              <a:t>2026 Nutrients Pollution outlook</a:t>
            </a:r>
            <a:endParaRPr lang="en-US"/>
          </a:p>
        </p:txBody>
      </p:sp>
      <p:sp>
        <p:nvSpPr>
          <p:cNvPr id="5" name="Freeform 5">
            <a:extLst>
              <a:ext uri="{FF2B5EF4-FFF2-40B4-BE49-F238E27FC236}">
                <a16:creationId xmlns:a16="http://schemas.microsoft.com/office/drawing/2014/main" id="{D9AEDD24-855C-5650-0E1F-A79BF4026258}"/>
              </a:ext>
            </a:extLst>
          </p:cNvPr>
          <p:cNvSpPr/>
          <p:nvPr/>
        </p:nvSpPr>
        <p:spPr>
          <a:xfrm>
            <a:off x="1174335" y="909415"/>
            <a:ext cx="2914780" cy="3947487"/>
          </a:xfrm>
          <a:custGeom>
            <a:avLst/>
            <a:gdLst/>
            <a:ahLst/>
            <a:cxnLst/>
            <a:rect l="l" t="t" r="r" b="b"/>
            <a:pathLst>
              <a:path w="4308273" h="5547786">
                <a:moveTo>
                  <a:pt x="0" y="0"/>
                </a:moveTo>
                <a:lnTo>
                  <a:pt x="4308273" y="0"/>
                </a:lnTo>
                <a:lnTo>
                  <a:pt x="4308273" y="5547785"/>
                </a:lnTo>
                <a:lnTo>
                  <a:pt x="0" y="5547785"/>
                </a:lnTo>
                <a:lnTo>
                  <a:pt x="0" y="0"/>
                </a:lnTo>
                <a:close/>
              </a:path>
            </a:pathLst>
          </a:custGeom>
          <a:blipFill>
            <a:blip r:embed="rId2" cstate="email">
              <a:extLst>
                <a:ext uri="{28A0092B-C50C-407E-A947-70E740481C1C}">
                  <a14:useLocalDpi xmlns:a14="http://schemas.microsoft.com/office/drawing/2010/main"/>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KR" sz="1800" b="0" i="0" u="none" strike="noStrike" kern="1200" cap="none" spc="0" normalizeH="0" baseline="0" noProof="0">
              <a:ln>
                <a:noFill/>
              </a:ln>
              <a:solidFill>
                <a:prstClr val="black"/>
              </a:solidFill>
              <a:effectLst/>
              <a:uLnTx/>
              <a:uFillTx/>
              <a:latin typeface="Aptos" panose="020B0004020202020204"/>
              <a:ea typeface="+mn-ea"/>
              <a:cs typeface="+mn-cs"/>
            </a:endParaRPr>
          </a:p>
        </p:txBody>
      </p:sp>
      <p:sp>
        <p:nvSpPr>
          <p:cNvPr id="6" name="Title 1">
            <a:extLst>
              <a:ext uri="{FF2B5EF4-FFF2-40B4-BE49-F238E27FC236}">
                <a16:creationId xmlns:a16="http://schemas.microsoft.com/office/drawing/2014/main" id="{C62CA336-45A0-6A3D-37F0-51C87203A3CF}"/>
              </a:ext>
            </a:extLst>
          </p:cNvPr>
          <p:cNvSpPr txBox="1">
            <a:spLocks/>
          </p:cNvSpPr>
          <p:nvPr/>
        </p:nvSpPr>
        <p:spPr>
          <a:xfrm>
            <a:off x="865558" y="4969917"/>
            <a:ext cx="3532334" cy="1605391"/>
          </a:xfrm>
          <a:prstGeom prst="rect">
            <a:avLst/>
          </a:prstGeom>
          <a:solidFill>
            <a:srgbClr val="436F7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Roboto Black"/>
                <a:ea typeface="Roboto Black"/>
                <a:cs typeface="Roboto Black"/>
              </a:rPr>
              <a:t>COBSEA Collaborative Action Framework on Nutrients Management </a:t>
            </a:r>
          </a:p>
          <a:p>
            <a:pPr marL="0" marR="0" lvl="0" indent="0" algn="l" defTabSz="914400" rtl="0" eaLnBrk="1" fontAlgn="base" latinLnBrk="0" hangingPunct="1">
              <a:lnSpc>
                <a:spcPct val="9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Roboto Condensed"/>
                <a:ea typeface="+mj-ea"/>
                <a:cs typeface="+mj-cs"/>
              </a:rPr>
              <a:t>adopted during IGM26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Roboto Condensed"/>
                <a:ea typeface="+mj-ea"/>
                <a:cs typeface="+mj-cs"/>
              </a:rPr>
              <a:t>(Oct 2024, Seam Reap, Cambodia)</a:t>
            </a:r>
            <a:endParaRPr kumimoji="0" lang="en-US" sz="1600" b="0" i="0" u="none" strike="noStrike" kern="1200" cap="none" spc="0" normalizeH="0" baseline="0" noProof="0" dirty="0">
              <a:ln>
                <a:noFill/>
              </a:ln>
              <a:solidFill>
                <a:srgbClr val="FFFFFF"/>
              </a:solidFill>
              <a:effectLst/>
              <a:uLnTx/>
              <a:uFillTx/>
              <a:latin typeface="Roboto Condensed"/>
              <a:ea typeface="Roboto Condensed"/>
              <a:cs typeface="Roboto Condensed"/>
            </a:endParaRPr>
          </a:p>
        </p:txBody>
      </p:sp>
      <p:pic>
        <p:nvPicPr>
          <p:cNvPr id="9" name="Picture 2">
            <a:extLst>
              <a:ext uri="{FF2B5EF4-FFF2-40B4-BE49-F238E27FC236}">
                <a16:creationId xmlns:a16="http://schemas.microsoft.com/office/drawing/2014/main" id="{D00C2ED8-F9A5-DCBB-6812-6DF42550EA5D}"/>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a:fillRect/>
          </a:stretch>
        </p:blipFill>
        <p:spPr bwMode="auto">
          <a:xfrm>
            <a:off x="5980150" y="1096501"/>
            <a:ext cx="4454331" cy="189204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AAD29AC8-D767-A5DA-683E-6AAD030BA1A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302510" y="3124486"/>
            <a:ext cx="3704363" cy="3690862"/>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5125D989-40E3-FA3C-6EC6-F554EC8BA24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8961582" y="3764896"/>
            <a:ext cx="3115215" cy="23364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68998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26A05-0574-B313-79BA-807E383B82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59BD34-D3FC-B03F-07B2-80A27A3D8BE4}"/>
              </a:ext>
            </a:extLst>
          </p:cNvPr>
          <p:cNvSpPr>
            <a:spLocks noGrp="1"/>
          </p:cNvSpPr>
          <p:nvPr>
            <p:ph type="title"/>
          </p:nvPr>
        </p:nvSpPr>
        <p:spPr/>
        <p:txBody>
          <a:bodyPr/>
          <a:lstStyle/>
          <a:p>
            <a:r>
              <a:rPr lang="en-US">
                <a:latin typeface="Roboto Black"/>
                <a:ea typeface="Roboto Black"/>
                <a:cs typeface="Arial"/>
              </a:rPr>
              <a:t>2026 Marine and Coastal Ecosystems outlook </a:t>
            </a:r>
          </a:p>
        </p:txBody>
      </p:sp>
      <p:pic>
        <p:nvPicPr>
          <p:cNvPr id="5" name="Picture 4">
            <a:extLst>
              <a:ext uri="{FF2B5EF4-FFF2-40B4-BE49-F238E27FC236}">
                <a16:creationId xmlns:a16="http://schemas.microsoft.com/office/drawing/2014/main" id="{5B62EC26-AF7E-6787-B2DC-8BDD61AD74B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206500"/>
            <a:ext cx="12192000" cy="5651499"/>
          </a:xfrm>
          <a:prstGeom prst="rect">
            <a:avLst/>
          </a:prstGeom>
        </p:spPr>
      </p:pic>
      <p:sp>
        <p:nvSpPr>
          <p:cNvPr id="6" name="Rectangle 5">
            <a:extLst>
              <a:ext uri="{FF2B5EF4-FFF2-40B4-BE49-F238E27FC236}">
                <a16:creationId xmlns:a16="http://schemas.microsoft.com/office/drawing/2014/main" id="{27A0E5BC-A8BA-6A6A-CF38-8B5279D7B944}"/>
              </a:ext>
            </a:extLst>
          </p:cNvPr>
          <p:cNvSpPr/>
          <p:nvPr/>
        </p:nvSpPr>
        <p:spPr>
          <a:xfrm>
            <a:off x="66029" y="2857500"/>
            <a:ext cx="2412000" cy="363620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WGMCE-4</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Possible integration options from the SCS-SAP RWGs (Pros and Cons)</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Reconfirm: WGMCE members and partner experts</a:t>
            </a:r>
            <a:endParaRPr kumimoji="0" lang="en-US" sz="1600" b="0" i="0" u="none" strike="noStrike" kern="1200" cap="none" spc="0" normalizeH="0" baseline="0" noProof="0">
              <a:ln>
                <a:noFill/>
              </a:ln>
              <a:solidFill>
                <a:prstClr val="white"/>
              </a:solidFill>
              <a:effectLst/>
              <a:uLnTx/>
              <a:uFillTx/>
              <a:latin typeface="Segoe UI"/>
              <a:ea typeface="+mn-ea"/>
              <a:cs typeface="Segoe UI"/>
            </a:endParaRPr>
          </a:p>
        </p:txBody>
      </p:sp>
      <p:sp>
        <p:nvSpPr>
          <p:cNvPr id="7" name="Rectangle 6">
            <a:extLst>
              <a:ext uri="{FF2B5EF4-FFF2-40B4-BE49-F238E27FC236}">
                <a16:creationId xmlns:a16="http://schemas.microsoft.com/office/drawing/2014/main" id="{E7375FCA-34FF-5DE0-DEE4-613376CF6F5E}"/>
              </a:ext>
            </a:extLst>
          </p:cNvPr>
          <p:cNvSpPr/>
          <p:nvPr/>
        </p:nvSpPr>
        <p:spPr>
          <a:xfrm>
            <a:off x="2478030" y="2857500"/>
            <a:ext cx="2412000" cy="36362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GEF Blue SMEs PPG</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Exploring linkages with UNEP FI</a:t>
            </a:r>
            <a:endParaRPr kumimoji="0" lang="en-US" sz="1600" b="0" i="0" u="none" strike="noStrike" kern="1200" cap="none" spc="0" normalizeH="0" baseline="0" noProof="0">
              <a:ln>
                <a:noFill/>
              </a:ln>
              <a:solidFill>
                <a:prstClr val="white"/>
              </a:solidFill>
              <a:effectLst/>
              <a:uLnTx/>
              <a:uFillTx/>
              <a:latin typeface="Segoe UI"/>
              <a:ea typeface="+mn-ea"/>
              <a:cs typeface="Segoe UI"/>
            </a:endParaRPr>
          </a:p>
        </p:txBody>
      </p:sp>
      <p:sp>
        <p:nvSpPr>
          <p:cNvPr id="8" name="Rectangle 7">
            <a:extLst>
              <a:ext uri="{FF2B5EF4-FFF2-40B4-BE49-F238E27FC236}">
                <a16:creationId xmlns:a16="http://schemas.microsoft.com/office/drawing/2014/main" id="{50AA6C60-710F-DA4F-2807-23E78F06F996}"/>
              </a:ext>
            </a:extLst>
          </p:cNvPr>
          <p:cNvSpPr/>
          <p:nvPr/>
        </p:nvSpPr>
        <p:spPr>
          <a:xfrm>
            <a:off x="4865044" y="2857500"/>
            <a:ext cx="2412000" cy="363620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white"/>
                </a:solidFill>
                <a:effectLst/>
                <a:uLnTx/>
                <a:uFillTx/>
                <a:latin typeface="Segoe UI"/>
                <a:ea typeface="+mn-ea"/>
                <a:cs typeface="Segoe UI"/>
              </a:rPr>
              <a:t>SOI Workshop in the Philippines</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white"/>
                </a:solidFill>
                <a:effectLst/>
                <a:uLnTx/>
                <a:uFillTx/>
                <a:latin typeface="Segoe UI"/>
                <a:ea typeface="+mn-ea"/>
                <a:cs typeface="Segoe UI"/>
              </a:rPr>
              <a:t>Regional MSP Workshop</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sp>
        <p:nvSpPr>
          <p:cNvPr id="9" name="Rectangle 8">
            <a:extLst>
              <a:ext uri="{FF2B5EF4-FFF2-40B4-BE49-F238E27FC236}">
                <a16:creationId xmlns:a16="http://schemas.microsoft.com/office/drawing/2014/main" id="{C626482C-5867-95D3-0D94-836703151666}"/>
              </a:ext>
            </a:extLst>
          </p:cNvPr>
          <p:cNvSpPr/>
          <p:nvPr/>
        </p:nvSpPr>
        <p:spPr>
          <a:xfrm>
            <a:off x="7277045" y="2867058"/>
            <a:ext cx="2412000" cy="363620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a:ln>
                  <a:noFill/>
                </a:ln>
                <a:solidFill>
                  <a:prstClr val="white"/>
                </a:solidFill>
                <a:effectLst/>
                <a:uLnTx/>
                <a:uFillTx/>
                <a:latin typeface="Segoe UI"/>
                <a:ea typeface="+mn-ea"/>
                <a:cs typeface="Segoe UI"/>
              </a:rPr>
              <a:t>S</a:t>
            </a:r>
            <a:r>
              <a:rPr kumimoji="0" lang="en-GB" sz="1600" b="0" i="0" u="none" strike="noStrike" kern="1200" cap="none" spc="0" normalizeH="0" baseline="0" noProof="0">
                <a:ln>
                  <a:noFill/>
                </a:ln>
                <a:solidFill>
                  <a:prstClr val="white"/>
                </a:solidFill>
                <a:effectLst/>
                <a:uLnTx/>
                <a:uFillTx/>
                <a:latin typeface="Segoe UI"/>
                <a:ea typeface="+mn-ea"/>
                <a:cs typeface="Segoe UI"/>
              </a:rPr>
              <a:t>EASCAPES </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KBF Inception and Implementation</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Global MPA Network Fundraising</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CORI / Asia MPA Congress</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OECM Videos</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EAS MPA Network Monthly Meetings </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p:txBody>
      </p:sp>
      <p:sp>
        <p:nvSpPr>
          <p:cNvPr id="10" name="Rectangle 9">
            <a:extLst>
              <a:ext uri="{FF2B5EF4-FFF2-40B4-BE49-F238E27FC236}">
                <a16:creationId xmlns:a16="http://schemas.microsoft.com/office/drawing/2014/main" id="{AAB63D50-C4EF-C2B4-8D55-3395C4C7CD89}"/>
              </a:ext>
            </a:extLst>
          </p:cNvPr>
          <p:cNvSpPr/>
          <p:nvPr/>
        </p:nvSpPr>
        <p:spPr>
          <a:xfrm>
            <a:off x="9689043" y="2855694"/>
            <a:ext cx="2412000" cy="365712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30x30 Reef Revival Inception (</a:t>
            </a:r>
            <a:r>
              <a:rPr kumimoji="0" lang="en-GB" sz="1600" b="0" i="0" u="none" strike="noStrike" kern="1200" cap="none" spc="0" normalizeH="0" baseline="0" noProof="0" err="1">
                <a:ln>
                  <a:noFill/>
                </a:ln>
                <a:solidFill>
                  <a:prstClr val="white"/>
                </a:solidFill>
                <a:effectLst/>
                <a:uLnTx/>
                <a:uFillTx/>
                <a:latin typeface="Segoe UI"/>
                <a:ea typeface="+mn-ea"/>
                <a:cs typeface="Segoe UI"/>
              </a:rPr>
              <a:t>tbd</a:t>
            </a:r>
            <a:r>
              <a:rPr kumimoji="0" lang="en-GB" sz="1600" b="0" i="0" u="none" strike="noStrike" kern="1200" cap="none" spc="0" normalizeH="0" baseline="0" noProof="0">
                <a:ln>
                  <a:noFill/>
                </a:ln>
                <a:solidFill>
                  <a:prstClr val="white"/>
                </a:solidFill>
                <a:effectLst/>
                <a:uLnTx/>
                <a:uFillTx/>
                <a:latin typeface="Segoe UI"/>
                <a:ea typeface="+mn-ea"/>
                <a:cs typeface="Segoe UI"/>
              </a:rPr>
              <a:t>)</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MERMAID Discovery Webinar</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GCRMN Validation Workshop</a:t>
            </a:r>
          </a:p>
          <a:p>
            <a:pPr marL="169545" marR="0" lvl="0" indent="-16637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white"/>
                </a:solidFill>
                <a:effectLst/>
                <a:uLnTx/>
                <a:uFillTx/>
                <a:latin typeface="Segoe UI"/>
                <a:ea typeface="+mn-ea"/>
                <a:cs typeface="Segoe UI"/>
              </a:rPr>
              <a:t>Country review for GCRMN report (</a:t>
            </a:r>
            <a:r>
              <a:rPr kumimoji="0" lang="en-GB" sz="1600" b="0" i="0" u="none" strike="noStrike" kern="1200" cap="none" spc="0" normalizeH="0" baseline="0" noProof="0" err="1">
                <a:ln>
                  <a:noFill/>
                </a:ln>
                <a:solidFill>
                  <a:prstClr val="white"/>
                </a:solidFill>
                <a:effectLst/>
                <a:uLnTx/>
                <a:uFillTx/>
                <a:latin typeface="Segoe UI"/>
                <a:ea typeface="+mn-ea"/>
                <a:cs typeface="Segoe UI"/>
              </a:rPr>
              <a:t>tbd</a:t>
            </a:r>
            <a:r>
              <a:rPr kumimoji="0" lang="en-GB" sz="1600" b="0" i="0" u="none" strike="noStrike" kern="1200" cap="none" spc="0" normalizeH="0" baseline="0" noProof="0">
                <a:ln>
                  <a:noFill/>
                </a:ln>
                <a:solidFill>
                  <a:prstClr val="white"/>
                </a:solidFill>
                <a:effectLst/>
                <a:uLnTx/>
                <a:uFillTx/>
                <a:latin typeface="Segoe UI"/>
                <a:ea typeface="+mn-ea"/>
                <a:cs typeface="Segoe UI"/>
              </a:rPr>
              <a:t>)</a:t>
            </a:r>
            <a:endParaRPr kumimoji="0" lang="en-US" sz="1600" b="0" i="0" u="none" strike="noStrike" kern="1200" cap="none" spc="0" normalizeH="0" baseline="0" noProof="0">
              <a:ln>
                <a:noFill/>
              </a:ln>
              <a:solidFill>
                <a:prstClr val="white"/>
              </a:solidFill>
              <a:effectLst/>
              <a:uLnTx/>
              <a:uFillTx/>
              <a:latin typeface="Segoe UI"/>
              <a:ea typeface="+mn-ea"/>
              <a:cs typeface="Segoe UI"/>
            </a:endParaRPr>
          </a:p>
        </p:txBody>
      </p:sp>
      <p:pic>
        <p:nvPicPr>
          <p:cNvPr id="4" name="Picture 3">
            <a:extLst>
              <a:ext uri="{FF2B5EF4-FFF2-40B4-BE49-F238E27FC236}">
                <a16:creationId xmlns:a16="http://schemas.microsoft.com/office/drawing/2014/main" id="{4D8550E1-9EA3-55FE-5228-ECD1F81F8E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085464" y="1472033"/>
            <a:ext cx="1633870" cy="2042337"/>
          </a:xfrm>
          <a:prstGeom prst="roundRect">
            <a:avLst/>
          </a:prstGeom>
          <a:ln>
            <a:solidFill>
              <a:srgbClr val="002060"/>
            </a:solidFill>
          </a:ln>
        </p:spPr>
      </p:pic>
      <p:pic>
        <p:nvPicPr>
          <p:cNvPr id="11" name="Picture 10">
            <a:extLst>
              <a:ext uri="{FF2B5EF4-FFF2-40B4-BE49-F238E27FC236}">
                <a16:creationId xmlns:a16="http://schemas.microsoft.com/office/drawing/2014/main" id="{534F2F30-8836-DD78-71A4-4E719089E89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2518" y="1472036"/>
            <a:ext cx="1627773" cy="2042337"/>
          </a:xfrm>
          <a:prstGeom prst="roundRect">
            <a:avLst/>
          </a:prstGeom>
          <a:ln>
            <a:solidFill>
              <a:srgbClr val="002060"/>
            </a:solidFill>
          </a:ln>
        </p:spPr>
      </p:pic>
      <p:pic>
        <p:nvPicPr>
          <p:cNvPr id="12" name="Picture 11">
            <a:extLst>
              <a:ext uri="{FF2B5EF4-FFF2-40B4-BE49-F238E27FC236}">
                <a16:creationId xmlns:a16="http://schemas.microsoft.com/office/drawing/2014/main" id="{A00A6B74-B5A0-E195-91A2-69A15F3BB85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95306" y="1472036"/>
            <a:ext cx="1615580" cy="2042337"/>
          </a:xfrm>
          <a:prstGeom prst="roundRect">
            <a:avLst/>
          </a:prstGeom>
          <a:ln>
            <a:solidFill>
              <a:srgbClr val="002060"/>
            </a:solidFill>
          </a:ln>
        </p:spPr>
      </p:pic>
      <p:pic>
        <p:nvPicPr>
          <p:cNvPr id="13" name="Picture 12">
            <a:extLst>
              <a:ext uri="{FF2B5EF4-FFF2-40B4-BE49-F238E27FC236}">
                <a16:creationId xmlns:a16="http://schemas.microsoft.com/office/drawing/2014/main" id="{350E34E2-9D92-175C-BD25-FA796D4A926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266602" y="1472035"/>
            <a:ext cx="1633870" cy="2042337"/>
          </a:xfrm>
          <a:prstGeom prst="roundRect">
            <a:avLst/>
          </a:prstGeom>
          <a:ln>
            <a:solidFill>
              <a:srgbClr val="002060"/>
            </a:solidFill>
          </a:ln>
        </p:spPr>
      </p:pic>
      <p:pic>
        <p:nvPicPr>
          <p:cNvPr id="14" name="Picture 13">
            <a:extLst>
              <a:ext uri="{FF2B5EF4-FFF2-40B4-BE49-F238E27FC236}">
                <a16:creationId xmlns:a16="http://schemas.microsoft.com/office/drawing/2014/main" id="{1A40082C-1454-A6ED-A889-21DE2F79FE3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53616" y="1472034"/>
            <a:ext cx="1621677" cy="2042337"/>
          </a:xfrm>
          <a:prstGeom prst="roundRect">
            <a:avLst/>
          </a:prstGeom>
          <a:ln>
            <a:solidFill>
              <a:srgbClr val="002060"/>
            </a:solidFill>
          </a:ln>
        </p:spPr>
      </p:pic>
    </p:spTree>
    <p:extLst>
      <p:ext uri="{BB962C8B-B14F-4D97-AF65-F5344CB8AC3E}">
        <p14:creationId xmlns:p14="http://schemas.microsoft.com/office/powerpoint/2010/main" val="2346462314"/>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D072C5-7D85-6F8B-DC28-5FD5C5369C0A}"/>
            </a:ext>
          </a:extLst>
        </p:cNvPr>
        <p:cNvGrpSpPr/>
        <p:nvPr/>
      </p:nvGrpSpPr>
      <p:grpSpPr>
        <a:xfrm>
          <a:off x="0" y="0"/>
          <a:ext cx="0" cy="0"/>
          <a:chOff x="0" y="0"/>
          <a:chExt cx="0" cy="0"/>
        </a:xfrm>
      </p:grpSpPr>
      <p:sp>
        <p:nvSpPr>
          <p:cNvPr id="7" name="Freeform 2">
            <a:extLst>
              <a:ext uri="{FF2B5EF4-FFF2-40B4-BE49-F238E27FC236}">
                <a16:creationId xmlns:a16="http://schemas.microsoft.com/office/drawing/2014/main" id="{BC78DA84-5244-1561-3327-ABAE72E39A5F}"/>
              </a:ext>
            </a:extLst>
          </p:cNvPr>
          <p:cNvSpPr/>
          <p:nvPr/>
        </p:nvSpPr>
        <p:spPr>
          <a:xfrm>
            <a:off x="458363" y="1102993"/>
            <a:ext cx="1097387" cy="1271672"/>
          </a:xfrm>
          <a:custGeom>
            <a:avLst/>
            <a:gdLst/>
            <a:ahLst/>
            <a:cxnLst/>
            <a:rect l="l" t="t" r="r" b="b"/>
            <a:pathLst>
              <a:path w="3240859" h="1413797">
                <a:moveTo>
                  <a:pt x="0" y="0"/>
                </a:moveTo>
                <a:lnTo>
                  <a:pt x="3240859" y="0"/>
                </a:lnTo>
                <a:lnTo>
                  <a:pt x="3240859" y="1413797"/>
                </a:lnTo>
                <a:lnTo>
                  <a:pt x="0" y="1413797"/>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8" name="Picture Placeholder 8" descr="A logo of a company&#10;&#10;AI-generated content may be incorrect.">
            <a:extLst>
              <a:ext uri="{FF2B5EF4-FFF2-40B4-BE49-F238E27FC236}">
                <a16:creationId xmlns:a16="http://schemas.microsoft.com/office/drawing/2014/main" id="{FAF93922-FAE9-1F92-E3AD-DCA414A328D6}"/>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6006145" y="1377948"/>
            <a:ext cx="1105190" cy="997412"/>
          </a:xfrm>
          <a:prstGeom prst="rect">
            <a:avLst/>
          </a:prstGeom>
          <a:solidFill>
            <a:schemeClr val="bg1"/>
          </a:solidFill>
          <a:ln w="12700"/>
        </p:spPr>
      </p:pic>
      <p:pic>
        <p:nvPicPr>
          <p:cNvPr id="10" name="Picture 9">
            <a:extLst>
              <a:ext uri="{FF2B5EF4-FFF2-40B4-BE49-F238E27FC236}">
                <a16:creationId xmlns:a16="http://schemas.microsoft.com/office/drawing/2014/main" id="{6BCD1D88-1A2D-60E8-3854-D7CF888BB98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0012" y="6028875"/>
            <a:ext cx="1705616" cy="404157"/>
          </a:xfrm>
          <a:prstGeom prst="rect">
            <a:avLst/>
          </a:prstGeom>
        </p:spPr>
      </p:pic>
      <p:pic>
        <p:nvPicPr>
          <p:cNvPr id="12" name="Picture 11">
            <a:extLst>
              <a:ext uri="{FF2B5EF4-FFF2-40B4-BE49-F238E27FC236}">
                <a16:creationId xmlns:a16="http://schemas.microsoft.com/office/drawing/2014/main" id="{6056E892-F5DE-1FCA-A25F-D17CEC34BAAC}"/>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5190967" y="1446993"/>
            <a:ext cx="670812" cy="842298"/>
          </a:xfrm>
          <a:prstGeom prst="rect">
            <a:avLst/>
          </a:prstGeom>
        </p:spPr>
      </p:pic>
      <p:pic>
        <p:nvPicPr>
          <p:cNvPr id="14" name="Picture 13">
            <a:extLst>
              <a:ext uri="{FF2B5EF4-FFF2-40B4-BE49-F238E27FC236}">
                <a16:creationId xmlns:a16="http://schemas.microsoft.com/office/drawing/2014/main" id="{2BDE4DDE-D92A-1E79-8CD7-1F16DBCAC88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328944" y="1378362"/>
            <a:ext cx="1506788" cy="977522"/>
          </a:xfrm>
          <a:prstGeom prst="rect">
            <a:avLst/>
          </a:prstGeom>
        </p:spPr>
      </p:pic>
      <p:pic>
        <p:nvPicPr>
          <p:cNvPr id="18" name="Picture 17">
            <a:extLst>
              <a:ext uri="{FF2B5EF4-FFF2-40B4-BE49-F238E27FC236}">
                <a16:creationId xmlns:a16="http://schemas.microsoft.com/office/drawing/2014/main" id="{8A684FCE-21E3-35EC-3FB4-5D20BD52417A}"/>
              </a:ext>
            </a:extLst>
          </p:cNvPr>
          <p:cNvPicPr>
            <a:picLocks noChangeAspect="1"/>
          </p:cNvPicPr>
          <p:nvPr/>
        </p:nvPicPr>
        <p:blipFill>
          <a:blip r:embed="rId9" cstate="email">
            <a:extLst>
              <a:ext uri="{28A0092B-C50C-407E-A947-70E740481C1C}">
                <a14:useLocalDpi xmlns:a14="http://schemas.microsoft.com/office/drawing/2010/main"/>
              </a:ext>
            </a:extLst>
          </a:blip>
          <a:srcRect t="29813" b="29721"/>
          <a:stretch>
            <a:fillRect/>
          </a:stretch>
        </p:blipFill>
        <p:spPr>
          <a:xfrm>
            <a:off x="229249" y="5022606"/>
            <a:ext cx="1770068" cy="716274"/>
          </a:xfrm>
          <a:prstGeom prst="rect">
            <a:avLst/>
          </a:prstGeom>
        </p:spPr>
      </p:pic>
      <p:pic>
        <p:nvPicPr>
          <p:cNvPr id="20" name="Picture 19">
            <a:extLst>
              <a:ext uri="{FF2B5EF4-FFF2-40B4-BE49-F238E27FC236}">
                <a16:creationId xmlns:a16="http://schemas.microsoft.com/office/drawing/2014/main" id="{44E92299-DB8F-10A9-7DF5-A16E6DA05915}"/>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926631" y="1374031"/>
            <a:ext cx="878410" cy="878410"/>
          </a:xfrm>
          <a:prstGeom prst="rect">
            <a:avLst/>
          </a:prstGeom>
        </p:spPr>
      </p:pic>
      <p:pic>
        <p:nvPicPr>
          <p:cNvPr id="22" name="Picture 21">
            <a:extLst>
              <a:ext uri="{FF2B5EF4-FFF2-40B4-BE49-F238E27FC236}">
                <a16:creationId xmlns:a16="http://schemas.microsoft.com/office/drawing/2014/main" id="{2B231EBC-BFAA-CB1E-0E01-9558D4E35711}"/>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333041" y="6013201"/>
            <a:ext cx="634813" cy="634813"/>
          </a:xfrm>
          <a:prstGeom prst="rect">
            <a:avLst/>
          </a:prstGeom>
        </p:spPr>
      </p:pic>
      <p:pic>
        <p:nvPicPr>
          <p:cNvPr id="24" name="Picture 23">
            <a:extLst>
              <a:ext uri="{FF2B5EF4-FFF2-40B4-BE49-F238E27FC236}">
                <a16:creationId xmlns:a16="http://schemas.microsoft.com/office/drawing/2014/main" id="{58064E36-D6CB-BAA3-36DD-73C7A081FE15}"/>
              </a:ext>
            </a:extLst>
          </p:cNvPr>
          <p:cNvPicPr>
            <a:picLocks noChangeAspect="1"/>
          </p:cNvPicPr>
          <p:nvPr/>
        </p:nvPicPr>
        <p:blipFill>
          <a:blip r:embed="rId12" cstate="email">
            <a:extLst>
              <a:ext uri="{28A0092B-C50C-407E-A947-70E740481C1C}">
                <a14:useLocalDpi xmlns:a14="http://schemas.microsoft.com/office/drawing/2010/main"/>
              </a:ext>
            </a:extLst>
          </a:blip>
          <a:srcRect t="18530" b="17982"/>
          <a:stretch>
            <a:fillRect/>
          </a:stretch>
        </p:blipFill>
        <p:spPr>
          <a:xfrm>
            <a:off x="1929848" y="5006797"/>
            <a:ext cx="1770069" cy="729053"/>
          </a:xfrm>
          <a:prstGeom prst="rect">
            <a:avLst/>
          </a:prstGeom>
        </p:spPr>
      </p:pic>
      <p:pic>
        <p:nvPicPr>
          <p:cNvPr id="26" name="Picture 25">
            <a:extLst>
              <a:ext uri="{FF2B5EF4-FFF2-40B4-BE49-F238E27FC236}">
                <a16:creationId xmlns:a16="http://schemas.microsoft.com/office/drawing/2014/main" id="{33CC1F46-3886-AEA9-A924-067C21E9A6FB}"/>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204974" y="6114099"/>
            <a:ext cx="231146" cy="469274"/>
          </a:xfrm>
          <a:prstGeom prst="rect">
            <a:avLst/>
          </a:prstGeom>
        </p:spPr>
      </p:pic>
      <p:pic>
        <p:nvPicPr>
          <p:cNvPr id="30" name="Picture 29">
            <a:extLst>
              <a:ext uri="{FF2B5EF4-FFF2-40B4-BE49-F238E27FC236}">
                <a16:creationId xmlns:a16="http://schemas.microsoft.com/office/drawing/2014/main" id="{735C6CDE-CB4E-AF7E-ECBA-E80FABA4CD7E}"/>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400994" y="2903530"/>
            <a:ext cx="1778153" cy="740897"/>
          </a:xfrm>
          <a:prstGeom prst="rect">
            <a:avLst/>
          </a:prstGeom>
        </p:spPr>
      </p:pic>
      <p:pic>
        <p:nvPicPr>
          <p:cNvPr id="32" name="Picture 31">
            <a:extLst>
              <a:ext uri="{FF2B5EF4-FFF2-40B4-BE49-F238E27FC236}">
                <a16:creationId xmlns:a16="http://schemas.microsoft.com/office/drawing/2014/main" id="{CB53A1E5-3497-4929-AC32-CFDF77B13788}"/>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8128639" y="3136936"/>
            <a:ext cx="1026352" cy="274381"/>
          </a:xfrm>
          <a:prstGeom prst="rect">
            <a:avLst/>
          </a:prstGeom>
        </p:spPr>
      </p:pic>
      <p:pic>
        <p:nvPicPr>
          <p:cNvPr id="34" name="Picture 33">
            <a:extLst>
              <a:ext uri="{FF2B5EF4-FFF2-40B4-BE49-F238E27FC236}">
                <a16:creationId xmlns:a16="http://schemas.microsoft.com/office/drawing/2014/main" id="{89B77BD6-AAE4-3046-3D75-90D1162E8E5D}"/>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376695" y="2711644"/>
            <a:ext cx="1626704" cy="1150008"/>
          </a:xfrm>
          <a:prstGeom prst="rect">
            <a:avLst/>
          </a:prstGeom>
        </p:spPr>
      </p:pic>
      <p:pic>
        <p:nvPicPr>
          <p:cNvPr id="36" name="Picture 35">
            <a:extLst>
              <a:ext uri="{FF2B5EF4-FFF2-40B4-BE49-F238E27FC236}">
                <a16:creationId xmlns:a16="http://schemas.microsoft.com/office/drawing/2014/main" id="{0EF7EA25-F8DE-2904-49AE-75B730EFA75E}"/>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9589988" y="3079228"/>
            <a:ext cx="735246" cy="367623"/>
          </a:xfrm>
          <a:prstGeom prst="rect">
            <a:avLst/>
          </a:prstGeom>
        </p:spPr>
      </p:pic>
      <p:pic>
        <p:nvPicPr>
          <p:cNvPr id="38" name="Picture 37">
            <a:extLst>
              <a:ext uri="{FF2B5EF4-FFF2-40B4-BE49-F238E27FC236}">
                <a16:creationId xmlns:a16="http://schemas.microsoft.com/office/drawing/2014/main" id="{4F3FC780-4A0B-48B2-2A21-F69C4AF153A1}"/>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546543" y="6090617"/>
            <a:ext cx="768737" cy="479107"/>
          </a:xfrm>
          <a:prstGeom prst="rect">
            <a:avLst/>
          </a:prstGeom>
        </p:spPr>
      </p:pic>
      <p:pic>
        <p:nvPicPr>
          <p:cNvPr id="40" name="Picture 39">
            <a:extLst>
              <a:ext uri="{FF2B5EF4-FFF2-40B4-BE49-F238E27FC236}">
                <a16:creationId xmlns:a16="http://schemas.microsoft.com/office/drawing/2014/main" id="{7E82DE90-BED0-8074-7DAA-FCA5EFC7CCA0}"/>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853353" y="5066462"/>
            <a:ext cx="609722" cy="609722"/>
          </a:xfrm>
          <a:prstGeom prst="rect">
            <a:avLst/>
          </a:prstGeom>
        </p:spPr>
      </p:pic>
      <p:pic>
        <p:nvPicPr>
          <p:cNvPr id="42" name="Picture 41">
            <a:extLst>
              <a:ext uri="{FF2B5EF4-FFF2-40B4-BE49-F238E27FC236}">
                <a16:creationId xmlns:a16="http://schemas.microsoft.com/office/drawing/2014/main" id="{6E804510-62DE-DA51-6944-0081B43470AF}"/>
              </a:ext>
            </a:extLst>
          </p:cNvPr>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3269766" y="1659896"/>
            <a:ext cx="1680122" cy="524890"/>
          </a:xfrm>
          <a:prstGeom prst="rect">
            <a:avLst/>
          </a:prstGeom>
        </p:spPr>
      </p:pic>
      <p:pic>
        <p:nvPicPr>
          <p:cNvPr id="4" name="Picture 3">
            <a:extLst>
              <a:ext uri="{FF2B5EF4-FFF2-40B4-BE49-F238E27FC236}">
                <a16:creationId xmlns:a16="http://schemas.microsoft.com/office/drawing/2014/main" id="{88E50FC0-D430-0D67-E5CD-86DB95C8E884}"/>
              </a:ext>
            </a:extLst>
          </p:cNvPr>
          <p:cNvPicPr>
            <a:picLocks noChangeAspect="1"/>
          </p:cNvPicPr>
          <p:nvPr/>
        </p:nvPicPr>
        <p:blipFill>
          <a:blip r:embed="rId21" cstate="email">
            <a:extLst>
              <a:ext uri="{28A0092B-C50C-407E-A947-70E740481C1C}">
                <a14:useLocalDpi xmlns:a14="http://schemas.microsoft.com/office/drawing/2010/main"/>
              </a:ext>
            </a:extLst>
          </a:blip>
          <a:srcRect/>
          <a:stretch>
            <a:fillRect/>
          </a:stretch>
        </p:blipFill>
        <p:spPr>
          <a:xfrm>
            <a:off x="8204890" y="4971213"/>
            <a:ext cx="4017879" cy="1899488"/>
          </a:xfrm>
          <a:prstGeom prst="rect">
            <a:avLst/>
          </a:prstGeom>
        </p:spPr>
      </p:pic>
      <p:pic>
        <p:nvPicPr>
          <p:cNvPr id="15" name="Picture 14">
            <a:extLst>
              <a:ext uri="{FF2B5EF4-FFF2-40B4-BE49-F238E27FC236}">
                <a16:creationId xmlns:a16="http://schemas.microsoft.com/office/drawing/2014/main" id="{070656C7-81B1-922C-5AAE-367C5D720DA3}"/>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7766438" y="3519192"/>
            <a:ext cx="887154" cy="887154"/>
          </a:xfrm>
          <a:prstGeom prst="rect">
            <a:avLst/>
          </a:prstGeom>
        </p:spPr>
      </p:pic>
      <p:pic>
        <p:nvPicPr>
          <p:cNvPr id="17" name="Picture 16">
            <a:extLst>
              <a:ext uri="{FF2B5EF4-FFF2-40B4-BE49-F238E27FC236}">
                <a16:creationId xmlns:a16="http://schemas.microsoft.com/office/drawing/2014/main" id="{715653ED-5606-F928-9156-2738D2970000}"/>
              </a:ext>
            </a:extLst>
          </p:cNvPr>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9175751" y="1522429"/>
            <a:ext cx="1589757" cy="618239"/>
          </a:xfrm>
          <a:prstGeom prst="rect">
            <a:avLst/>
          </a:prstGeom>
        </p:spPr>
      </p:pic>
      <p:pic>
        <p:nvPicPr>
          <p:cNvPr id="21" name="Picture 20">
            <a:extLst>
              <a:ext uri="{FF2B5EF4-FFF2-40B4-BE49-F238E27FC236}">
                <a16:creationId xmlns:a16="http://schemas.microsoft.com/office/drawing/2014/main" id="{C70D2B8D-A5A3-9EA7-90B5-7A073235E1EF}"/>
              </a:ext>
            </a:extLst>
          </p:cNvPr>
          <p:cNvPicPr>
            <a:picLocks noChangeAspect="1"/>
          </p:cNvPicPr>
          <p:nvPr/>
        </p:nvPicPr>
        <p:blipFill>
          <a:blip r:embed="rId24" cstate="email">
            <a:extLst>
              <a:ext uri="{28A0092B-C50C-407E-A947-70E740481C1C}">
                <a14:useLocalDpi xmlns:a14="http://schemas.microsoft.com/office/drawing/2010/main"/>
              </a:ext>
            </a:extLst>
          </a:blip>
          <a:srcRect l="43727"/>
          <a:stretch>
            <a:fillRect/>
          </a:stretch>
        </p:blipFill>
        <p:spPr>
          <a:xfrm>
            <a:off x="1714261" y="1395571"/>
            <a:ext cx="1225348" cy="979875"/>
          </a:xfrm>
          <a:prstGeom prst="rect">
            <a:avLst/>
          </a:prstGeom>
        </p:spPr>
      </p:pic>
      <p:pic>
        <p:nvPicPr>
          <p:cNvPr id="25" name="Picture 24">
            <a:extLst>
              <a:ext uri="{FF2B5EF4-FFF2-40B4-BE49-F238E27FC236}">
                <a16:creationId xmlns:a16="http://schemas.microsoft.com/office/drawing/2014/main" id="{7E8E9BF9-0A6F-4CB9-1968-D80A2CCCEA76}"/>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3793607" y="2878475"/>
            <a:ext cx="887154" cy="887154"/>
          </a:xfrm>
          <a:prstGeom prst="rect">
            <a:avLst/>
          </a:prstGeom>
        </p:spPr>
      </p:pic>
      <p:pic>
        <p:nvPicPr>
          <p:cNvPr id="28" name="Picture 27">
            <a:extLst>
              <a:ext uri="{FF2B5EF4-FFF2-40B4-BE49-F238E27FC236}">
                <a16:creationId xmlns:a16="http://schemas.microsoft.com/office/drawing/2014/main" id="{07ED15A1-A714-6A10-77EC-2B3908FC4631}"/>
              </a:ext>
            </a:extLst>
          </p:cNvPr>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5630936" y="5043883"/>
            <a:ext cx="1410114" cy="689682"/>
          </a:xfrm>
          <a:prstGeom prst="rect">
            <a:avLst/>
          </a:prstGeom>
        </p:spPr>
      </p:pic>
      <p:pic>
        <p:nvPicPr>
          <p:cNvPr id="31" name="Picture 30">
            <a:extLst>
              <a:ext uri="{FF2B5EF4-FFF2-40B4-BE49-F238E27FC236}">
                <a16:creationId xmlns:a16="http://schemas.microsoft.com/office/drawing/2014/main" id="{91268F5A-6020-7494-7D23-A77715C99F67}"/>
              </a:ext>
            </a:extLst>
          </p:cNvPr>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2291338" y="6107226"/>
            <a:ext cx="645958" cy="346383"/>
          </a:xfrm>
          <a:prstGeom prst="rect">
            <a:avLst/>
          </a:prstGeom>
        </p:spPr>
      </p:pic>
      <p:pic>
        <p:nvPicPr>
          <p:cNvPr id="35" name="Picture 34">
            <a:extLst>
              <a:ext uri="{FF2B5EF4-FFF2-40B4-BE49-F238E27FC236}">
                <a16:creationId xmlns:a16="http://schemas.microsoft.com/office/drawing/2014/main" id="{C4560B5C-416F-CF8B-860D-46AE9BD6303E}"/>
              </a:ext>
            </a:extLst>
          </p:cNvPr>
          <p:cNvPicPr>
            <a:picLocks noChangeAspect="1"/>
          </p:cNvPicPr>
          <p:nvPr/>
        </p:nvPicPr>
        <p:blipFill>
          <a:blip r:embed="rId28" cstate="email">
            <a:extLst>
              <a:ext uri="{28A0092B-C50C-407E-A947-70E740481C1C}">
                <a14:useLocalDpi xmlns:a14="http://schemas.microsoft.com/office/drawing/2010/main"/>
              </a:ext>
            </a:extLst>
          </a:blip>
          <a:stretch>
            <a:fillRect/>
          </a:stretch>
        </p:blipFill>
        <p:spPr>
          <a:xfrm>
            <a:off x="3625843" y="4906147"/>
            <a:ext cx="1182999" cy="996678"/>
          </a:xfrm>
          <a:prstGeom prst="rect">
            <a:avLst/>
          </a:prstGeom>
        </p:spPr>
      </p:pic>
      <p:pic>
        <p:nvPicPr>
          <p:cNvPr id="39" name="Picture 38">
            <a:extLst>
              <a:ext uri="{FF2B5EF4-FFF2-40B4-BE49-F238E27FC236}">
                <a16:creationId xmlns:a16="http://schemas.microsoft.com/office/drawing/2014/main" id="{5D09A9FA-6344-DF46-4399-76691C59C73B}"/>
              </a:ext>
            </a:extLst>
          </p:cNvPr>
          <p:cNvPicPr>
            <a:picLocks noChangeAspect="1"/>
          </p:cNvPicPr>
          <p:nvPr/>
        </p:nvPicPr>
        <p:blipFill>
          <a:blip r:embed="rId29" cstate="email">
            <a:extLst>
              <a:ext uri="{28A0092B-C50C-407E-A947-70E740481C1C}">
                <a14:useLocalDpi xmlns:a14="http://schemas.microsoft.com/office/drawing/2010/main"/>
              </a:ext>
            </a:extLst>
          </a:blip>
          <a:stretch>
            <a:fillRect/>
          </a:stretch>
        </p:blipFill>
        <p:spPr>
          <a:xfrm>
            <a:off x="3148341" y="6105643"/>
            <a:ext cx="1022755" cy="419329"/>
          </a:xfrm>
          <a:prstGeom prst="rect">
            <a:avLst/>
          </a:prstGeom>
        </p:spPr>
      </p:pic>
      <p:pic>
        <p:nvPicPr>
          <p:cNvPr id="43" name="Picture 42">
            <a:extLst>
              <a:ext uri="{FF2B5EF4-FFF2-40B4-BE49-F238E27FC236}">
                <a16:creationId xmlns:a16="http://schemas.microsoft.com/office/drawing/2014/main" id="{EDB3D996-82A5-ECC0-23C6-843643F6AA7E}"/>
              </a:ext>
            </a:extLst>
          </p:cNvPr>
          <p:cNvPicPr>
            <a:picLocks noChangeAspect="1"/>
          </p:cNvPicPr>
          <p:nvPr/>
        </p:nvPicPr>
        <p:blipFill>
          <a:blip r:embed="rId30" cstate="email">
            <a:extLst>
              <a:ext uri="{28A0092B-C50C-407E-A947-70E740481C1C}">
                <a14:useLocalDpi xmlns:a14="http://schemas.microsoft.com/office/drawing/2010/main"/>
              </a:ext>
            </a:extLst>
          </a:blip>
          <a:stretch>
            <a:fillRect/>
          </a:stretch>
        </p:blipFill>
        <p:spPr>
          <a:xfrm>
            <a:off x="7009152" y="6041763"/>
            <a:ext cx="794044" cy="689682"/>
          </a:xfrm>
          <a:prstGeom prst="rect">
            <a:avLst/>
          </a:prstGeom>
        </p:spPr>
      </p:pic>
      <p:sp>
        <p:nvSpPr>
          <p:cNvPr id="45" name="Title 2">
            <a:extLst>
              <a:ext uri="{FF2B5EF4-FFF2-40B4-BE49-F238E27FC236}">
                <a16:creationId xmlns:a16="http://schemas.microsoft.com/office/drawing/2014/main" id="{D18F966C-18D5-3373-A613-708E68C1ECEA}"/>
              </a:ext>
            </a:extLst>
          </p:cNvPr>
          <p:cNvSpPr txBox="1">
            <a:spLocks/>
          </p:cNvSpPr>
          <p:nvPr/>
        </p:nvSpPr>
        <p:spPr>
          <a:xfrm>
            <a:off x="1581150" y="371128"/>
            <a:ext cx="9029700" cy="933994"/>
          </a:xfr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all" spc="0" normalizeH="0" baseline="0" noProof="0" dirty="0">
                <a:ln>
                  <a:noFill/>
                </a:ln>
                <a:solidFill>
                  <a:srgbClr val="436F79"/>
                </a:solidFill>
                <a:effectLst/>
                <a:uLnTx/>
                <a:uFillTx/>
                <a:latin typeface="Roboto Black"/>
                <a:ea typeface="Roboto Black"/>
                <a:cs typeface="Arial"/>
              </a:rPr>
              <a:t>Strategic Partnerships</a:t>
            </a:r>
            <a:endParaRPr kumimoji="0" lang="en-US" sz="2400" b="0" i="0" u="none" strike="noStrike" kern="1200" cap="all" spc="0" normalizeH="0" baseline="0" noProof="0" dirty="0">
              <a:ln>
                <a:noFill/>
              </a:ln>
              <a:solidFill>
                <a:srgbClr val="436F79"/>
              </a:solidFill>
              <a:effectLst/>
              <a:uLnTx/>
              <a:uFillTx/>
              <a:latin typeface="Roboto Black" panose="02000000000000000000" pitchFamily="2" charset="0"/>
              <a:ea typeface="Roboto Black" panose="02000000000000000000" pitchFamily="2" charset="0"/>
              <a:cs typeface="Arial" panose="020B0604020202020204" pitchFamily="34" charset="0"/>
            </a:endParaRPr>
          </a:p>
        </p:txBody>
      </p:sp>
      <p:pic>
        <p:nvPicPr>
          <p:cNvPr id="47" name="Picture 46">
            <a:extLst>
              <a:ext uri="{FF2B5EF4-FFF2-40B4-BE49-F238E27FC236}">
                <a16:creationId xmlns:a16="http://schemas.microsoft.com/office/drawing/2014/main" id="{DF06CD8B-7B82-7110-EA60-E8E23A187B10}"/>
              </a:ext>
            </a:extLst>
          </p:cNvPr>
          <p:cNvPicPr>
            <a:picLocks noChangeAspect="1"/>
          </p:cNvPicPr>
          <p:nvPr/>
        </p:nvPicPr>
        <p:blipFill>
          <a:blip r:embed="rId31" cstate="email">
            <a:extLst>
              <a:ext uri="{28A0092B-C50C-407E-A947-70E740481C1C}">
                <a14:useLocalDpi xmlns:a14="http://schemas.microsoft.com/office/drawing/2010/main"/>
              </a:ext>
            </a:extLst>
          </a:blip>
          <a:stretch>
            <a:fillRect/>
          </a:stretch>
        </p:blipFill>
        <p:spPr>
          <a:xfrm>
            <a:off x="6189350" y="5951714"/>
            <a:ext cx="794044" cy="794044"/>
          </a:xfrm>
          <a:prstGeom prst="rect">
            <a:avLst/>
          </a:prstGeom>
        </p:spPr>
      </p:pic>
      <p:pic>
        <p:nvPicPr>
          <p:cNvPr id="52" name="Picture 51">
            <a:extLst>
              <a:ext uri="{FF2B5EF4-FFF2-40B4-BE49-F238E27FC236}">
                <a16:creationId xmlns:a16="http://schemas.microsoft.com/office/drawing/2014/main" id="{C5A7B42B-E887-8730-26D9-5DC73CF91546}"/>
              </a:ext>
            </a:extLst>
          </p:cNvPr>
          <p:cNvPicPr>
            <a:picLocks noChangeAspect="1"/>
          </p:cNvPicPr>
          <p:nvPr/>
        </p:nvPicPr>
        <p:blipFill>
          <a:blip r:embed="rId32">
            <a:extLst>
              <a:ext uri="{28A0092B-C50C-407E-A947-70E740481C1C}">
                <a14:useLocalDpi xmlns:a14="http://schemas.microsoft.com/office/drawing/2010/main"/>
              </a:ext>
            </a:extLst>
          </a:blip>
          <a:stretch>
            <a:fillRect/>
          </a:stretch>
        </p:blipFill>
        <p:spPr>
          <a:xfrm>
            <a:off x="2033185" y="2802752"/>
            <a:ext cx="619211" cy="895475"/>
          </a:xfrm>
          <a:prstGeom prst="rect">
            <a:avLst/>
          </a:prstGeom>
        </p:spPr>
      </p:pic>
      <p:pic>
        <p:nvPicPr>
          <p:cNvPr id="54" name="Picture 53">
            <a:extLst>
              <a:ext uri="{FF2B5EF4-FFF2-40B4-BE49-F238E27FC236}">
                <a16:creationId xmlns:a16="http://schemas.microsoft.com/office/drawing/2014/main" id="{EB10CE9A-951A-1379-99FF-83B98D93DF2A}"/>
              </a:ext>
            </a:extLst>
          </p:cNvPr>
          <p:cNvPicPr>
            <a:picLocks noChangeAspect="1"/>
          </p:cNvPicPr>
          <p:nvPr/>
        </p:nvPicPr>
        <p:blipFill>
          <a:blip r:embed="rId33" cstate="email">
            <a:extLst>
              <a:ext uri="{28A0092B-C50C-407E-A947-70E740481C1C}">
                <a14:useLocalDpi xmlns:a14="http://schemas.microsoft.com/office/drawing/2010/main"/>
              </a:ext>
            </a:extLst>
          </a:blip>
          <a:stretch>
            <a:fillRect/>
          </a:stretch>
        </p:blipFill>
        <p:spPr>
          <a:xfrm>
            <a:off x="7359845" y="2981304"/>
            <a:ext cx="735246" cy="659186"/>
          </a:xfrm>
          <a:prstGeom prst="rect">
            <a:avLst/>
          </a:prstGeom>
        </p:spPr>
      </p:pic>
      <p:sp>
        <p:nvSpPr>
          <p:cNvPr id="58" name="Rectangle: Rounded Corners 57">
            <a:extLst>
              <a:ext uri="{FF2B5EF4-FFF2-40B4-BE49-F238E27FC236}">
                <a16:creationId xmlns:a16="http://schemas.microsoft.com/office/drawing/2014/main" id="{0D00DC0F-BF70-6499-7C58-E38CF3ABCCA0}"/>
              </a:ext>
            </a:extLst>
          </p:cNvPr>
          <p:cNvSpPr/>
          <p:nvPr/>
        </p:nvSpPr>
        <p:spPr>
          <a:xfrm>
            <a:off x="315115" y="1089239"/>
            <a:ext cx="11638760" cy="245904"/>
          </a:xfrm>
          <a:prstGeom prst="roundRect">
            <a:avLst/>
          </a:prstGeom>
          <a:solidFill>
            <a:srgbClr val="D9EC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a:ln>
                  <a:noFill/>
                </a:ln>
                <a:solidFill>
                  <a:prstClr val="black"/>
                </a:solidFill>
                <a:effectLst/>
                <a:uLnTx/>
                <a:uFillTx/>
                <a:latin typeface="Roboto"/>
                <a:ea typeface="Roboto"/>
                <a:cs typeface="Arial"/>
                <a:sym typeface="Roboto"/>
              </a:rPr>
              <a:t>Overall:</a:t>
            </a:r>
          </a:p>
        </p:txBody>
      </p:sp>
      <p:sp>
        <p:nvSpPr>
          <p:cNvPr id="59" name="Rectangle: Rounded Corners 58">
            <a:extLst>
              <a:ext uri="{FF2B5EF4-FFF2-40B4-BE49-F238E27FC236}">
                <a16:creationId xmlns:a16="http://schemas.microsoft.com/office/drawing/2014/main" id="{24FB054C-B7DF-0750-3B41-1090E888A3C2}"/>
              </a:ext>
            </a:extLst>
          </p:cNvPr>
          <p:cNvSpPr/>
          <p:nvPr/>
        </p:nvSpPr>
        <p:spPr>
          <a:xfrm>
            <a:off x="315114" y="2624755"/>
            <a:ext cx="6725802" cy="244733"/>
          </a:xfrm>
          <a:prstGeom prst="roundRect">
            <a:avLst/>
          </a:prstGeom>
          <a:solidFill>
            <a:srgbClr val="D9EC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a:ln>
                  <a:noFill/>
                </a:ln>
                <a:solidFill>
                  <a:prstClr val="black"/>
                </a:solidFill>
                <a:effectLst/>
                <a:uLnTx/>
                <a:uFillTx/>
                <a:latin typeface="Roboto"/>
                <a:ea typeface="Roboto"/>
                <a:cs typeface="Arial"/>
                <a:sym typeface="Roboto"/>
              </a:rPr>
              <a:t>Marine Litter:</a:t>
            </a:r>
          </a:p>
        </p:txBody>
      </p:sp>
      <p:sp>
        <p:nvSpPr>
          <p:cNvPr id="60" name="Rectangle: Rounded Corners 59">
            <a:extLst>
              <a:ext uri="{FF2B5EF4-FFF2-40B4-BE49-F238E27FC236}">
                <a16:creationId xmlns:a16="http://schemas.microsoft.com/office/drawing/2014/main" id="{5E92DFF8-F13A-A703-C364-7F301F1097C6}"/>
              </a:ext>
            </a:extLst>
          </p:cNvPr>
          <p:cNvSpPr/>
          <p:nvPr/>
        </p:nvSpPr>
        <p:spPr>
          <a:xfrm>
            <a:off x="7257514" y="2621769"/>
            <a:ext cx="1852848" cy="241043"/>
          </a:xfrm>
          <a:prstGeom prst="roundRect">
            <a:avLst/>
          </a:prstGeom>
          <a:solidFill>
            <a:srgbClr val="D9EC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Roboto"/>
                <a:ea typeface="Roboto"/>
                <a:cs typeface="Arial"/>
                <a:sym typeface="Roboto"/>
              </a:rPr>
              <a:t>Nutrients:</a:t>
            </a:r>
          </a:p>
        </p:txBody>
      </p:sp>
      <p:sp>
        <p:nvSpPr>
          <p:cNvPr id="61" name="Rectangle: Rounded Corners 60">
            <a:extLst>
              <a:ext uri="{FF2B5EF4-FFF2-40B4-BE49-F238E27FC236}">
                <a16:creationId xmlns:a16="http://schemas.microsoft.com/office/drawing/2014/main" id="{D0CF802D-54A5-528C-5D03-EC101A545E7A}"/>
              </a:ext>
            </a:extLst>
          </p:cNvPr>
          <p:cNvSpPr/>
          <p:nvPr/>
        </p:nvSpPr>
        <p:spPr>
          <a:xfrm>
            <a:off x="9321799" y="2611608"/>
            <a:ext cx="2632075" cy="253879"/>
          </a:xfrm>
          <a:prstGeom prst="roundRect">
            <a:avLst/>
          </a:prstGeom>
          <a:solidFill>
            <a:srgbClr val="D9EC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1" u="none" strike="noStrike" kern="1200" cap="none" spc="0" normalizeH="0" baseline="0" noProof="0" dirty="0">
                <a:ln>
                  <a:noFill/>
                </a:ln>
                <a:solidFill>
                  <a:prstClr val="black"/>
                </a:solidFill>
                <a:effectLst/>
                <a:uLnTx/>
                <a:uFillTx/>
                <a:latin typeface="Roboto"/>
                <a:ea typeface="Roboto"/>
                <a:cs typeface="Arial"/>
                <a:sym typeface="Roboto"/>
              </a:rPr>
              <a:t>Ocean-based climate action:</a:t>
            </a:r>
          </a:p>
        </p:txBody>
      </p:sp>
      <p:sp>
        <p:nvSpPr>
          <p:cNvPr id="62" name="Rectangle: Rounded Corners 61">
            <a:extLst>
              <a:ext uri="{FF2B5EF4-FFF2-40B4-BE49-F238E27FC236}">
                <a16:creationId xmlns:a16="http://schemas.microsoft.com/office/drawing/2014/main" id="{DA0FF7C3-87DD-C91F-1621-8D5C539333EF}"/>
              </a:ext>
            </a:extLst>
          </p:cNvPr>
          <p:cNvSpPr/>
          <p:nvPr/>
        </p:nvSpPr>
        <p:spPr>
          <a:xfrm>
            <a:off x="315115" y="4635040"/>
            <a:ext cx="11638760" cy="217681"/>
          </a:xfrm>
          <a:prstGeom prst="roundRect">
            <a:avLst/>
          </a:prstGeom>
          <a:solidFill>
            <a:srgbClr val="D9EC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Roboto"/>
                <a:ea typeface="Roboto"/>
                <a:cs typeface="Arial"/>
                <a:sym typeface="Roboto"/>
              </a:rPr>
              <a:t>Marine and Coastal Ecosystems:</a:t>
            </a:r>
          </a:p>
        </p:txBody>
      </p:sp>
      <p:pic>
        <p:nvPicPr>
          <p:cNvPr id="2" name="Picture 1">
            <a:extLst>
              <a:ext uri="{FF2B5EF4-FFF2-40B4-BE49-F238E27FC236}">
                <a16:creationId xmlns:a16="http://schemas.microsoft.com/office/drawing/2014/main" id="{40E6D7DD-E5AB-1EB4-EB2D-B338CECC75BF}"/>
              </a:ext>
            </a:extLst>
          </p:cNvPr>
          <p:cNvPicPr>
            <a:picLocks noChangeAspect="1"/>
          </p:cNvPicPr>
          <p:nvPr/>
        </p:nvPicPr>
        <p:blipFill>
          <a:blip r:embed="rId33" cstate="email">
            <a:extLst>
              <a:ext uri="{28A0092B-C50C-407E-A947-70E740481C1C}">
                <a14:useLocalDpi xmlns:a14="http://schemas.microsoft.com/office/drawing/2010/main"/>
              </a:ext>
            </a:extLst>
          </a:blip>
          <a:stretch>
            <a:fillRect/>
          </a:stretch>
        </p:blipFill>
        <p:spPr>
          <a:xfrm>
            <a:off x="2711785" y="2963141"/>
            <a:ext cx="735246" cy="659186"/>
          </a:xfrm>
          <a:prstGeom prst="rect">
            <a:avLst/>
          </a:prstGeom>
        </p:spPr>
      </p:pic>
      <p:pic>
        <p:nvPicPr>
          <p:cNvPr id="3" name="Picture 2" descr="A blue and white logo&#10;&#10;AI-generated content may be incorrect.">
            <a:extLst>
              <a:ext uri="{FF2B5EF4-FFF2-40B4-BE49-F238E27FC236}">
                <a16:creationId xmlns:a16="http://schemas.microsoft.com/office/drawing/2014/main" id="{14C07C12-C46F-6C1F-6675-A8C20140CAB9}"/>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825002" y="2953764"/>
            <a:ext cx="671294" cy="671294"/>
          </a:xfrm>
          <a:prstGeom prst="rect">
            <a:avLst/>
          </a:prstGeom>
        </p:spPr>
      </p:pic>
      <p:pic>
        <p:nvPicPr>
          <p:cNvPr id="5" name="Picture 4" descr="A green logo with a circle and a circle&#10;&#10;AI-generated content may be incorrect.">
            <a:extLst>
              <a:ext uri="{FF2B5EF4-FFF2-40B4-BE49-F238E27FC236}">
                <a16:creationId xmlns:a16="http://schemas.microsoft.com/office/drawing/2014/main" id="{E51585D8-E398-4881-063B-C73B275D0431}"/>
              </a:ext>
            </a:extLst>
          </p:cNvPr>
          <p:cNvPicPr>
            <a:picLocks noChangeAspect="1"/>
          </p:cNvPicPr>
          <p:nvPr/>
        </p:nvPicPr>
        <p:blipFill>
          <a:blip r:embed="rId34" cstate="email">
            <a:extLst>
              <a:ext uri="{28A0092B-C50C-407E-A947-70E740481C1C}">
                <a14:useLocalDpi xmlns:a14="http://schemas.microsoft.com/office/drawing/2010/main"/>
              </a:ext>
            </a:extLst>
          </a:blip>
          <a:stretch>
            <a:fillRect/>
          </a:stretch>
        </p:blipFill>
        <p:spPr>
          <a:xfrm>
            <a:off x="9999980" y="3765629"/>
            <a:ext cx="1188720" cy="418941"/>
          </a:xfrm>
          <a:prstGeom prst="rect">
            <a:avLst/>
          </a:prstGeom>
        </p:spPr>
      </p:pic>
      <p:pic>
        <p:nvPicPr>
          <p:cNvPr id="6" name="Picture 5">
            <a:extLst>
              <a:ext uri="{FF2B5EF4-FFF2-40B4-BE49-F238E27FC236}">
                <a16:creationId xmlns:a16="http://schemas.microsoft.com/office/drawing/2014/main" id="{7240A87A-4E01-46D9-99FD-4D4586E8826C}"/>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83962" y="3699612"/>
            <a:ext cx="231146" cy="469274"/>
          </a:xfrm>
          <a:prstGeom prst="rect">
            <a:avLst/>
          </a:prstGeom>
        </p:spPr>
      </p:pic>
      <p:pic>
        <p:nvPicPr>
          <p:cNvPr id="11" name="Picture 10" descr="A blue and black logo&#10;&#10;AI-generated content may be incorrect.">
            <a:extLst>
              <a:ext uri="{FF2B5EF4-FFF2-40B4-BE49-F238E27FC236}">
                <a16:creationId xmlns:a16="http://schemas.microsoft.com/office/drawing/2014/main" id="{50EB6554-BE15-B1FC-BBC2-71CE8F208423}"/>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772160" y="3159760"/>
            <a:ext cx="1402080" cy="1432560"/>
          </a:xfrm>
          <a:prstGeom prst="rect">
            <a:avLst/>
          </a:prstGeom>
        </p:spPr>
      </p:pic>
      <p:pic>
        <p:nvPicPr>
          <p:cNvPr id="13" name="Picture 12" descr="A logo for a university&#10;&#10;AI-generated content may be incorrect.">
            <a:extLst>
              <a:ext uri="{FF2B5EF4-FFF2-40B4-BE49-F238E27FC236}">
                <a16:creationId xmlns:a16="http://schemas.microsoft.com/office/drawing/2014/main" id="{575FF1DD-8EA2-7380-9418-E06E1F77B42B}"/>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2326935" y="3620701"/>
            <a:ext cx="844778" cy="741809"/>
          </a:xfrm>
          <a:prstGeom prst="rect">
            <a:avLst/>
          </a:prstGeom>
        </p:spPr>
      </p:pic>
      <p:pic>
        <p:nvPicPr>
          <p:cNvPr id="16" name="Picture 15" descr="A green and purple logo&#10;&#10;AI-generated content may be incorrect.">
            <a:extLst>
              <a:ext uri="{FF2B5EF4-FFF2-40B4-BE49-F238E27FC236}">
                <a16:creationId xmlns:a16="http://schemas.microsoft.com/office/drawing/2014/main" id="{104E2C93-3331-4F03-41AD-D41E3A4395AC}"/>
              </a:ext>
            </a:extLst>
          </p:cNvPr>
          <p:cNvPicPr>
            <a:picLocks noChangeAspect="1"/>
          </p:cNvPicPr>
          <p:nvPr/>
        </p:nvPicPr>
        <p:blipFill>
          <a:blip r:embed="rId36" cstate="email">
            <a:extLst>
              <a:ext uri="{28A0092B-C50C-407E-A947-70E740481C1C}">
                <a14:useLocalDpi xmlns:a14="http://schemas.microsoft.com/office/drawing/2010/main"/>
              </a:ext>
            </a:extLst>
          </a:blip>
          <a:stretch>
            <a:fillRect/>
          </a:stretch>
        </p:blipFill>
        <p:spPr>
          <a:xfrm>
            <a:off x="3315953" y="3701935"/>
            <a:ext cx="735965" cy="668655"/>
          </a:xfrm>
          <a:prstGeom prst="rect">
            <a:avLst/>
          </a:prstGeom>
        </p:spPr>
      </p:pic>
      <p:pic>
        <p:nvPicPr>
          <p:cNvPr id="19" name="Picture 18" descr="A close-up of a logo&#10;&#10;AI-generated content may be incorrect.">
            <a:extLst>
              <a:ext uri="{FF2B5EF4-FFF2-40B4-BE49-F238E27FC236}">
                <a16:creationId xmlns:a16="http://schemas.microsoft.com/office/drawing/2014/main" id="{4C9A8B50-1477-302A-5E45-57E022943EFE}"/>
              </a:ext>
            </a:extLst>
          </p:cNvPr>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4273999" y="3846426"/>
            <a:ext cx="890270" cy="412115"/>
          </a:xfrm>
          <a:prstGeom prst="rect">
            <a:avLst/>
          </a:prstGeom>
        </p:spPr>
      </p:pic>
      <p:pic>
        <p:nvPicPr>
          <p:cNvPr id="23" name="Picture 22" descr="A green letter on a black background&#10;&#10;AI-generated content may be incorrect.">
            <a:extLst>
              <a:ext uri="{FF2B5EF4-FFF2-40B4-BE49-F238E27FC236}">
                <a16:creationId xmlns:a16="http://schemas.microsoft.com/office/drawing/2014/main" id="{A3A979BC-11AF-56E8-98CB-8E700AFE57C0}"/>
              </a:ext>
            </a:extLst>
          </p:cNvPr>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5601412" y="3883557"/>
            <a:ext cx="1278770" cy="243470"/>
          </a:xfrm>
          <a:prstGeom prst="rect">
            <a:avLst/>
          </a:prstGeom>
        </p:spPr>
      </p:pic>
      <p:pic>
        <p:nvPicPr>
          <p:cNvPr id="29" name="Picture 28" descr="A black background with blue text&#10;&#10;AI-generated content may be incorrect.">
            <a:extLst>
              <a:ext uri="{FF2B5EF4-FFF2-40B4-BE49-F238E27FC236}">
                <a16:creationId xmlns:a16="http://schemas.microsoft.com/office/drawing/2014/main" id="{6F4B2374-2164-73B9-C98F-A69E08506D0F}"/>
              </a:ext>
            </a:extLst>
          </p:cNvPr>
          <p:cNvPicPr>
            <a:picLocks noChangeAspect="1"/>
          </p:cNvPicPr>
          <p:nvPr/>
        </p:nvPicPr>
        <p:blipFill>
          <a:blip r:embed="rId39" cstate="email">
            <a:extLst>
              <a:ext uri="{28A0092B-C50C-407E-A947-70E740481C1C}">
                <a14:useLocalDpi xmlns:a14="http://schemas.microsoft.com/office/drawing/2010/main"/>
              </a:ext>
            </a:extLst>
          </a:blip>
          <a:srcRect/>
          <a:stretch>
            <a:fillRect/>
          </a:stretch>
        </p:blipFill>
        <p:spPr>
          <a:xfrm>
            <a:off x="5784776" y="3030968"/>
            <a:ext cx="1198618" cy="411198"/>
          </a:xfrm>
          <a:prstGeom prst="rect">
            <a:avLst/>
          </a:prstGeom>
        </p:spPr>
      </p:pic>
      <p:pic>
        <p:nvPicPr>
          <p:cNvPr id="33" name="Picture 32">
            <a:extLst>
              <a:ext uri="{FF2B5EF4-FFF2-40B4-BE49-F238E27FC236}">
                <a16:creationId xmlns:a16="http://schemas.microsoft.com/office/drawing/2014/main" id="{E9C5E0AB-72B5-E066-2390-5BE70CE129EC}"/>
              </a:ext>
            </a:extLst>
          </p:cNvPr>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a:xfrm>
            <a:off x="7085795" y="4970494"/>
            <a:ext cx="1711837" cy="981220"/>
          </a:xfrm>
          <a:prstGeom prst="rect">
            <a:avLst/>
          </a:prstGeom>
        </p:spPr>
      </p:pic>
    </p:spTree>
    <p:extLst>
      <p:ext uri="{BB962C8B-B14F-4D97-AF65-F5344CB8AC3E}">
        <p14:creationId xmlns:p14="http://schemas.microsoft.com/office/powerpoint/2010/main" val="2071838808"/>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0b551ac3-c18d-4447-9887-fff83caf0d6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E80995377069449CC119075EB13DB2" ma:contentTypeVersion="21" ma:contentTypeDescription="Create a new document." ma:contentTypeScope="" ma:versionID="29feb7205ace70e9d8b5f3cb2b17c4a8">
  <xsd:schema xmlns:xsd="http://www.w3.org/2001/XMLSchema" xmlns:xs="http://www.w3.org/2001/XMLSchema" xmlns:p="http://schemas.microsoft.com/office/2006/metadata/properties" xmlns:ns2="0b551ac3-c18d-4447-9887-fff83caf0d6e" xmlns:ns3="6c58ec16-6190-4b4c-b86a-64fe24a0c499" xmlns:ns4="985ec44e-1bab-4c0b-9df0-6ba128686fc9" targetNamespace="http://schemas.microsoft.com/office/2006/metadata/properties" ma:root="true" ma:fieldsID="15bc1532c007956bfe3897cb325d822b" ns2:_="" ns3:_="" ns4:_="">
    <xsd:import namespace="0b551ac3-c18d-4447-9887-fff83caf0d6e"/>
    <xsd:import namespace="6c58ec16-6190-4b4c-b86a-64fe24a0c499"/>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4:TaxCatchAll" minOccurs="0"/>
                <xsd:element ref="ns2:MediaServiceObjectDetectorVersions" minOccurs="0"/>
                <xsd:element ref="ns2:MediaServiceSearchProperties" minOccurs="0"/>
                <xsd:element ref="ns2:MediaServiceBillingMetadata"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551ac3-c18d-4447-9887-fff83caf0d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c58ec16-6190-4b4c-b86a-64fe24a0c49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bfa4bb18-2a15-4069-b86e-68a6a594b928}" ma:internalName="TaxCatchAll" ma:showField="CatchAllData" ma:web="6c58ec16-6190-4b4c-b86a-64fe24a0c4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D25137-2DD9-4260-B7E8-F1FC5FB83360}">
  <ds:schemaRefs>
    <ds:schemaRef ds:uri="http://schemas.microsoft.com/sharepoint/v3/contenttype/forms"/>
  </ds:schemaRefs>
</ds:datastoreItem>
</file>

<file path=customXml/itemProps2.xml><?xml version="1.0" encoding="utf-8"?>
<ds:datastoreItem xmlns:ds="http://schemas.openxmlformats.org/officeDocument/2006/customXml" ds:itemID="{C888C760-A8AC-415A-B97F-EBEC96363C3D}">
  <ds:schemaRefs>
    <ds:schemaRef ds:uri="http://purl.org/dc/elements/1.1/"/>
    <ds:schemaRef ds:uri="http://www.w3.org/XML/1998/namespace"/>
    <ds:schemaRef ds:uri="http://schemas.microsoft.com/office/2006/metadata/properties"/>
    <ds:schemaRef ds:uri="http://schemas.microsoft.com/office/2006/documentManagement/types"/>
    <ds:schemaRef ds:uri="0b551ac3-c18d-4447-9887-fff83caf0d6e"/>
    <ds:schemaRef ds:uri="6c58ec16-6190-4b4c-b86a-64fe24a0c499"/>
    <ds:schemaRef ds:uri="http://schemas.microsoft.com/office/infopath/2007/PartnerControls"/>
    <ds:schemaRef ds:uri="http://purl.org/dc/dcmitype/"/>
    <ds:schemaRef ds:uri="http://schemas.openxmlformats.org/package/2006/metadata/core-properties"/>
    <ds:schemaRef ds:uri="985ec44e-1bab-4c0b-9df0-6ba128686fc9"/>
    <ds:schemaRef ds:uri="http://purl.org/dc/terms/"/>
  </ds:schemaRefs>
</ds:datastoreItem>
</file>

<file path=customXml/itemProps3.xml><?xml version="1.0" encoding="utf-8"?>
<ds:datastoreItem xmlns:ds="http://schemas.openxmlformats.org/officeDocument/2006/customXml" ds:itemID="{C4F81D7C-2555-4CDF-9755-308390DCEE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551ac3-c18d-4447-9887-fff83caf0d6e"/>
    <ds:schemaRef ds:uri="6c58ec16-6190-4b4c-b86a-64fe24a0c499"/>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8b77875e-5908-45a0-9cb4-dec9ae074618}" enabled="1" method="Privileged" siteId="{0f9e35db-544f-4f60-bdcc-5ea416e6dc70}" removed="0"/>
</clbl:labelList>
</file>

<file path=docProps/app.xml><?xml version="1.0" encoding="utf-8"?>
<Properties xmlns="http://schemas.openxmlformats.org/officeDocument/2006/extended-properties" xmlns:vt="http://schemas.openxmlformats.org/officeDocument/2006/docPropsVTypes">
  <TotalTime>52</TotalTime>
  <Words>689</Words>
  <Application>Microsoft Office PowerPoint</Application>
  <PresentationFormat>Widescreen</PresentationFormat>
  <Paragraphs>135</Paragraphs>
  <Slides>11</Slides>
  <Notes>3</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11</vt:i4>
      </vt:variant>
    </vt:vector>
  </HeadingPairs>
  <TitlesOfParts>
    <vt:vector size="26" baseType="lpstr">
      <vt:lpstr>맑은 고딕</vt:lpstr>
      <vt:lpstr>맑은 고딕</vt:lpstr>
      <vt:lpstr>Aptos</vt:lpstr>
      <vt:lpstr>Aptos Display</vt:lpstr>
      <vt:lpstr>Arial</vt:lpstr>
      <vt:lpstr>Calibri</vt:lpstr>
      <vt:lpstr>Didact Gothic</vt:lpstr>
      <vt:lpstr>Roboto</vt:lpstr>
      <vt:lpstr>Roboto Black</vt:lpstr>
      <vt:lpstr>Roboto Condensed</vt:lpstr>
      <vt:lpstr>Roboto Light</vt:lpstr>
      <vt:lpstr>Roboto Medium</vt:lpstr>
      <vt:lpstr>Segoe UI</vt:lpstr>
      <vt:lpstr>1_Office Theme</vt:lpstr>
      <vt:lpstr>2_office theme</vt:lpstr>
      <vt:lpstr>PowerPoint Presentation</vt:lpstr>
      <vt:lpstr>SCS SAP:  SYNERGIES AND CONVERGENCE</vt:lpstr>
      <vt:lpstr>SCS SAP:  SYNERGIES AND CONVERGENCE</vt:lpstr>
      <vt:lpstr>SCS SAP:  SYNERGIES AND CONVERGENCE</vt:lpstr>
      <vt:lpstr>COBSEA Governance</vt:lpstr>
      <vt:lpstr>PowerPoint Presentation</vt:lpstr>
      <vt:lpstr>2026 Nutrients Pollution outlook</vt:lpstr>
      <vt:lpstr>2026 Marine and Coastal Ecosystems outlook </vt:lpstr>
      <vt:lpstr>PowerPoint Presentation</vt:lpstr>
      <vt:lpstr>Towards IGM 27...</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Jimin Hong</dc:creator>
  <cp:lastModifiedBy>Jimin Hong</cp:lastModifiedBy>
  <cp:revision>2</cp:revision>
  <dcterms:created xsi:type="dcterms:W3CDTF">2026-01-23T05:31:49Z</dcterms:created>
  <dcterms:modified xsi:type="dcterms:W3CDTF">2026-01-25T13:25:53Z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0x01010058E80995377069449CC119075EB13DB2</vt:lpwstr>
  </property>
  <property fmtid="{D5CDD505-2E9C-101B-9397-08002B2CF9AE}" pid="3" name="MediaServiceImageTags">
    <vt:lpwstr/>
  </property>
</Properties>
</file>