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326" r:id="rId2"/>
    <p:sldId id="322" r:id="rId3"/>
    <p:sldId id="325" r:id="rId4"/>
    <p:sldId id="259" r:id="rId5"/>
    <p:sldId id="337" r:id="rId6"/>
    <p:sldId id="330" r:id="rId7"/>
    <p:sldId id="336" r:id="rId8"/>
  </p:sldIdLst>
  <p:sldSz cx="18288000" cy="10287000"/>
  <p:notesSz cx="18288000" cy="10287000"/>
  <p:embeddedFontLst>
    <p:embeddedFont>
      <p:font typeface="Tahoma" panose="020B0604030504040204" pitchFamily="34" charset="0"/>
      <p:regular r:id="rId10"/>
      <p:bold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EB4BC385-E073-4E34-B534-90748C34A9EE}">
          <p14:sldIdLst>
            <p14:sldId id="326"/>
            <p14:sldId id="322"/>
            <p14:sldId id="325"/>
            <p14:sldId id="259"/>
            <p14:sldId id="337"/>
            <p14:sldId id="330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iXG2dS8cnDxVfdCOzQNOQMd5d+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524" y="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048600" y="771525"/>
            <a:ext cx="12192600" cy="3857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346D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3"/>
          <p:cNvSpPr txBox="1">
            <a:spLocks noGrp="1"/>
          </p:cNvSpPr>
          <p:nvPr>
            <p:ph type="title"/>
          </p:nvPr>
        </p:nvSpPr>
        <p:spPr>
          <a:xfrm>
            <a:off x="7240026" y="4881626"/>
            <a:ext cx="3807946" cy="513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sldNum" idx="12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4"/>
          <p:cNvSpPr txBox="1">
            <a:spLocks noGrp="1"/>
          </p:cNvSpPr>
          <p:nvPr>
            <p:ph type="title"/>
          </p:nvPr>
        </p:nvSpPr>
        <p:spPr>
          <a:xfrm>
            <a:off x="7240026" y="4881626"/>
            <a:ext cx="3807946" cy="513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sldNum" idx="12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 txBox="1">
            <a:spLocks noGrp="1"/>
          </p:cNvSpPr>
          <p:nvPr>
            <p:ph type="title"/>
          </p:nvPr>
        </p:nvSpPr>
        <p:spPr>
          <a:xfrm>
            <a:off x="7240026" y="4881626"/>
            <a:ext cx="3807946" cy="513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1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2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sldNum" idx="12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3F5DA1-7E82-0759-6DEC-F2D777DF19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9566910"/>
            <a:ext cx="4206240" cy="276999"/>
          </a:xfrm>
        </p:spPr>
        <p:txBody>
          <a:bodyPr/>
          <a:lstStyle/>
          <a:p>
            <a:fld id="{D34A18D8-6DAC-4F9A-B590-077B322EEABD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D0CEB9-9DE2-A98E-9722-B824F73C5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17920" y="9566910"/>
            <a:ext cx="5852160" cy="27699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2F10D-06BA-E333-DD69-55C6C116C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67361" y="9566910"/>
            <a:ext cx="4206240" cy="276999"/>
          </a:xfrm>
        </p:spPr>
        <p:txBody>
          <a:bodyPr/>
          <a:lstStyle/>
          <a:p>
            <a:fld id="{48D0861D-D859-4468-97E2-BED95DDF4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5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7240026" y="4881626"/>
            <a:ext cx="3807946" cy="513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ftr" idx="11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dt" idx="10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 flipH="1">
            <a:off x="19048" y="209550"/>
            <a:ext cx="18268952" cy="86296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732618" y="684020"/>
            <a:ext cx="14531831" cy="106176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spcFirstLastPara="1" wrap="square" lIns="137138" tIns="68550" rIns="137138" bIns="68550" anchor="t" anchorCtr="0">
            <a:spAutoFit/>
          </a:bodyPr>
          <a:lstStyle/>
          <a:p>
            <a:pPr algn="r"/>
            <a:r>
              <a:rPr lang="en-US" sz="3000" b="1" i="1" dirty="0">
                <a:solidFill>
                  <a:schemeClr val="lt1"/>
                </a:solidFill>
                <a:latin typeface="+mj-lt"/>
                <a:ea typeface="Twentieth Century"/>
                <a:cs typeface="Times New Roman" panose="02020603050405020304" pitchFamily="18" charset="0"/>
                <a:sym typeface="Twentieth Century"/>
              </a:rPr>
              <a:t>From strategy to action: Charting the course</a:t>
            </a:r>
          </a:p>
          <a:p>
            <a:pPr algn="r"/>
            <a:r>
              <a:rPr lang="en-US" sz="3000" b="1" i="1" dirty="0">
                <a:solidFill>
                  <a:schemeClr val="lt1"/>
                </a:solidFill>
                <a:latin typeface="+mj-lt"/>
                <a:ea typeface="Twentieth Century"/>
                <a:cs typeface="Times New Roman" panose="02020603050405020304" pitchFamily="18" charset="0"/>
                <a:sym typeface="Twentieth Century"/>
              </a:rPr>
              <a:t>for enduring impact and a resilient future for the SEAs</a:t>
            </a:r>
            <a:endParaRPr lang="en-US" sz="3000" b="1" i="1" dirty="0">
              <a:latin typeface="+mj-lt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81398" y="664000"/>
            <a:ext cx="1635134" cy="107603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501254" y="3013341"/>
            <a:ext cx="14715570" cy="237752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137138" tIns="68550" rIns="137138" bIns="68550" anchor="t" anchorCtr="0">
            <a:noAutofit/>
          </a:bodyPr>
          <a:lstStyle/>
          <a:p>
            <a:pPr algn="ctr">
              <a:lnSpc>
                <a:spcPct val="107000"/>
              </a:lnSpc>
            </a:pPr>
            <a:endParaRPr lang="en-US" sz="1500" b="1" dirty="0">
              <a:solidFill>
                <a:srgbClr val="FFFFFF"/>
              </a:solidFill>
              <a:latin typeface="Times New Roman" panose="02020603050405020304" pitchFamily="18" charset="0"/>
              <a:ea typeface="Twentieth Century"/>
              <a:cs typeface="Times New Roman" panose="02020603050405020304" pitchFamily="18" charset="0"/>
              <a:sym typeface="Twentieth Century"/>
            </a:endParaRPr>
          </a:p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rgbClr val="FFFFFF"/>
                </a:solidFill>
                <a:latin typeface="Times New Roman" panose="02020603050405020304" pitchFamily="18" charset="0"/>
                <a:ea typeface="Twentieth Century"/>
                <a:cs typeface="Times New Roman" panose="02020603050405020304" pitchFamily="18" charset="0"/>
                <a:sym typeface="Twentieth Century"/>
              </a:rPr>
              <a:t>Third Meeting of the Regional Scientific and Technical Committee (PSC) 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solidFill>
                  <a:srgbClr val="FFFFFF"/>
                </a:solidFill>
                <a:latin typeface="Times New Roman" panose="02020603050405020304" pitchFamily="18" charset="0"/>
                <a:ea typeface="Twentieth Century"/>
                <a:cs typeface="Times New Roman" panose="02020603050405020304" pitchFamily="18" charset="0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26-28 January 2026, Phu Quoc Island, Vietnam</a:t>
            </a:r>
          </a:p>
          <a:p>
            <a:pPr algn="ctr">
              <a:lnSpc>
                <a:spcPct val="107000"/>
              </a:lnSpc>
              <a:spcBef>
                <a:spcPts val="900"/>
              </a:spcBef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4166543" y="6566317"/>
            <a:ext cx="9954914" cy="137121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137138" tIns="68550" rIns="137138" bIns="68550" anchor="t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3200" b="1" dirty="0">
                <a:solidFill>
                  <a:srgbClr val="FFFFFF"/>
                </a:solidFill>
                <a:latin typeface="+mj-lt"/>
                <a:ea typeface="Twentieth Century"/>
                <a:cs typeface="Twentieth Century"/>
                <a:sym typeface="Twentieth Century"/>
              </a:rPr>
              <a:t>Project Coordination Unit (PCU)</a:t>
            </a:r>
          </a:p>
          <a:p>
            <a:pPr algn="ctr">
              <a:lnSpc>
                <a:spcPct val="107000"/>
              </a:lnSpc>
            </a:pPr>
            <a:r>
              <a:rPr lang="en-US" sz="2400" b="1" dirty="0">
                <a:solidFill>
                  <a:srgbClr val="FFFFFF"/>
                </a:solidFill>
                <a:latin typeface="+mj-lt"/>
                <a:sym typeface="Twentieth Century"/>
              </a:rPr>
              <a:t>Anders Poulsen, Senior Project Manager</a:t>
            </a:r>
            <a:endParaRPr sz="1050" dirty="0">
              <a:latin typeface="+mj-lt"/>
            </a:endParaRPr>
          </a:p>
          <a:p>
            <a:pPr algn="ctr">
              <a:lnSpc>
                <a:spcPct val="107000"/>
              </a:lnSpc>
              <a:spcBef>
                <a:spcPts val="2700"/>
              </a:spcBef>
            </a:pPr>
            <a:endParaRPr sz="1500" dirty="0">
              <a:solidFill>
                <a:srgbClr val="FFFFFF"/>
              </a:solidFill>
              <a:latin typeface="+mj-lt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935094" y="8966226"/>
            <a:ext cx="6764655" cy="1045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15E25-8D1F-D06B-6E3A-3637EA33E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B35005-2C5F-35EC-DDDB-276A22677D1E}"/>
              </a:ext>
            </a:extLst>
          </p:cNvPr>
          <p:cNvSpPr txBox="1"/>
          <p:nvPr/>
        </p:nvSpPr>
        <p:spPr>
          <a:xfrm>
            <a:off x="0" y="264068"/>
            <a:ext cx="18178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Project Events since last RSTC Meeting, July 2024: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530395-B013-E762-81F3-9C00279661CF}"/>
              </a:ext>
            </a:extLst>
          </p:cNvPr>
          <p:cNvSpPr txBox="1"/>
          <p:nvPr/>
        </p:nvSpPr>
        <p:spPr>
          <a:xfrm>
            <a:off x="1637253" y="2448796"/>
            <a:ext cx="152450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b="1" baseline="300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Regional Scientific and Technical Committee (RSTC) Meeting, July 2024, Bangkok, Thailand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Retreat, October 2024, Siem Reap, Cambodia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Mid-term Evaluation, February-March 2025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Steering Committee Meeting, May 2025, Manila, Philippines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Regional Working Group Meetings, Habitats, August 2025</a:t>
            </a:r>
          </a:p>
          <a:p>
            <a:pPr marL="514350" lvl="7" indent="-514350">
              <a:buFont typeface="Arial" panose="020B0604020202020204" pitchFamily="34" charset="0"/>
              <a:buChar char="•"/>
            </a:pP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Land-based Pollution, November 2024 &amp; November 2025</a:t>
            </a:r>
          </a:p>
          <a:p>
            <a:pPr marL="514350" lvl="7" indent="-51435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4000" b="1" baseline="300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Regional Scientific and Technical Committee (RSTC) Meeting, January 2024, Phu Quoc Island, Vietnam</a:t>
            </a:r>
            <a:endParaRPr lang="en-US" sz="4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08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8BCC7-8644-E36F-EB8D-B52A29F4E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D708B3-1E68-3622-197C-2DA9C3098999}"/>
              </a:ext>
            </a:extLst>
          </p:cNvPr>
          <p:cNvSpPr txBox="1"/>
          <p:nvPr/>
        </p:nvSpPr>
        <p:spPr>
          <a:xfrm>
            <a:off x="0" y="264068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Revised Focus of Project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43233D-29D7-F5A4-FB09-BF4C60BCBFE8}"/>
              </a:ext>
            </a:extLst>
          </p:cNvPr>
          <p:cNvSpPr txBox="1"/>
          <p:nvPr/>
        </p:nvSpPr>
        <p:spPr>
          <a:xfrm>
            <a:off x="1834362" y="2816437"/>
            <a:ext cx="1594104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Project Deliverables:</a:t>
            </a:r>
          </a:p>
          <a:p>
            <a:endParaRPr lang="en-US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 Implementation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Management Platform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SEA:LEARN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Integrated and Participatory TDA SAP Process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SEA:STAR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Grants Mechanism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SEA:PUFFER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Regional Integration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SCS SAP          COBSEA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D7CC0FD-E0B3-3EA6-2219-FD6D9915E1E1}"/>
              </a:ext>
            </a:extLst>
          </p:cNvPr>
          <p:cNvCxnSpPr/>
          <p:nvPr/>
        </p:nvCxnSpPr>
        <p:spPr>
          <a:xfrm>
            <a:off x="9557154" y="6964388"/>
            <a:ext cx="1052946" cy="0"/>
          </a:xfrm>
          <a:prstGeom prst="straightConnector1">
            <a:avLst/>
          </a:prstGeom>
          <a:ln w="5715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F1713DD-F941-3841-94F4-E8B9B5FAF73E}"/>
              </a:ext>
            </a:extLst>
          </p:cNvPr>
          <p:cNvSpPr txBox="1"/>
          <p:nvPr/>
        </p:nvSpPr>
        <p:spPr>
          <a:xfrm>
            <a:off x="8986682" y="3878266"/>
            <a:ext cx="7744214" cy="3477875"/>
          </a:xfrm>
          <a:prstGeom prst="rect">
            <a:avLst/>
          </a:prstGeom>
          <a:solidFill>
            <a:srgbClr val="BFBFBF"/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 by Q3 2026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Q1 2026 – End Q3 2027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 by Q2 2026</a:t>
            </a:r>
            <a:endParaRPr lang="en-US" sz="44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Start: Q3 2025 – End Q3 2027</a:t>
            </a:r>
            <a:endParaRPr lang="en-US" sz="44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 by Q4 2027 </a:t>
            </a:r>
            <a:endParaRPr lang="en-US" sz="44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1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62529-09B5-EC7D-1E93-21DDE67CF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174CE04-C4DB-26DC-1960-7F1A34CD5193}"/>
              </a:ext>
            </a:extLst>
          </p:cNvPr>
          <p:cNvSpPr/>
          <p:nvPr/>
        </p:nvSpPr>
        <p:spPr>
          <a:xfrm>
            <a:off x="501626" y="1760867"/>
            <a:ext cx="3551748" cy="3418229"/>
          </a:xfrm>
          <a:prstGeom prst="ellipse">
            <a:avLst/>
          </a:prstGeom>
          <a:solidFill>
            <a:srgbClr val="4472C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B2B98A-E737-EDCB-7DBA-EC31DD0CF79C}"/>
              </a:ext>
            </a:extLst>
          </p:cNvPr>
          <p:cNvSpPr/>
          <p:nvPr/>
        </p:nvSpPr>
        <p:spPr>
          <a:xfrm>
            <a:off x="5656811" y="2365701"/>
            <a:ext cx="10935581" cy="6816882"/>
          </a:xfrm>
          <a:prstGeom prst="roundRect">
            <a:avLst/>
          </a:prstGeom>
          <a:solidFill>
            <a:srgbClr val="A6A6A6">
              <a:alpha val="6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C1457-08D2-03BE-1C00-A9AF27906A86}"/>
              </a:ext>
            </a:extLst>
          </p:cNvPr>
          <p:cNvSpPr txBox="1"/>
          <p:nvPr/>
        </p:nvSpPr>
        <p:spPr>
          <a:xfrm>
            <a:off x="8211236" y="2662067"/>
            <a:ext cx="6108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Regional Governance</a:t>
            </a:r>
          </a:p>
          <a:p>
            <a:pPr algn="ctr"/>
            <a:r>
              <a:rPr lang="en-US" sz="4800" b="1" dirty="0"/>
              <a:t>COBSEA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F6D77B-1784-1C42-8B87-7104E4015F3C}"/>
              </a:ext>
            </a:extLst>
          </p:cNvPr>
          <p:cNvSpPr txBox="1"/>
          <p:nvPr/>
        </p:nvSpPr>
        <p:spPr>
          <a:xfrm>
            <a:off x="331928" y="2562054"/>
            <a:ext cx="3944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SAP Implementation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C9691E5-AF44-887A-0A99-385963C02F72}"/>
              </a:ext>
            </a:extLst>
          </p:cNvPr>
          <p:cNvSpPr/>
          <p:nvPr/>
        </p:nvSpPr>
        <p:spPr>
          <a:xfrm>
            <a:off x="501626" y="6305566"/>
            <a:ext cx="3542586" cy="3418229"/>
          </a:xfrm>
          <a:prstGeom prst="ellipse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29373-511E-34AC-B33A-32B4335550F7}"/>
              </a:ext>
            </a:extLst>
          </p:cNvPr>
          <p:cNvSpPr txBox="1"/>
          <p:nvPr/>
        </p:nvSpPr>
        <p:spPr>
          <a:xfrm>
            <a:off x="372872" y="7275005"/>
            <a:ext cx="3800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TDA/SAP SEA:STAR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197353-1FB7-70E6-D7E7-15CF9916DE4A}"/>
              </a:ext>
            </a:extLst>
          </p:cNvPr>
          <p:cNvSpPr/>
          <p:nvPr/>
        </p:nvSpPr>
        <p:spPr>
          <a:xfrm>
            <a:off x="11637068" y="5417508"/>
            <a:ext cx="3758184" cy="2825496"/>
          </a:xfrm>
          <a:prstGeom prst="ellipse">
            <a:avLst/>
          </a:prstGeom>
          <a:solidFill>
            <a:srgbClr val="FFFF99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BFB31-CA54-1963-2455-129F0BEF0730}"/>
              </a:ext>
            </a:extLst>
          </p:cNvPr>
          <p:cNvSpPr txBox="1"/>
          <p:nvPr/>
        </p:nvSpPr>
        <p:spPr>
          <a:xfrm>
            <a:off x="11896229" y="6391674"/>
            <a:ext cx="363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SEA:PUFFER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BE93947-2E52-1C90-3332-94CB0AA6391E}"/>
              </a:ext>
            </a:extLst>
          </p:cNvPr>
          <p:cNvSpPr/>
          <p:nvPr/>
        </p:nvSpPr>
        <p:spPr>
          <a:xfrm>
            <a:off x="6586652" y="5417508"/>
            <a:ext cx="3758184" cy="2825496"/>
          </a:xfrm>
          <a:prstGeom prst="ellipse">
            <a:avLst/>
          </a:prstGeom>
          <a:solidFill>
            <a:srgbClr val="00B0F0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FCF594-1E97-326B-D60D-D25A2193239B}"/>
              </a:ext>
            </a:extLst>
          </p:cNvPr>
          <p:cNvSpPr txBox="1"/>
          <p:nvPr/>
        </p:nvSpPr>
        <p:spPr>
          <a:xfrm>
            <a:off x="7066712" y="6391673"/>
            <a:ext cx="3278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SEA:LEARN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F015D60-2159-6F3E-4634-385D017F093F}"/>
              </a:ext>
            </a:extLst>
          </p:cNvPr>
          <p:cNvCxnSpPr>
            <a:cxnSpLocks/>
          </p:cNvCxnSpPr>
          <p:nvPr/>
        </p:nvCxnSpPr>
        <p:spPr>
          <a:xfrm>
            <a:off x="3968107" y="3962400"/>
            <a:ext cx="2862185" cy="206432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21E444B-C022-B462-5FD0-E833D46DC3DD}"/>
              </a:ext>
            </a:extLst>
          </p:cNvPr>
          <p:cNvCxnSpPr>
            <a:cxnSpLocks/>
          </p:cNvCxnSpPr>
          <p:nvPr/>
        </p:nvCxnSpPr>
        <p:spPr>
          <a:xfrm flipV="1">
            <a:off x="4044212" y="7206765"/>
            <a:ext cx="2542440" cy="71453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7BE730E-FE6D-0E8D-B9DD-208195DC9586}"/>
              </a:ext>
            </a:extLst>
          </p:cNvPr>
          <p:cNvSpPr txBox="1"/>
          <p:nvPr/>
        </p:nvSpPr>
        <p:spPr>
          <a:xfrm>
            <a:off x="1674876" y="264068"/>
            <a:ext cx="14182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Connected Deliverables: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0A89EC6-0BF6-8D88-C408-5FC4F0DF5F8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2272919" y="5194580"/>
            <a:ext cx="0" cy="111098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782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C1E20-8CA8-CC3B-CF9D-BC78DC67E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F5DF82-570A-7589-700E-90281180D4C5}"/>
              </a:ext>
            </a:extLst>
          </p:cNvPr>
          <p:cNvSpPr txBox="1"/>
          <p:nvPr/>
        </p:nvSpPr>
        <p:spPr>
          <a:xfrm>
            <a:off x="0" y="264068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of This RSTC Meeting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63C33-9F48-FF5F-206C-4D108387C026}"/>
              </a:ext>
            </a:extLst>
          </p:cNvPr>
          <p:cNvSpPr txBox="1"/>
          <p:nvPr/>
        </p:nvSpPr>
        <p:spPr>
          <a:xfrm>
            <a:off x="1834362" y="2816437"/>
            <a:ext cx="1594104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Project Deliverables:</a:t>
            </a:r>
          </a:p>
          <a:p>
            <a:endParaRPr lang="en-US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 Implementation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Management Platform – </a:t>
            </a:r>
            <a:r>
              <a:rPr lang="en-US" sz="4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SEA:LEARN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Integrated and Participatory TDA SAP Process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SEA:STAR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Grants Mechanism – </a:t>
            </a:r>
            <a:r>
              <a:rPr lang="en-US" sz="4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SEA:PUFFER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Regional Integration – 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SCS SAP          COBSEA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CE31C3-1153-9B0C-D029-B222FD20AF3D}"/>
              </a:ext>
            </a:extLst>
          </p:cNvPr>
          <p:cNvCxnSpPr/>
          <p:nvPr/>
        </p:nvCxnSpPr>
        <p:spPr>
          <a:xfrm>
            <a:off x="9557154" y="6964388"/>
            <a:ext cx="1052946" cy="0"/>
          </a:xfrm>
          <a:prstGeom prst="straightConnector1">
            <a:avLst/>
          </a:prstGeom>
          <a:ln w="5715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57546841-70FC-D094-D665-78509199C377}"/>
              </a:ext>
            </a:extLst>
          </p:cNvPr>
          <p:cNvSpPr/>
          <p:nvPr/>
        </p:nvSpPr>
        <p:spPr>
          <a:xfrm>
            <a:off x="1317485" y="5143500"/>
            <a:ext cx="14896534" cy="1050105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64BF60-E6CA-1081-D3C6-813B76AF23A8}"/>
              </a:ext>
            </a:extLst>
          </p:cNvPr>
          <p:cNvSpPr/>
          <p:nvPr/>
        </p:nvSpPr>
        <p:spPr>
          <a:xfrm>
            <a:off x="1317485" y="6439335"/>
            <a:ext cx="14896534" cy="1050105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5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5B982A-886F-36E9-FA75-9CA191D62B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2" t="11393" r="-692" b="288"/>
          <a:stretch/>
        </p:blipFill>
        <p:spPr>
          <a:xfrm>
            <a:off x="0" y="2118384"/>
            <a:ext cx="18410045" cy="66255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346638-554B-B8F1-5E8B-747CF0BFC4B4}"/>
              </a:ext>
            </a:extLst>
          </p:cNvPr>
          <p:cNvSpPr txBox="1"/>
          <p:nvPr/>
        </p:nvSpPr>
        <p:spPr>
          <a:xfrm>
            <a:off x="0" y="264068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Economic Valuation</a:t>
            </a:r>
          </a:p>
        </p:txBody>
      </p:sp>
    </p:spTree>
    <p:extLst>
      <p:ext uri="{BB962C8B-B14F-4D97-AF65-F5344CB8AC3E}">
        <p14:creationId xmlns:p14="http://schemas.microsoft.com/office/powerpoint/2010/main" val="3746723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BE1DDE-01AE-4774-82AB-8C56794FE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38" y="405308"/>
            <a:ext cx="17478375" cy="11239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FB7EC1-E0C8-09EA-15F6-503BB2B75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171" y="1471637"/>
            <a:ext cx="15026187" cy="8815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215325-91B1-2CE0-DC1B-6991980422F6}"/>
              </a:ext>
            </a:extLst>
          </p:cNvPr>
          <p:cNvSpPr txBox="1"/>
          <p:nvPr/>
        </p:nvSpPr>
        <p:spPr>
          <a:xfrm>
            <a:off x="2702257" y="6059606"/>
            <a:ext cx="72606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61711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C386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5093</TotalTime>
  <Words>276</Words>
  <Application>Microsoft Office PowerPoint</Application>
  <PresentationFormat>Custom</PresentationFormat>
  <Paragraphs>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Tahoma</vt:lpstr>
      <vt:lpstr>Times New Roman</vt:lpstr>
      <vt:lpstr>Calibri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Fernanda Vilar</dc:creator>
  <cp:lastModifiedBy>SCS SAP</cp:lastModifiedBy>
  <cp:revision>137</cp:revision>
  <dcterms:created xsi:type="dcterms:W3CDTF">2024-05-20T14:53:46Z</dcterms:created>
  <dcterms:modified xsi:type="dcterms:W3CDTF">2026-01-23T01:36:06Z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2024-05-20T00:00:00Z</vt:filetime>
  </property>
  <property fmtid="{D5CDD505-2E9C-101B-9397-08002B2CF9AE}" pid="3" name="Creator">
    <vt:lpwstr>Canva</vt:lpwstr>
  </property>
  <property fmtid="{D5CDD505-2E9C-101B-9397-08002B2CF9AE}" pid="4" name="LastSaved">
    <vt:filetime>2024-05-20T00:00:00Z</vt:filetime>
  </property>
  <property fmtid="{D5CDD505-2E9C-101B-9397-08002B2CF9AE}" pid="5" name="ContentTypeId">
    <vt:lpwstr>0x0101009354335BECF21B40B6CCFAE91E076EEB</vt:lpwstr>
  </property>
  <property fmtid="{D5CDD505-2E9C-101B-9397-08002B2CF9AE}" pid="6" name="MediaServiceImageTags">
    <vt:lpwstr/>
  </property>
</Properties>
</file>