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9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1D5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5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79375" y="165735"/>
            <a:ext cx="7657465" cy="502285"/>
          </a:xfrm>
        </p:spPr>
        <p:txBody>
          <a:bodyPr>
            <a:noAutofit/>
          </a:bodyPr>
          <a:p>
            <a:r>
              <a:rPr lang="en-US" altLang="zh-CN" sz="2800" b="1">
                <a:solidFill>
                  <a:srgbClr val="FF0000"/>
                </a:solidFill>
              </a:rPr>
              <a:t>2D-Economic Valuation Frameworks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963295" y="4789170"/>
            <a:ext cx="10777220" cy="1664970"/>
          </a:xfrm>
        </p:spPr>
        <p:txBody>
          <a:bodyPr>
            <a:noAutofit/>
          </a:bodyPr>
          <a:p>
            <a:pPr>
              <a:lnSpc>
                <a:spcPct val="100000"/>
              </a:lnSpc>
            </a:pPr>
            <a:r>
              <a:rPr lang="en-US" altLang="zh-CN" sz="2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EPI1: Economic Performace Index</a:t>
            </a:r>
            <a:r>
              <a:rPr lang="zh-CN" altLang="en-US" sz="2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endParaRPr lang="zh-CN" altLang="en-US" sz="2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>
                <a:solidFill>
                  <a:srgbClr val="1D41D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altLang="zh-CN" sz="2000" b="1">
                <a:solidFill>
                  <a:srgbClr val="1D41D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The increase in total economic value per unit cost</a:t>
            </a:r>
            <a:endParaRPr lang="en-US" altLang="zh-CN" sz="2000" b="1">
              <a:solidFill>
                <a:srgbClr val="1D41D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00000"/>
              </a:lnSpc>
            </a:pPr>
            <a:r>
              <a:rPr lang="en-US" altLang="zh-CN" sz="2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EPI2: Ecological Performace Index</a:t>
            </a:r>
            <a:r>
              <a:rPr lang="zh-CN" altLang="en-US" sz="2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endParaRPr lang="zh-CN" altLang="en-US" sz="2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000" b="1">
                <a:solidFill>
                  <a:srgbClr val="1D41D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2000" b="1">
                <a:solidFill>
                  <a:srgbClr val="1D41D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The increase in total ecosystem service value per unit cost</a:t>
            </a:r>
            <a:endParaRPr lang="en-US" altLang="zh-CN" sz="2000" b="1">
              <a:solidFill>
                <a:srgbClr val="1D41D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102100" y="933450"/>
            <a:ext cx="4757420" cy="3556000"/>
            <a:chOff x="5033" y="1053"/>
            <a:chExt cx="7492" cy="5600"/>
          </a:xfrm>
        </p:grpSpPr>
        <p:cxnSp>
          <p:nvCxnSpPr>
            <p:cNvPr id="4" name="直接箭头连接符 3"/>
            <p:cNvCxnSpPr/>
            <p:nvPr/>
          </p:nvCxnSpPr>
          <p:spPr>
            <a:xfrm flipV="1">
              <a:off x="5033" y="4099"/>
              <a:ext cx="7237" cy="124"/>
            </a:xfrm>
            <a:prstGeom prst="straightConnector1">
              <a:avLst/>
            </a:prstGeom>
            <a:ln w="31750" cap="rnd">
              <a:solidFill>
                <a:schemeClr val="accent1"/>
              </a:solidFill>
              <a:round/>
              <a:tailEnd type="arrow" w="med" len="med"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" name="直接箭头连接符 4"/>
            <p:cNvCxnSpPr/>
            <p:nvPr/>
          </p:nvCxnSpPr>
          <p:spPr>
            <a:xfrm flipH="1" flipV="1">
              <a:off x="8684" y="1053"/>
              <a:ext cx="168" cy="5600"/>
            </a:xfrm>
            <a:prstGeom prst="straightConnector1">
              <a:avLst/>
            </a:prstGeom>
            <a:ln w="31750" cap="rnd">
              <a:solidFill>
                <a:schemeClr val="accent1"/>
              </a:solidFill>
              <a:round/>
              <a:tailEnd type="arrow" w="med" len="med"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11315" y="4353"/>
              <a:ext cx="121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b="1"/>
                <a:t>EPI1</a:t>
              </a:r>
              <a:endParaRPr lang="en-US" altLang="zh-CN" b="1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474" y="1290"/>
              <a:ext cx="121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b="1"/>
                <a:t>EPI2</a:t>
              </a:r>
              <a:endParaRPr lang="en-US" altLang="zh-CN" b="1"/>
            </a:p>
          </p:txBody>
        </p:sp>
        <p:sp>
          <p:nvSpPr>
            <p:cNvPr id="8" name="椭圆 7"/>
            <p:cNvSpPr/>
            <p:nvPr/>
          </p:nvSpPr>
          <p:spPr>
            <a:xfrm>
              <a:off x="9967" y="2740"/>
              <a:ext cx="369" cy="377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7256" y="2740"/>
              <a:ext cx="369" cy="377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9967" y="5044"/>
              <a:ext cx="369" cy="377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7200" y="5044"/>
              <a:ext cx="369" cy="37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885690" y="1936750"/>
            <a:ext cx="3714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15" name="文本框 14"/>
          <p:cNvSpPr txBox="1"/>
          <p:nvPr/>
        </p:nvSpPr>
        <p:spPr>
          <a:xfrm>
            <a:off x="7635240" y="1909445"/>
            <a:ext cx="6394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16" name="文本框 15"/>
          <p:cNvSpPr txBox="1"/>
          <p:nvPr/>
        </p:nvSpPr>
        <p:spPr>
          <a:xfrm>
            <a:off x="7556500" y="3392805"/>
            <a:ext cx="6394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17" name="文本框 16"/>
          <p:cNvSpPr txBox="1"/>
          <p:nvPr/>
        </p:nvSpPr>
        <p:spPr>
          <a:xfrm>
            <a:off x="4885690" y="3362960"/>
            <a:ext cx="561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D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55295" y="376555"/>
            <a:ext cx="11355705" cy="6147435"/>
          </a:xfrm>
        </p:spPr>
        <p:txBody>
          <a:bodyPr>
            <a:noAutofit/>
          </a:bodyPr>
          <a:p>
            <a:pPr>
              <a:lnSpc>
                <a:spcPct val="100000"/>
              </a:lnSpc>
            </a:pPr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Cost: </a:t>
            </a:r>
            <a:endParaRPr lang="en-US" altLang="zh-CN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altLang="zh-CN" sz="2400" b="1">
                <a:solidFill>
                  <a:srgbClr val="1D41D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money, human cost, in-kind investement</a:t>
            </a:r>
            <a:endParaRPr lang="en-US" altLang="zh-CN" sz="2400" b="1">
              <a:solidFill>
                <a:srgbClr val="1D41D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Economic value: </a:t>
            </a:r>
            <a:endParaRPr lang="en-US" altLang="zh-CN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altLang="zh-CN" sz="2000" b="1">
                <a:solidFill>
                  <a:srgbClr val="1D41D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Income from ecosystem during and after utilization, conservation and restoration activies. </a:t>
            </a:r>
            <a:endParaRPr lang="en-US" altLang="zh-CN" sz="2000" b="1">
              <a:solidFill>
                <a:srgbClr val="1D41D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altLang="zh-CN" sz="2000" b="1">
                <a:solidFill>
                  <a:srgbClr val="1D41D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Including the provisioning services: seafood products</a:t>
            </a:r>
            <a:endParaRPr lang="en-US" altLang="zh-CN" sz="2000" b="1">
              <a:solidFill>
                <a:srgbClr val="1D41D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altLang="zh-CN" sz="2000" b="1">
                <a:solidFill>
                  <a:srgbClr val="1D41D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and cultural services: tourism, </a:t>
            </a:r>
            <a:endParaRPr lang="en-US" altLang="zh-CN" sz="2000" b="1">
              <a:solidFill>
                <a:srgbClr val="1D41D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altLang="zh-CN" sz="2000" b="1">
                <a:solidFill>
                  <a:srgbClr val="1D41D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and other economic incomes</a:t>
            </a:r>
            <a:endParaRPr lang="en-US" altLang="zh-CN" sz="2000" b="1">
              <a:solidFill>
                <a:srgbClr val="1D41D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00000"/>
              </a:lnSpc>
            </a:pPr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Ecosystem service value: </a:t>
            </a:r>
            <a:endParaRPr lang="en-US" altLang="zh-CN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altLang="zh-CN" sz="2000" b="1">
                <a:solidFill>
                  <a:srgbClr val="1D41D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Benefits for human provided from ecosystem </a:t>
            </a:r>
            <a:r>
              <a:rPr lang="en-US" altLang="zh-CN" sz="2000" b="1">
                <a:solidFill>
                  <a:srgbClr val="1D41D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during and after utilization, conservation and restoration activies</a:t>
            </a:r>
            <a:r>
              <a:rPr lang="en-US" altLang="zh-CN" sz="2000" b="1">
                <a:solidFill>
                  <a:srgbClr val="1D41D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 </a:t>
            </a:r>
            <a:endParaRPr lang="en-US" altLang="zh-CN" sz="2000" b="1">
              <a:solidFill>
                <a:srgbClr val="1D41D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altLang="zh-CN" sz="2000" b="1">
                <a:solidFill>
                  <a:srgbClr val="1D41D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Including regulating services: carbon sequestration, climate regulation,   </a:t>
            </a:r>
            <a:endParaRPr lang="en-US" altLang="zh-CN" sz="2000" b="1">
              <a:solidFill>
                <a:srgbClr val="1D41D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altLang="zh-CN" sz="2000" b="1">
                <a:solidFill>
                  <a:srgbClr val="1D41D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shoreline protection, waste treatment(seawater Purification)</a:t>
            </a:r>
            <a:endParaRPr lang="en-US" altLang="zh-CN" sz="2000" b="1">
              <a:solidFill>
                <a:srgbClr val="1D41D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altLang="zh-CN" sz="2000" b="1">
                <a:solidFill>
                  <a:srgbClr val="1D41D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oxygen production.</a:t>
            </a:r>
            <a:endParaRPr lang="en-US" altLang="zh-CN" sz="2000" b="1">
              <a:solidFill>
                <a:srgbClr val="1D41D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altLang="zh-CN" sz="2000" b="1">
                <a:solidFill>
                  <a:srgbClr val="1D41D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and supporting services: species diversity maintanence</a:t>
            </a:r>
            <a:endParaRPr lang="en-US" altLang="zh-CN" sz="2000" b="1">
              <a:solidFill>
                <a:srgbClr val="1D41D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914</Words>
  <Application>WPS 演示</Application>
  <PresentationFormat>宽屏</PresentationFormat>
  <Paragraphs>33</Paragraphs>
  <Slides>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WPS</vt:lpstr>
      <vt:lpstr>2D-Economic Valuation Frameworks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珠江源</cp:lastModifiedBy>
  <cp:revision>163</cp:revision>
  <dcterms:created xsi:type="dcterms:W3CDTF">2019-06-19T02:08:00Z</dcterms:created>
  <dcterms:modified xsi:type="dcterms:W3CDTF">2026-01-26T07:47:48Z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2052-12.1.0.24034</vt:lpwstr>
  </property>
  <property fmtid="{D5CDD505-2E9C-101B-9397-08002B2CF9AE}" pid="3" name="ICV">
    <vt:lpwstr>04BA45D313554C498D0039E50078442C_13</vt:lpwstr>
  </property>
</Properties>
</file>