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9" autoAdjust="0"/>
    <p:restoredTop sz="94660"/>
  </p:normalViewPr>
  <p:slideViewPr>
    <p:cSldViewPr snapToGrid="0">
      <p:cViewPr varScale="1">
        <p:scale>
          <a:sx n="80" d="100"/>
          <a:sy n="80" d="100"/>
        </p:scale>
        <p:origin x="80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2E1CE1-EA59-13FE-94B1-7B5BAC3BA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E88F717-652A-8686-7969-6839EF3F16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6A77E6-932E-9EE6-6E69-D5C7A2ECB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2B140FA-7413-0DC4-0F5E-CD5D1CDEF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F3842E-AE96-2544-9988-74E91B93B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346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7481B8-158F-28EE-C0B7-F643EB75A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80991C1-CDD2-98AB-9E31-133B75485C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1AE483-FB09-C8DB-FBC8-C1DC207DA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AD67A8D-CE51-9303-A2DD-740110F4F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DDF8EF2-0389-515B-020B-6F3882488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991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BF9D3F3-62E4-D5F9-7958-1790CFE28B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5444F33-2550-16ED-725E-FA8B0EBD5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5F662A-EC50-FBB4-FC62-1983C553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3529555-1814-18D6-E605-84AAF2E7E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799C42C-7603-8BB9-2507-B0F776F36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86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88B598-548E-4D14-3AB9-9F17133F3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50EA3A7-F0F3-3D0D-DCE8-B365C1E36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A904BB-F5FD-9112-E356-B4C01BFE2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BEDD83-C532-9949-01BC-E1441B961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BF36F4A-3BF1-E78C-06F2-46FD535B0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3567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6E7AA5-2771-8AD4-213E-C9CB6A18D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92A611D-4328-7A9C-3E9B-42DBB03E2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91C407-6E64-54F4-D1DA-538C361A7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E9C6D33-E49A-5FF9-E89C-1F37D71E8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E6A31C1-1B7E-F830-A0F9-3FAD2C135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54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988B81-A914-A35C-16CC-C05959E7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DD654F0-4DA8-547A-C52B-A933E93EB3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E6AD527-4633-17AC-58E8-BCA1EFE198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ACF4E85-D426-C877-61C9-18392A3C6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898A996-F9F6-17C2-042B-F8131C890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F22C909-AB2C-5C94-7DE0-CF1AAFDB7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374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262738-01D7-D856-5605-292F33EFB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51CE081-BEB3-9B23-B9D3-D919E76D6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38AF510-4880-FE0B-066B-66B22D1DE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25307D9-6E83-5EEF-B30C-EF910B93BB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464431C-AAD2-4B9C-DDD8-332941AB9F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7F57D2E-069A-D786-97CE-CD1848B60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34B5951-2ABE-A147-0F5E-3669D7A01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1AE4DA4-4978-401B-4894-1A5F8F3F5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978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9E1448-45FC-F12C-A137-D928309C5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1F568E7-6EB1-A814-66B4-5F6E02F20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758D780-6E28-1F32-7966-F6E6B3FEE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ADD7BBA-0B15-2ACB-4154-83EEEA80F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341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36F6E29-4BEC-6F78-B02A-3ECC2D07E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C2DD4EC-7254-9EDC-D6D4-128E1552F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9523E12-7139-FABB-908A-A081CF802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634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36A8FA-9085-749B-FA34-788F5972F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81893B-E6A3-360F-31BB-B6D4A8E07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BECD1B5-71E4-A442-2660-AA90F274C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5D836AC-EB27-55BF-C9E9-94E7F35F9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73F802F-CD48-F23A-1CF3-6CB35C093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67952BC-9A35-77C0-FCEC-4D5C576D5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504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4A3443-CC97-257A-295C-67E568929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6D7577F-2C7F-8486-0F5B-0298A03E6A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A3A1F65-9773-85E6-FB10-E0D6870DA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62B9D08-46F6-643C-60FE-51EB7D470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E18BE3E-579B-AD7F-60C4-8FCF7AC7D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446835-F090-4DF0-D6E4-19E39930B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785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9F0BBDA-A784-5DCD-6724-B9852D9D9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72158A-7148-2E93-E0E8-B1F8F132D5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DA6A3D-87EE-592F-8375-CD829DF8A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724CE-547B-4689-AAC8-37B447EEDCEF}" type="datetimeFigureOut">
              <a:rPr lang="zh-CN" altLang="en-US" smtClean="0"/>
              <a:t>2026/1/27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6966C25-240C-7729-29AF-BE72B392E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763969E-B839-601E-5B27-F8562820B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06312-431C-45A4-B118-8C14A3D87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3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3E065D5E-E79A-9700-C851-2FAE53638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604370"/>
              </p:ext>
            </p:extLst>
          </p:nvPr>
        </p:nvGraphicFramePr>
        <p:xfrm>
          <a:off x="382988" y="2472856"/>
          <a:ext cx="11426024" cy="4039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123">
                  <a:extLst>
                    <a:ext uri="{9D8B030D-6E8A-4147-A177-3AD203B41FA5}">
                      <a16:colId xmlns:a16="http://schemas.microsoft.com/office/drawing/2014/main" val="1267017540"/>
                    </a:ext>
                  </a:extLst>
                </a:gridCol>
                <a:gridCol w="9198901">
                  <a:extLst>
                    <a:ext uri="{9D8B030D-6E8A-4147-A177-3AD203B41FA5}">
                      <a16:colId xmlns:a16="http://schemas.microsoft.com/office/drawing/2014/main" val="3450874328"/>
                    </a:ext>
                  </a:extLst>
                </a:gridCol>
              </a:tblGrid>
              <a:tr h="41301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Thematic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Recommendations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431832"/>
                  </a:ext>
                </a:extLst>
              </a:tr>
              <a:tr h="562940">
                <a:tc rowSpan="2">
                  <a:txBody>
                    <a:bodyPr/>
                    <a:lstStyle/>
                    <a:p>
                      <a:r>
                        <a:rPr lang="en-US" altLang="zh-CN" dirty="0"/>
                        <a:t>Climate change &amp; socioeconomic aspects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Strengthening the research and development of marine ecological restoration technologies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4590961"/>
                  </a:ext>
                </a:extLst>
              </a:tr>
              <a:tr h="5629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Strengthen Basic Research and Technological R&amp;D for Climate Change Adaptation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2739403"/>
                  </a:ext>
                </a:extLst>
              </a:tr>
              <a:tr h="407354">
                <a:tc rowSpan="6">
                  <a:txBody>
                    <a:bodyPr/>
                    <a:lstStyle/>
                    <a:p>
                      <a:r>
                        <a:rPr lang="en-US" altLang="zh-CN" dirty="0"/>
                        <a:t>Pollution Control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Enhancing Nutrient control by improving Municipal Wastewater Treatment.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694343"/>
                  </a:ext>
                </a:extLst>
              </a:tr>
              <a:tr h="413011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Comprehensive Management of Urban Non-Point Source Pollution.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558910"/>
                  </a:ext>
                </a:extLst>
              </a:tr>
              <a:tr h="413011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Promote various green and ecological aquaculture models based on local conditions.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056348"/>
                  </a:ext>
                </a:extLst>
              </a:tr>
              <a:tr h="413011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altLang="zh-CN" dirty="0"/>
                        <a:t>Enhance mariculture effluent treatment technologies.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342221"/>
                  </a:ext>
                </a:extLst>
              </a:tr>
              <a:tr h="440974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Agricultural Non-Point Source Pollution Control in Crop Farming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256453"/>
                  </a:ext>
                </a:extLst>
              </a:tr>
              <a:tr h="413011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Livestock and Poultry Farming Pollution Control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754780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13A14391-302D-D429-BBA0-9EAB269C6134}"/>
              </a:ext>
            </a:extLst>
          </p:cNvPr>
          <p:cNvSpPr txBox="1"/>
          <p:nvPr/>
        </p:nvSpPr>
        <p:spPr>
          <a:xfrm>
            <a:off x="382988" y="531631"/>
            <a:ext cx="11426024" cy="17045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Enhancing the sharing of treatment technologies and strengthening regional capacity building.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 on ecosystem-based adaptation (</a:t>
            </a:r>
            <a:r>
              <a:rPr lang="en-US" altLang="zh-CN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EbA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Priority should be given to key areas such as mangrove restoration, rehabilitation of coastal wetlands, and coastal </a:t>
            </a:r>
            <a:r>
              <a:rPr lang="en-US" altLang="zh-CN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adapatation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Prioritizing habitat restoration and biodiversity conservation as immediate actions under the regional workplan.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565AA45-CD37-B3E0-26E0-57BBD3A2F1DF}"/>
              </a:ext>
            </a:extLst>
          </p:cNvPr>
          <p:cNvSpPr txBox="1"/>
          <p:nvPr/>
        </p:nvSpPr>
        <p:spPr>
          <a:xfrm>
            <a:off x="1266245" y="1053707"/>
            <a:ext cx="8895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944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A8BE22-25E5-4D77-D3C9-A7A9C08A9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0AFF9AB2-19C0-C7CC-0092-FA9AABE7CD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894248"/>
              </p:ext>
            </p:extLst>
          </p:nvPr>
        </p:nvGraphicFramePr>
        <p:xfrm>
          <a:off x="500932" y="492981"/>
          <a:ext cx="11378317" cy="5971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0562">
                  <a:extLst>
                    <a:ext uri="{9D8B030D-6E8A-4147-A177-3AD203B41FA5}">
                      <a16:colId xmlns:a16="http://schemas.microsoft.com/office/drawing/2014/main" val="1267017540"/>
                    </a:ext>
                  </a:extLst>
                </a:gridCol>
                <a:gridCol w="9147755">
                  <a:extLst>
                    <a:ext uri="{9D8B030D-6E8A-4147-A177-3AD203B41FA5}">
                      <a16:colId xmlns:a16="http://schemas.microsoft.com/office/drawing/2014/main" val="3450874328"/>
                    </a:ext>
                  </a:extLst>
                </a:gridCol>
              </a:tblGrid>
              <a:tr h="41007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Thematic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Recommendations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431832"/>
                  </a:ext>
                </a:extLst>
              </a:tr>
              <a:tr h="1011154">
                <a:tc rowSpan="3">
                  <a:txBody>
                    <a:bodyPr/>
                    <a:lstStyle/>
                    <a:p>
                      <a:r>
                        <a:rPr lang="en-US" altLang="zh-CN" dirty="0"/>
                        <a:t>Ecosystem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Enhance conservation regulatory capacity (e.g., improve monitoring capabilities and refine the mechanisms for evaluating restoration</a:t>
                      </a:r>
                    </a:p>
                    <a:p>
                      <a:r>
                        <a:rPr lang="en-US" altLang="zh-CN" dirty="0"/>
                        <a:t>effectiveness);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590961"/>
                  </a:ext>
                </a:extLst>
              </a:tr>
              <a:tr h="1011154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Strengthen scientific research (e.g., research on fundamental ecosystem science, key ecological restoration technologies, and carbon sequestration and climate change responses);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739403"/>
                  </a:ext>
                </a:extLst>
              </a:tr>
              <a:tr h="707808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Continuously advance marine ecological conservation and restoration, while bolstering the prevention and control of invasive alien species (e.g., controlling Spartina alterniflora)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694343"/>
                  </a:ext>
                </a:extLst>
              </a:tr>
              <a:tr h="707808">
                <a:tc rowSpan="4">
                  <a:txBody>
                    <a:bodyPr/>
                    <a:lstStyle/>
                    <a:p>
                      <a:r>
                        <a:rPr lang="en-US" altLang="zh-CN" dirty="0"/>
                        <a:t>Governance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Improve the standards, monitoring, evaluation and assessment systems for marine ecological environment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558910"/>
                  </a:ext>
                </a:extLst>
              </a:tr>
              <a:tr h="707808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Enhance the capacity of marine environmental monitoring and research and data integration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056348"/>
                  </a:ext>
                </a:extLst>
              </a:tr>
              <a:tr h="707808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Promote public participation and raise residents' awareness of marine environmental protection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342221"/>
                  </a:ext>
                </a:extLst>
              </a:tr>
              <a:tr h="707808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Strengthen regional cooperation and establish a mechanism for the exchange of technology and information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256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9686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265</Words>
  <Application>Microsoft Office PowerPoint</Application>
  <PresentationFormat>宽屏</PresentationFormat>
  <Paragraphs>27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等线</vt:lpstr>
      <vt:lpstr>等线 Light</vt:lpstr>
      <vt:lpstr>Arial</vt:lpstr>
      <vt:lpstr>Times New Roman</vt:lpstr>
      <vt:lpstr>Wingdings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Charles YU</dc:creator>
  <cp:lastModifiedBy>Charles YU</cp:lastModifiedBy>
  <cp:revision>5</cp:revision>
  <dcterms:created xsi:type="dcterms:W3CDTF">2026-01-27T04:49:46Z</dcterms:created>
  <dcterms:modified xsi:type="dcterms:W3CDTF">2026-01-27T04:59:18Z</dcterms:modified>
</cp:coreProperties>
</file>