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11"/>
  </p:notesMasterIdLst>
  <p:handoutMasterIdLst>
    <p:handoutMasterId r:id="rId12"/>
  </p:handoutMasterIdLst>
  <p:sldIdLst>
    <p:sldId id="259" r:id="rId2"/>
    <p:sldId id="305" r:id="rId3"/>
    <p:sldId id="2147482411" r:id="rId4"/>
    <p:sldId id="2147482413" r:id="rId5"/>
    <p:sldId id="2147482414" r:id="rId6"/>
    <p:sldId id="2147482415" r:id="rId7"/>
    <p:sldId id="2147482416" r:id="rId8"/>
    <p:sldId id="2147482417" r:id="rId9"/>
    <p:sldId id="301" r:id="rId10"/>
  </p:sldIdLst>
  <p:sldSz cx="12192000" cy="6858000"/>
  <p:notesSz cx="6858000" cy="9144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C2B"/>
    <a:srgbClr val="2B3C94"/>
    <a:srgbClr val="FFFFCC"/>
    <a:srgbClr val="4AA049"/>
    <a:srgbClr val="5B9BD5"/>
    <a:srgbClr val="F3C829"/>
    <a:srgbClr val="2068AB"/>
    <a:srgbClr val="2C3A93"/>
    <a:srgbClr val="2D3892"/>
    <a:srgbClr val="2D36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Gaya Medium 2 - Akse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16" y="2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25C2-E73E-445F-9AB7-1DB1C731FF64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442-DBE7-4BAC-ACF7-D75621452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5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4D77-93D2-466B-AD15-6DB0706EB917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FE8BC-2593-4B05-A319-550D1207BB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7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948E-2FA0-83FF-387E-B303ABF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BFF93-66B4-64CA-29E5-CF4DAEE5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5B6B3-D7C4-8AFA-7506-D48A3956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6ECF6-068C-36E4-EF35-3064D0941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97CA1-6674-5B37-CAC9-CC518F6E8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6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39596-626B-AEA0-C9D4-8C957D98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79C21-F0A5-F5DB-61B7-B61E1A325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D4B2E-4A4C-F0BE-A59A-2F99E2DA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EF747-6525-5470-B373-BBED6BAD2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8C02-71E5-4FF0-DE24-9260391E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2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5D9B3-F939-724F-98E7-E255FF8D6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E7762-1765-E50C-5374-7EB03162A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67E8E-2B22-F3FC-6476-A401E07D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9ACE3-DD1F-CC79-B613-1567127A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8E137-F897-9C7A-9C6E-0C4F1967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2ED95223-0CB9-40C6-9997-82ECE801BA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5850" y="698530"/>
            <a:ext cx="3817465" cy="4330669"/>
          </a:xfrm>
          <a:prstGeom prst="rect">
            <a:avLst/>
          </a:prstGeom>
          <a:solidFill>
            <a:schemeClr val="bg1"/>
          </a:solidFill>
          <a:ln w="76200">
            <a:solidFill>
              <a:srgbClr val="FFFFFF"/>
            </a:solidFill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7" name="Picture Placeholder 15">
            <a:extLst>
              <a:ext uri="{FF2B5EF4-FFF2-40B4-BE49-F238E27FC236}">
                <a16:creationId xmlns:a16="http://schemas.microsoft.com/office/drawing/2014/main" id="{89978932-7616-4188-9245-AE43D31EF9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4480" y="1855466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14561F8B-2A79-4C2D-93BB-2FBF590140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77943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A41DA7E2-A07C-484A-B81A-CBB0A1DA19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60450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79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80ED9AD9-1D28-4D23-8B73-6571448BD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09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694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135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4EDC71D-5493-4A83-845C-A3D0C816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6889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1FEBD23-6A1D-48EC-9BC9-97259AA8E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8498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CFB7958-7F8B-431A-BB8C-AA5AAC7357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0567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95EB4D86-E7F3-44A8-BBB4-8BDC8A8A3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362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8AC16-3C5F-821B-056D-FA22E8E7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A2B74-5DC0-7E8F-365C-BEF7085A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7D2F5-FD9D-F7A9-0D1C-7E7ADCABF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44402-DD23-FCED-8B16-E373D1FC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3C35-EF59-1AB7-675D-98B9AFCA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9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F7F2556-F192-443E-84E9-55A62C844A6C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30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B0E5B60-B43F-4D99-BE52-40D9F8C0F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7928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DEC40B38-BD30-4CF5-884B-18A563DD265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>
            <a:extLst>
              <a:ext uri="{FF2B5EF4-FFF2-40B4-BE49-F238E27FC236}">
                <a16:creationId xmlns:a16="http://schemas.microsoft.com/office/drawing/2014/main" id="{4D7DF069-7B06-46EC-9E1B-D6A13CCDB48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>
            <a:extLst>
              <a:ext uri="{FF2B5EF4-FFF2-40B4-BE49-F238E27FC236}">
                <a16:creationId xmlns:a16="http://schemas.microsoft.com/office/drawing/2014/main" id="{80489E5A-26F2-4ED0-94B5-F15CEE08B8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>
            <a:extLst>
              <a:ext uri="{FF2B5EF4-FFF2-40B4-BE49-F238E27FC236}">
                <a16:creationId xmlns:a16="http://schemas.microsoft.com/office/drawing/2014/main" id="{A4448AEF-A9B9-4765-8EF5-57C580F3322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>
            <a:extLst>
              <a:ext uri="{FF2B5EF4-FFF2-40B4-BE49-F238E27FC236}">
                <a16:creationId xmlns:a16="http://schemas.microsoft.com/office/drawing/2014/main" id="{251AE00C-9B40-4DE4-AF9A-C86E0F6E6D5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>
            <a:extLst>
              <a:ext uri="{FF2B5EF4-FFF2-40B4-BE49-F238E27FC236}">
                <a16:creationId xmlns:a16="http://schemas.microsoft.com/office/drawing/2014/main" id="{B20E1522-4B0B-4347-A931-FAA94C24F81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>
            <a:extLst>
              <a:ext uri="{FF2B5EF4-FFF2-40B4-BE49-F238E27FC236}">
                <a16:creationId xmlns:a16="http://schemas.microsoft.com/office/drawing/2014/main" id="{AB3EECDE-3BC6-4637-A5FC-74FAD8B13E78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12336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8CEFA09-E401-4171-BA6B-496D5B9845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293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25A3ED3-3EF7-4B9A-B5F9-AC9A99C57F8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BBEF72B-2A67-4654-81F6-56316424922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8CB8D9A-6720-4E1B-AADB-D6222A1F816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BF4602E-AA15-4365-9509-BBE372C60A5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887E7E3-1BA2-43DE-A7C1-126966562D8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C2F68B6-34A5-4F8B-BD42-A4DB2D150C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289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92E9B21-68C7-4740-B990-670CD1B91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DF9F9C-206F-405C-92CF-8469663D1C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DB3CDB2-0CCD-4A9E-B5AF-ACA2469D7D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801B6BC0-3A18-44DF-9346-A1A63C16BD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91123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65860F5-4C74-48CA-9DC4-DCAF40FDAD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879846D-9F66-4422-BE1A-258A21903A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FDC5AFA-AAB0-4D66-8C2E-D28728232C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FEACAD81-A1D9-4D08-AD49-A7556688F0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5BFCCDF-2DD5-4F11-99AF-11AEA1DA52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9870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AFB47CF4-B8EC-4454-98B8-CA00E86507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E19E6A-6C5E-4E8B-8ADA-863B91594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488CF99-88B9-4C85-BB48-266581D204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1F8453ED-8626-4971-A6A0-C4D681C7B4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69080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8909C0C-9689-40A5-AE99-7DD7866E8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DB1AF2-7C5F-423E-94C4-1CFB013D77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199D4AE-AC4E-41A3-9043-1F73C0E1D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C73DB16-BEFC-4E21-9171-1A7A085D92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7652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9099D2B-C9A9-494C-95AD-EE81A54CF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477B6-0869-4F3D-B497-817BF21F2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D20273-8BDD-40A5-892B-CD8A67304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407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3C684-6A42-59D3-5C51-151481CF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A95C9-087D-74FF-6DC2-1F0372AD1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4F89C-8B88-6973-3EC7-1471F67E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2BE0-5E7F-E0D3-82F7-69181F13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48B37-0C64-7DB5-9F9B-AFCAA9CE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809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C6A2994A-A344-4778-9513-02ED91528F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3A8C1214-4AC3-45E5-B85B-65512E6D0D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AF96D660-B55B-4910-B82C-253F7EE78C5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EC886E66-4656-4188-AA6D-9611C38C82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0676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BF1442B-14B8-4103-84B7-876F53897B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2AB76DF-2AAB-4C94-9E60-1CE2B1A8A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AAFC8B0F-1178-4D17-B8A6-AB66C55C87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805E7D61-A8D5-40A1-93BB-ECAEC03D9F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33024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189811-5333-4001-A904-A91556D6F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8871E423-0AC8-4E81-BDE1-0A51E81AAD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268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FE675-186F-42BE-A2F8-33DCBFD36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7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94047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>
            <a:extLst>
              <a:ext uri="{FF2B5EF4-FFF2-40B4-BE49-F238E27FC236}">
                <a16:creationId xmlns:a16="http://schemas.microsoft.com/office/drawing/2014/main" id="{E1F3E9B2-C36C-4A79-AC83-DAFCF9D2D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>
            <a:extLst>
              <a:ext uri="{FF2B5EF4-FFF2-40B4-BE49-F238E27FC236}">
                <a16:creationId xmlns:a16="http://schemas.microsoft.com/office/drawing/2014/main" id="{3751BEA3-9E49-4C16-8F5B-ADF505D5A5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>
            <a:extLst>
              <a:ext uri="{FF2B5EF4-FFF2-40B4-BE49-F238E27FC236}">
                <a16:creationId xmlns:a16="http://schemas.microsoft.com/office/drawing/2014/main" id="{7965C90C-AA4E-454B-ACE3-995396E817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39571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>
            <a:extLst>
              <a:ext uri="{FF2B5EF4-FFF2-40B4-BE49-F238E27FC236}">
                <a16:creationId xmlns:a16="http://schemas.microsoft.com/office/drawing/2014/main" id="{42663D44-1579-49BF-90EA-83AA8860AD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3123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CBF26-419D-43EB-921D-9109B1360D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A7D1E23-2E01-4C26-BFAF-F0B97810E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F7BA-3C5E-84D0-E282-0FF2FEE0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92D1A-0CC5-5F61-7A57-314CA5D2E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71FE2-50F8-4DB6-3692-42408CBC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15982-7DF7-39E0-CC97-2E95E37BE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BDBBD-DB73-1F6B-AA66-C4074DE6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9EB8E-1E56-C4A7-0BED-D0C3A520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1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52926-83C1-AC8E-5C5F-87203048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AB935-69CE-4698-41BC-32CBA903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671D8-8BE2-33C8-9D4F-70490D5BC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B093A6-FF06-11CC-D9D3-94CB76BA4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45E4B-C9CE-94C2-F842-0F5D128D0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19A5C-7BD4-9FC0-8F96-19FA6C40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DC752-B0F2-E2DC-F44A-B286C3C7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0ECEC-2CE0-3EB1-945D-5B13C58B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1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DB8-A9CC-AEEB-A0A3-9A070490F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5DDFA-6DB0-D67F-E195-81768893E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7E35E-208C-8F9D-0716-3A4CC85BB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D2E41-506A-58FC-F2F0-AB5C2792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3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8BD7F-219F-0CB8-4A7E-CE28E9D9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ED60B-4FEB-2A86-911E-6614B0F0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EF304-D883-0C94-2F61-14EC42E6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AC7D-83D6-4305-4517-D3C7BAD18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B5D06-FE06-09F5-6C00-B728C555B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EDB83-FBFF-3BA7-9E8C-2E2924586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B9A53-2FF7-DE93-F86F-89F1933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825E3-19BE-25AD-4F4A-3A8CE8B5B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163DE-4606-C8F1-3AB0-92620B6E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4AEC-DD1A-089E-0FB5-E280487B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2AFEC-86BF-D163-08B4-6F5EF65AB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ECDAA-351D-EF37-59FA-B15EECD6C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679C4-B688-244F-89E9-50CDC8E9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27BAF-62B2-D69A-43CD-81F96848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A4E61-158E-089B-A573-97BADEBF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D2AF7-31B8-19D2-3C28-7D185ECB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9EED1-B255-282D-336C-B65B504FB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3F62B-98C8-CD31-AFB2-B3C1938C4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1/27/2026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4B152-6C10-B1AF-5B12-0E193E8A5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52D5-19CF-37C4-8937-755EECC54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650" r:id="rId15"/>
    <p:sldLayoutId id="2147483673" r:id="rId16"/>
    <p:sldLayoutId id="2147483651" r:id="rId17"/>
    <p:sldLayoutId id="2147483659" r:id="rId18"/>
    <p:sldLayoutId id="2147483660" r:id="rId19"/>
    <p:sldLayoutId id="2147483654" r:id="rId20"/>
    <p:sldLayoutId id="2147483655" r:id="rId21"/>
    <p:sldLayoutId id="2147483656" r:id="rId22"/>
    <p:sldLayoutId id="2147483657" r:id="rId23"/>
    <p:sldLayoutId id="2147483658" r:id="rId24"/>
    <p:sldLayoutId id="2147483661" r:id="rId25"/>
    <p:sldLayoutId id="2147483662" r:id="rId26"/>
    <p:sldLayoutId id="2147483663" r:id="rId27"/>
    <p:sldLayoutId id="2147483664" r:id="rId28"/>
    <p:sldLayoutId id="2147483665" r:id="rId29"/>
    <p:sldLayoutId id="2147483666" r:id="rId30"/>
    <p:sldLayoutId id="2147483667" r:id="rId31"/>
    <p:sldLayoutId id="2147483668" r:id="rId32"/>
    <p:sldLayoutId id="2147483669" r:id="rId33"/>
    <p:sldLayoutId id="2147483670" r:id="rId34"/>
    <p:sldLayoutId id="2147483671" r:id="rId35"/>
    <p:sldLayoutId id="2147483672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F1878C-C7FD-478E-B990-A0E2AC262A6A}"/>
              </a:ext>
            </a:extLst>
          </p:cNvPr>
          <p:cNvSpPr/>
          <p:nvPr/>
        </p:nvSpPr>
        <p:spPr>
          <a:xfrm>
            <a:off x="0" y="5139266"/>
            <a:ext cx="12192000" cy="1718733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7CE24E-37DA-4E8B-2163-1ADD10ECBA71}"/>
              </a:ext>
            </a:extLst>
          </p:cNvPr>
          <p:cNvSpPr/>
          <p:nvPr/>
        </p:nvSpPr>
        <p:spPr>
          <a:xfrm>
            <a:off x="1024467" y="3283292"/>
            <a:ext cx="3909483" cy="2119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pic>
        <p:nvPicPr>
          <p:cNvPr id="9" name="Picture Placeholder 8" descr="A logo of a company&#10;&#10;AI-generated content may be incorrect.">
            <a:extLst>
              <a:ext uri="{FF2B5EF4-FFF2-40B4-BE49-F238E27FC236}">
                <a16:creationId xmlns:a16="http://schemas.microsoft.com/office/drawing/2014/main" id="{6CE03594-01C3-4C69-5C77-AE2822E74FE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3" t="10900" r="12837" b="9041"/>
          <a:stretch/>
        </p:blipFill>
        <p:spPr>
          <a:xfrm>
            <a:off x="1047751" y="1738331"/>
            <a:ext cx="3841749" cy="3467100"/>
          </a:xfrm>
          <a:ln w="12700"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FD1990-522D-F7CF-FD90-87AA784EE3D6}"/>
              </a:ext>
            </a:extLst>
          </p:cNvPr>
          <p:cNvSpPr/>
          <p:nvPr/>
        </p:nvSpPr>
        <p:spPr>
          <a:xfrm>
            <a:off x="1024467" y="5139267"/>
            <a:ext cx="3909483" cy="1204383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3D4DA80-DDBE-3797-BBF3-906092A4DF4A}"/>
              </a:ext>
            </a:extLst>
          </p:cNvPr>
          <p:cNvGrpSpPr/>
          <p:nvPr/>
        </p:nvGrpSpPr>
        <p:grpSpPr>
          <a:xfrm>
            <a:off x="1090125" y="5250729"/>
            <a:ext cx="3683415" cy="939736"/>
            <a:chOff x="1071075" y="5180879"/>
            <a:chExt cx="3683415" cy="939736"/>
          </a:xfrm>
        </p:grpSpPr>
        <p:pic>
          <p:nvPicPr>
            <p:cNvPr id="34" name="Picture 33" descr="A white letter on a black background&#10;&#10;AI-generated content may be incorrect.">
              <a:extLst>
                <a:ext uri="{FF2B5EF4-FFF2-40B4-BE49-F238E27FC236}">
                  <a16:creationId xmlns:a16="http://schemas.microsoft.com/office/drawing/2014/main" id="{A7016323-69FA-8B63-951B-79A1496B2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7700" y="5426208"/>
              <a:ext cx="1566790" cy="267921"/>
            </a:xfrm>
            <a:prstGeom prst="rect">
              <a:avLst/>
            </a:prstGeom>
          </p:spPr>
        </p:pic>
        <p:pic>
          <p:nvPicPr>
            <p:cNvPr id="36" name="Picture 35" descr="A black and white sign with white text&#10;&#10;AI-generated content may be incorrect.">
              <a:extLst>
                <a:ext uri="{FF2B5EF4-FFF2-40B4-BE49-F238E27FC236}">
                  <a16:creationId xmlns:a16="http://schemas.microsoft.com/office/drawing/2014/main" id="{66B37F2A-5B71-0A34-1B2A-181E2AEC8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816" y="5368285"/>
              <a:ext cx="1054869" cy="752330"/>
            </a:xfrm>
            <a:prstGeom prst="rect">
              <a:avLst/>
            </a:prstGeom>
          </p:spPr>
        </p:pic>
        <p:pic>
          <p:nvPicPr>
            <p:cNvPr id="38" name="Picture 37" descr="A white circle with a loop in the middle&#10;&#10;AI-generated content may be incorrect.">
              <a:extLst>
                <a:ext uri="{FF2B5EF4-FFF2-40B4-BE49-F238E27FC236}">
                  <a16:creationId xmlns:a16="http://schemas.microsoft.com/office/drawing/2014/main" id="{643E3317-D326-8616-ECC4-25343CBF7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360" y="5413520"/>
              <a:ext cx="515889" cy="675345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57FA1ED-A460-BF0B-F3CB-9D90CA857A92}"/>
                </a:ext>
              </a:extLst>
            </p:cNvPr>
            <p:cNvSpPr txBox="1"/>
            <p:nvPr/>
          </p:nvSpPr>
          <p:spPr>
            <a:xfrm>
              <a:off x="1071075" y="5180879"/>
              <a:ext cx="35637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900" b="1" dirty="0">
                  <a:solidFill>
                    <a:schemeClr val="bg1"/>
                  </a:solidFill>
                </a:rPr>
                <a:t>SUPPORTED BY                 LED BY                               IN PARTNERSHIP WITH</a:t>
              </a:r>
              <a:endParaRPr lang="en-001" sz="9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D72F0E5-AB4E-4233-786B-3316909AF967}"/>
                </a:ext>
              </a:extLst>
            </p:cNvPr>
            <p:cNvCxnSpPr/>
            <p:nvPr/>
          </p:nvCxnSpPr>
          <p:spPr>
            <a:xfrm>
              <a:off x="189230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36DE404-C7FE-2A8F-E6E2-C3CC459ADFD3}"/>
                </a:ext>
              </a:extLst>
            </p:cNvPr>
            <p:cNvCxnSpPr/>
            <p:nvPr/>
          </p:nvCxnSpPr>
          <p:spPr>
            <a:xfrm>
              <a:off x="305435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3CE8509-E60D-B70E-8CDF-361F879160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" y="0"/>
            <a:ext cx="12179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green leaves&#10;&#10;AI-generated content may be incorrect.">
            <a:extLst>
              <a:ext uri="{FF2B5EF4-FFF2-40B4-BE49-F238E27FC236}">
                <a16:creationId xmlns:a16="http://schemas.microsoft.com/office/drawing/2014/main" id="{E3301B7B-60CF-0332-83C8-A8D0271670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418289"/>
            <a:ext cx="4580466" cy="3533951"/>
          </a:xfrm>
          <a:prstGeom prst="rect">
            <a:avLst/>
          </a:prstGeom>
        </p:spPr>
      </p:pic>
      <p:pic>
        <p:nvPicPr>
          <p:cNvPr id="6" name="Picture 5" descr="A turtle swimming in the water&#10;&#10;AI-generated content may be incorrect.">
            <a:extLst>
              <a:ext uri="{FF2B5EF4-FFF2-40B4-BE49-F238E27FC236}">
                <a16:creationId xmlns:a16="http://schemas.microsoft.com/office/drawing/2014/main" id="{FD6D48B0-12EB-E793-4A87-4C5F18C566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59" y="4033519"/>
            <a:ext cx="2662844" cy="2003599"/>
          </a:xfrm>
          <a:prstGeom prst="rect">
            <a:avLst/>
          </a:prstGeom>
        </p:spPr>
      </p:pic>
      <p:pic>
        <p:nvPicPr>
          <p:cNvPr id="9" name="Picture 8" descr="A hand holding a cell phone with a map on the screen&#10;&#10;AI-generated content may be incorrect.">
            <a:extLst>
              <a:ext uri="{FF2B5EF4-FFF2-40B4-BE49-F238E27FC236}">
                <a16:creationId xmlns:a16="http://schemas.microsoft.com/office/drawing/2014/main" id="{48F42570-1541-FCF1-D88F-2DB9C599C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39" y="4033519"/>
            <a:ext cx="1997133" cy="20035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F1D0A0-1D1E-AFA8-F052-105732EB76BC}"/>
              </a:ext>
            </a:extLst>
          </p:cNvPr>
          <p:cNvSpPr txBox="1"/>
          <p:nvPr/>
        </p:nvSpPr>
        <p:spPr>
          <a:xfrm>
            <a:off x="1401243" y="446121"/>
            <a:ext cx="5023790" cy="50167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2B3C94"/>
                </a:solidFill>
              </a:rPr>
              <a:t>The Indonesia’s South China Sea :</a:t>
            </a:r>
          </a:p>
          <a:p>
            <a:r>
              <a:rPr lang="en-US" sz="4000" b="1" dirty="0">
                <a:solidFill>
                  <a:srgbClr val="2B3C94"/>
                </a:solidFill>
              </a:rPr>
              <a:t>National and Regional Priority Actions</a:t>
            </a:r>
          </a:p>
          <a:p>
            <a:endParaRPr lang="en-US" sz="2000" b="1" dirty="0">
              <a:solidFill>
                <a:srgbClr val="2B3C94"/>
              </a:solidFill>
            </a:endParaRPr>
          </a:p>
          <a:p>
            <a:r>
              <a:rPr lang="en-US" sz="2000" b="1" dirty="0">
                <a:solidFill>
                  <a:srgbClr val="2B3C94"/>
                </a:solidFill>
              </a:rPr>
              <a:t>Ministry of Environment of Indonesia</a:t>
            </a:r>
          </a:p>
          <a:p>
            <a:r>
              <a:rPr lang="en-US" sz="2000" b="1" dirty="0">
                <a:solidFill>
                  <a:srgbClr val="2B3C94"/>
                </a:solidFill>
              </a:rPr>
              <a:t>Center for Coastal and Marine Resources </a:t>
            </a:r>
          </a:p>
          <a:p>
            <a:r>
              <a:rPr lang="en-US" sz="2000" b="1" dirty="0">
                <a:solidFill>
                  <a:srgbClr val="2B3C94"/>
                </a:solidFill>
              </a:rPr>
              <a:t>Studies (CCMRS) IPB University</a:t>
            </a:r>
          </a:p>
          <a:p>
            <a:endParaRPr lang="en-US" sz="2000" b="1" dirty="0">
              <a:solidFill>
                <a:srgbClr val="2B3C94"/>
              </a:solidFill>
            </a:endParaRPr>
          </a:p>
          <a:p>
            <a:endParaRPr lang="en-001" sz="2000" b="1" dirty="0">
              <a:solidFill>
                <a:srgbClr val="2B3C9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1DAE50-8202-8D2F-AA8A-A097D4299932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8CA6D-B2F6-1AB0-44C9-5EB7EBFE6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green leaves&#10;&#10;AI-generated content may be incorrect.">
            <a:extLst>
              <a:ext uri="{FF2B5EF4-FFF2-40B4-BE49-F238E27FC236}">
                <a16:creationId xmlns:a16="http://schemas.microsoft.com/office/drawing/2014/main" id="{C6F40DF0-B02E-8A31-07D2-B95D5ACA9E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418289"/>
            <a:ext cx="4580466" cy="3533951"/>
          </a:xfrm>
          <a:prstGeom prst="rect">
            <a:avLst/>
          </a:prstGeom>
        </p:spPr>
      </p:pic>
      <p:pic>
        <p:nvPicPr>
          <p:cNvPr id="6" name="Picture 5" descr="A turtle swimming in the water&#10;&#10;AI-generated content may be incorrect.">
            <a:extLst>
              <a:ext uri="{FF2B5EF4-FFF2-40B4-BE49-F238E27FC236}">
                <a16:creationId xmlns:a16="http://schemas.microsoft.com/office/drawing/2014/main" id="{6992F8F7-FF9D-96C7-2A23-D0E04EC66F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59" y="4033519"/>
            <a:ext cx="2662844" cy="2003599"/>
          </a:xfrm>
          <a:prstGeom prst="rect">
            <a:avLst/>
          </a:prstGeom>
        </p:spPr>
      </p:pic>
      <p:pic>
        <p:nvPicPr>
          <p:cNvPr id="9" name="Picture 8" descr="A hand holding a cell phone with a map on the screen&#10;&#10;AI-generated content may be incorrect.">
            <a:extLst>
              <a:ext uri="{FF2B5EF4-FFF2-40B4-BE49-F238E27FC236}">
                <a16:creationId xmlns:a16="http://schemas.microsoft.com/office/drawing/2014/main" id="{FA7FC914-D91F-26A8-116E-EDB13CBBC9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39" y="4033519"/>
            <a:ext cx="1997133" cy="20035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6B257F-75C0-2ECB-D36E-2737096E25F1}"/>
              </a:ext>
            </a:extLst>
          </p:cNvPr>
          <p:cNvSpPr txBox="1"/>
          <p:nvPr/>
        </p:nvSpPr>
        <p:spPr>
          <a:xfrm>
            <a:off x="1401243" y="446121"/>
            <a:ext cx="5023790" cy="54476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B3C94"/>
                </a:solidFill>
              </a:rPr>
              <a:t>Ministry of Environment of Indonesia</a:t>
            </a:r>
          </a:p>
          <a:p>
            <a:r>
              <a:rPr lang="en-US" dirty="0">
                <a:solidFill>
                  <a:srgbClr val="2B3C94"/>
                </a:solidFill>
              </a:rPr>
              <a:t>Ms. Irene Aditya </a:t>
            </a:r>
            <a:r>
              <a:rPr lang="en-US" dirty="0" err="1">
                <a:solidFill>
                  <a:srgbClr val="2B3C94"/>
                </a:solidFill>
              </a:rPr>
              <a:t>Yuniarti</a:t>
            </a:r>
            <a:endParaRPr lang="en-US" dirty="0">
              <a:solidFill>
                <a:srgbClr val="2B3C94"/>
              </a:solidFill>
            </a:endParaRPr>
          </a:p>
          <a:p>
            <a:r>
              <a:rPr lang="en-US" dirty="0">
                <a:solidFill>
                  <a:srgbClr val="2B3C94"/>
                </a:solidFill>
              </a:rPr>
              <a:t>Ms. Nur </a:t>
            </a:r>
            <a:r>
              <a:rPr lang="en-US" dirty="0" err="1">
                <a:solidFill>
                  <a:srgbClr val="2B3C94"/>
                </a:solidFill>
              </a:rPr>
              <a:t>Isna</a:t>
            </a:r>
            <a:r>
              <a:rPr lang="en-US" dirty="0">
                <a:solidFill>
                  <a:srgbClr val="2B3C94"/>
                </a:solidFill>
              </a:rPr>
              <a:t> Khairunnisa</a:t>
            </a:r>
          </a:p>
          <a:p>
            <a:endParaRPr lang="en-US" sz="2000" b="1" dirty="0">
              <a:solidFill>
                <a:srgbClr val="2B3C94"/>
              </a:solidFill>
            </a:endParaRPr>
          </a:p>
          <a:p>
            <a:endParaRPr lang="en-US" sz="2000" b="1" dirty="0">
              <a:solidFill>
                <a:srgbClr val="2B3C94"/>
              </a:solidFill>
            </a:endParaRPr>
          </a:p>
          <a:p>
            <a:r>
              <a:rPr lang="en-US" sz="2000" b="1" dirty="0">
                <a:solidFill>
                  <a:srgbClr val="2B3C94"/>
                </a:solidFill>
              </a:rPr>
              <a:t>Center for Coastal and Marine Resources </a:t>
            </a:r>
          </a:p>
          <a:p>
            <a:r>
              <a:rPr lang="en-US" sz="2000" b="1" dirty="0">
                <a:solidFill>
                  <a:srgbClr val="2B3C94"/>
                </a:solidFill>
              </a:rPr>
              <a:t>Studies (CCMRS) IPB University</a:t>
            </a:r>
          </a:p>
          <a:p>
            <a:r>
              <a:rPr lang="en-US" dirty="0">
                <a:solidFill>
                  <a:srgbClr val="2B3C94"/>
                </a:solidFill>
              </a:rPr>
              <a:t>Prof. Dr. </a:t>
            </a:r>
            <a:r>
              <a:rPr lang="en-US" dirty="0" err="1">
                <a:solidFill>
                  <a:srgbClr val="2B3C94"/>
                </a:solidFill>
              </a:rPr>
              <a:t>Yonvitner</a:t>
            </a:r>
            <a:r>
              <a:rPr lang="en-US" dirty="0">
                <a:solidFill>
                  <a:srgbClr val="2B3C94"/>
                </a:solidFill>
              </a:rPr>
              <a:t> (Team Leader &amp; Ecosystem)</a:t>
            </a:r>
          </a:p>
          <a:p>
            <a:r>
              <a:rPr lang="en-US" dirty="0">
                <a:solidFill>
                  <a:srgbClr val="2B3C94"/>
                </a:solidFill>
              </a:rPr>
              <a:t>Prof. Dr. Luky </a:t>
            </a:r>
            <a:r>
              <a:rPr lang="en-US" dirty="0" err="1">
                <a:solidFill>
                  <a:srgbClr val="2B3C94"/>
                </a:solidFill>
              </a:rPr>
              <a:t>Adrianto</a:t>
            </a:r>
            <a:r>
              <a:rPr lang="en-US" dirty="0">
                <a:solidFill>
                  <a:srgbClr val="2B3C94"/>
                </a:solidFill>
              </a:rPr>
              <a:t> (Socio Economics)</a:t>
            </a:r>
          </a:p>
          <a:p>
            <a:r>
              <a:rPr lang="en-US" dirty="0">
                <a:solidFill>
                  <a:srgbClr val="2B3C94"/>
                </a:solidFill>
              </a:rPr>
              <a:t>Prof. Dr. Ario Damar (Pollution)</a:t>
            </a:r>
          </a:p>
          <a:p>
            <a:r>
              <a:rPr lang="en-US" dirty="0">
                <a:solidFill>
                  <a:srgbClr val="2B3C94"/>
                </a:solidFill>
              </a:rPr>
              <a:t>Prof. Dr. M. Riyanto (Fisheries)</a:t>
            </a:r>
          </a:p>
          <a:p>
            <a:r>
              <a:rPr lang="en-US" dirty="0">
                <a:solidFill>
                  <a:srgbClr val="2B3C94"/>
                </a:solidFill>
              </a:rPr>
              <a:t>Dr. Taryono (Governance)</a:t>
            </a:r>
          </a:p>
          <a:p>
            <a:r>
              <a:rPr lang="en-US" dirty="0">
                <a:solidFill>
                  <a:srgbClr val="2B3C94"/>
                </a:solidFill>
              </a:rPr>
              <a:t>Ms. </a:t>
            </a:r>
            <a:r>
              <a:rPr lang="en-US" dirty="0" err="1">
                <a:solidFill>
                  <a:srgbClr val="2B3C94"/>
                </a:solidFill>
              </a:rPr>
              <a:t>Isdahartati</a:t>
            </a:r>
            <a:endParaRPr lang="en-US" dirty="0">
              <a:solidFill>
                <a:srgbClr val="2B3C94"/>
              </a:solidFill>
            </a:endParaRPr>
          </a:p>
          <a:p>
            <a:endParaRPr lang="en-US" sz="2000" b="1" dirty="0">
              <a:solidFill>
                <a:srgbClr val="2B3C94"/>
              </a:solidFill>
            </a:endParaRPr>
          </a:p>
          <a:p>
            <a:r>
              <a:rPr lang="en-US" sz="2000" b="1" dirty="0">
                <a:solidFill>
                  <a:srgbClr val="2B3C94"/>
                </a:solidFill>
              </a:rPr>
              <a:t>Project National Coordinator</a:t>
            </a:r>
          </a:p>
          <a:p>
            <a:r>
              <a:rPr lang="en-US" dirty="0">
                <a:solidFill>
                  <a:srgbClr val="2B3C94"/>
                </a:solidFill>
              </a:rPr>
              <a:t>Mr. Heru Waluyo </a:t>
            </a:r>
            <a:r>
              <a:rPr lang="en-US" dirty="0" err="1">
                <a:solidFill>
                  <a:srgbClr val="2B3C94"/>
                </a:solidFill>
              </a:rPr>
              <a:t>Kesowo</a:t>
            </a:r>
            <a:endParaRPr lang="en-US" dirty="0">
              <a:solidFill>
                <a:srgbClr val="2B3C94"/>
              </a:solidFill>
            </a:endParaRPr>
          </a:p>
          <a:p>
            <a:endParaRPr lang="en-US" sz="2000" b="1" dirty="0">
              <a:solidFill>
                <a:srgbClr val="2B3C94"/>
              </a:solidFill>
            </a:endParaRPr>
          </a:p>
          <a:p>
            <a:endParaRPr lang="en-001" sz="2000" b="1" dirty="0">
              <a:solidFill>
                <a:srgbClr val="2B3C9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144B52-ED7D-DAD1-E5C8-F15E37EB40A5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19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0FF90-5900-6D80-545D-93B46A468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16D15-D238-0140-7D5F-CAF5EC2DAD8C}"/>
              </a:ext>
            </a:extLst>
          </p:cNvPr>
          <p:cNvSpPr txBox="1">
            <a:spLocks/>
          </p:cNvSpPr>
          <p:nvPr/>
        </p:nvSpPr>
        <p:spPr>
          <a:xfrm>
            <a:off x="1178212" y="9974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Ecosystems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C2B2B0-2FF0-2DCF-23E4-6306EE4F5624}"/>
              </a:ext>
            </a:extLst>
          </p:cNvPr>
          <p:cNvSpPr txBox="1"/>
          <p:nvPr/>
        </p:nvSpPr>
        <p:spPr>
          <a:xfrm>
            <a:off x="1203966" y="246240"/>
            <a:ext cx="10266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5. What are strategic recommendations to improve governance of transboundary environmental problems and closing gaps in Item 4.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96C697A1-C48F-D2A8-4352-5283183A0B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40943"/>
              </p:ext>
            </p:extLst>
          </p:nvPr>
        </p:nvGraphicFramePr>
        <p:xfrm>
          <a:off x="894735" y="1660207"/>
          <a:ext cx="10992466" cy="463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6233">
                  <a:extLst>
                    <a:ext uri="{9D8B030D-6E8A-4147-A177-3AD203B41FA5}">
                      <a16:colId xmlns:a16="http://schemas.microsoft.com/office/drawing/2014/main" val="963768239"/>
                    </a:ext>
                  </a:extLst>
                </a:gridCol>
                <a:gridCol w="5496233">
                  <a:extLst>
                    <a:ext uri="{9D8B030D-6E8A-4147-A177-3AD203B41FA5}">
                      <a16:colId xmlns:a16="http://schemas.microsoft.com/office/drawing/2014/main" val="356181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National</a:t>
                      </a:r>
                      <a:endParaRPr lang="en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Priority Regional</a:t>
                      </a:r>
                      <a:endParaRPr lang="en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0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Harmonizing legal entity, mandate, </a:t>
                      </a:r>
                      <a:r>
                        <a:rPr lang="en-ID" sz="1600" dirty="0"/>
                        <a:t>align with restoration targets, spatial planning, and enforcement, and monitoring system.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Harmonizing legal entity, mandate, </a:t>
                      </a:r>
                      <a:r>
                        <a:rPr lang="en-ID" sz="1600" dirty="0"/>
                        <a:t>align with restoration targets, spatial planning, and enforcement, and monitoring system.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466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sz="1600" dirty="0"/>
                        <a:t>Rehabilitation and restoration of ecosystem mangrove, seagrass, and coral to maintain ecosystem support for ecology and social function.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600" dirty="0"/>
                        <a:t>Science and knowledge improvement regional capacity building, embed community-based knowledge in wetland management, and integrate mangrove, coral, seagrass, and wetlands.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24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D" sz="1600" dirty="0"/>
                        <a:t>Science and knowledge improvement</a:t>
                      </a:r>
                      <a:r>
                        <a:rPr lang="en-US" sz="1600" dirty="0"/>
                        <a:t>, local capacity building, embed community-based knowledge in wetland management, and integrate mangrove, coral, seagrass,</a:t>
                      </a:r>
                      <a:r>
                        <a:rPr lang="en-ID" sz="1600" dirty="0"/>
                        <a:t> and wetlands into Indonesia’s NDC systems.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600" dirty="0"/>
                        <a:t>Regional cooperation on mangrove, coral, seagrass, and wetland local capacity building, embed community-based knowledge in wetland management, and integrate wetlands into global target including NDC, APEC, and WEF  and ASEAN regional.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68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Inter-provincial cooperation on mangrove, coral, seagrass, and wetland local capacity building, embed community-based knowledge in wetland management, and integrate wetlands into Indonesia’s and global targets</a:t>
                      </a:r>
                      <a:r>
                        <a:rPr lang="en-ID" sz="16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038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279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E7A588-CBAF-9827-8F9B-9B5246618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DC49B-6FC1-F8D0-7CC3-686F40409A89}"/>
              </a:ext>
            </a:extLst>
          </p:cNvPr>
          <p:cNvSpPr txBox="1">
            <a:spLocks/>
          </p:cNvSpPr>
          <p:nvPr/>
        </p:nvSpPr>
        <p:spPr>
          <a:xfrm>
            <a:off x="1178212" y="9974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Pollutions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67B696-7010-38CC-B131-E8420D9C4E30}"/>
              </a:ext>
            </a:extLst>
          </p:cNvPr>
          <p:cNvSpPr txBox="1"/>
          <p:nvPr/>
        </p:nvSpPr>
        <p:spPr>
          <a:xfrm>
            <a:off x="1203966" y="246240"/>
            <a:ext cx="10266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5. What are strategic recommendations to improve governance of transboundary environmental problems and closing gaps in Item 4.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DAF8E41B-C75F-A0A2-8DBA-C32D932BAD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433848"/>
              </p:ext>
            </p:extLst>
          </p:nvPr>
        </p:nvGraphicFramePr>
        <p:xfrm>
          <a:off x="894735" y="1660207"/>
          <a:ext cx="10992466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6233">
                  <a:extLst>
                    <a:ext uri="{9D8B030D-6E8A-4147-A177-3AD203B41FA5}">
                      <a16:colId xmlns:a16="http://schemas.microsoft.com/office/drawing/2014/main" val="963768239"/>
                    </a:ext>
                  </a:extLst>
                </a:gridCol>
                <a:gridCol w="5496233">
                  <a:extLst>
                    <a:ext uri="{9D8B030D-6E8A-4147-A177-3AD203B41FA5}">
                      <a16:colId xmlns:a16="http://schemas.microsoft.com/office/drawing/2014/main" val="356181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National priority</a:t>
                      </a:r>
                      <a:endParaRPr lang="en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Regional priority</a:t>
                      </a:r>
                      <a:endParaRPr lang="en-I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0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Enhancing coordination among government institutions in implementing various National Strategic Action Plans for pollution management, including domestic wastewater, solid waste, industrial waste, hazardous waste, and marine plastic.</a:t>
                      </a:r>
                      <a:endParaRPr lang="en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Regional coordination on marine oil pollution, marine plastic, and marine debris.</a:t>
                      </a:r>
                      <a:endParaRPr lang="en-I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466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Improvement of the infrastructure of domestic wastewater pollution management.</a:t>
                      </a:r>
                      <a:endParaRPr lang="en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24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Improving river, coastal and marine pollution monitoring program.</a:t>
                      </a:r>
                      <a:endParaRPr lang="en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68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Inter-provincial coordination on marine oil pollution, especially in the marine-transport shipping route.</a:t>
                      </a:r>
                      <a:endParaRPr lang="en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038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307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245AA-FDE3-CDA4-0B57-FFB17B278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349AF-C90B-0690-681F-FD20675C3BE3}"/>
              </a:ext>
            </a:extLst>
          </p:cNvPr>
          <p:cNvSpPr txBox="1">
            <a:spLocks/>
          </p:cNvSpPr>
          <p:nvPr/>
        </p:nvSpPr>
        <p:spPr>
          <a:xfrm>
            <a:off x="1178212" y="9974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Socio-Economics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E030A6-EFCE-1927-56A4-E7E668483B27}"/>
              </a:ext>
            </a:extLst>
          </p:cNvPr>
          <p:cNvSpPr txBox="1"/>
          <p:nvPr/>
        </p:nvSpPr>
        <p:spPr>
          <a:xfrm>
            <a:off x="1203966" y="246240"/>
            <a:ext cx="10266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5. What are strategic recommendations to improve governance of transboundary environmental problems and closing gaps in Item 4.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4B87DDBD-F8E5-952B-A662-18C136147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452914"/>
              </p:ext>
            </p:extLst>
          </p:nvPr>
        </p:nvGraphicFramePr>
        <p:xfrm>
          <a:off x="894735" y="1660207"/>
          <a:ext cx="10992466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6233">
                  <a:extLst>
                    <a:ext uri="{9D8B030D-6E8A-4147-A177-3AD203B41FA5}">
                      <a16:colId xmlns:a16="http://schemas.microsoft.com/office/drawing/2014/main" val="963768239"/>
                    </a:ext>
                  </a:extLst>
                </a:gridCol>
                <a:gridCol w="5496233">
                  <a:extLst>
                    <a:ext uri="{9D8B030D-6E8A-4147-A177-3AD203B41FA5}">
                      <a16:colId xmlns:a16="http://schemas.microsoft.com/office/drawing/2014/main" val="356181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/>
                        <a:t>National priority</a:t>
                      </a:r>
                      <a:endParaRPr lang="en-ID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Regional priority</a:t>
                      </a:r>
                      <a:endParaRPr lang="en-ID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0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Community-oriented Nature-based Solutions, e.g., fisheries-tourism, blue carbon free islands, etc.</a:t>
                      </a:r>
                      <a:endParaRPr lang="en-ID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Climate-adaptive coastal and marine economic regional cooperation.</a:t>
                      </a:r>
                      <a:endParaRPr lang="en-ID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466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Diversify coastal livelihood (multi livelihood strategies).</a:t>
                      </a:r>
                      <a:endParaRPr lang="en-ID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D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240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460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A9CB8-7A86-A31D-8B1C-2F6220331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50CED-3FE2-0CDC-1EBE-DB8CD20B6E9F}"/>
              </a:ext>
            </a:extLst>
          </p:cNvPr>
          <p:cNvSpPr txBox="1">
            <a:spLocks/>
          </p:cNvSpPr>
          <p:nvPr/>
        </p:nvSpPr>
        <p:spPr>
          <a:xfrm>
            <a:off x="1178212" y="9974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Fisheries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EB1001-E7CC-8280-B745-F29A1461EF15}"/>
              </a:ext>
            </a:extLst>
          </p:cNvPr>
          <p:cNvSpPr txBox="1"/>
          <p:nvPr/>
        </p:nvSpPr>
        <p:spPr>
          <a:xfrm>
            <a:off x="1203966" y="246240"/>
            <a:ext cx="10266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5. What are strategic recommendations to improve governance of transboundary environmental problems and closing gaps in Item 4.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B59BF8FA-53D1-AC0F-E720-290F04647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790928"/>
              </p:ext>
            </p:extLst>
          </p:nvPr>
        </p:nvGraphicFramePr>
        <p:xfrm>
          <a:off x="894735" y="1660207"/>
          <a:ext cx="10992466" cy="509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6233">
                  <a:extLst>
                    <a:ext uri="{9D8B030D-6E8A-4147-A177-3AD203B41FA5}">
                      <a16:colId xmlns:a16="http://schemas.microsoft.com/office/drawing/2014/main" val="963768239"/>
                    </a:ext>
                  </a:extLst>
                </a:gridCol>
                <a:gridCol w="5496233">
                  <a:extLst>
                    <a:ext uri="{9D8B030D-6E8A-4147-A177-3AD203B41FA5}">
                      <a16:colId xmlns:a16="http://schemas.microsoft.com/office/drawing/2014/main" val="356181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National priority</a:t>
                      </a:r>
                      <a:endParaRPr lang="en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Regional priority</a:t>
                      </a:r>
                      <a:endParaRPr lang="en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0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Enhancing Fisheries Monitoring and Enforcement: Strengthen surveillance and law enforcement systems by using technology, good governance, and community involvement to fight illegal fishing effectively. </a:t>
                      </a:r>
                      <a:endParaRPr lang="en-ID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Improving Fisheries Governance and Resolving Fishing Ground Conflicts: Set up co-management zones, mediation processes, and livelihood diversification programs to reduce conflicts and create fair, inclusive governance among fishing communities. </a:t>
                      </a:r>
                      <a:endParaRPr lang="en-ID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466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Implementing Sustainable Fisheries Management in WPP 711: Use science-based catch limits, manage fishing efforts, and encourage responsible practices to ensure the long-term sustainability of fish stocks in Fisheries Management Area 711. </a:t>
                      </a:r>
                      <a:endParaRPr lang="en-ID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Managing Abandoned, Lost, or Discarded Fishing Gear (ALDFG): Introduce gear registration, retrieval programs, biodegradable materials, and mandatory reporting to reduce the impact of ghost gear on marine ecosystems. </a:t>
                      </a:r>
                      <a:endParaRPr lang="en-ID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24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/>
                        <a:t>Improving Fisheries Governance and Resolving Fishing Ground Conflicts: Set up co-management zones, mediation processes, and livelihood diversification programs to reduce conflicts and create fair, inclusive governance among fishing communities. </a:t>
                      </a:r>
                      <a:endParaRPr lang="en-ID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Reducing Bycatch and Protecting Endangered, Threatened, and Protected (ETP) Species: Use bycatch reduction technologies, enforce temporary closures, train crews in safe release practices, and expand electronic monitoring to protect vulnerable marine species.</a:t>
                      </a:r>
                      <a:endParaRPr lang="en-ID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68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Managing Abandoned, Lost, or Discarded Fishing Gear (ALDFG): Introduce gear registration, retrieval programs, biodegradable materials, and mandatory reporting to reduce the impact of ghost gear on marine ecosystems. </a:t>
                      </a:r>
                      <a:endParaRPr lang="en-ID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D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038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Reducing Bycatch and Protecting Endangered, Threatened, and Protected (ETP) Species: Use bycatch reduction technologies, enforce temporary closures, train crews in safe release practices, and expand electronic monitoring to protect vulnerable marine species.</a:t>
                      </a:r>
                      <a:endParaRPr lang="en-ID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D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692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934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116C1-A6B1-A293-AC3E-7F8027835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ED64A-D738-2E6E-A431-E6365D1C106E}"/>
              </a:ext>
            </a:extLst>
          </p:cNvPr>
          <p:cNvSpPr txBox="1">
            <a:spLocks/>
          </p:cNvSpPr>
          <p:nvPr/>
        </p:nvSpPr>
        <p:spPr>
          <a:xfrm>
            <a:off x="1178212" y="9974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Governance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EE75AE-5806-4620-A01B-E373DDD78A91}"/>
              </a:ext>
            </a:extLst>
          </p:cNvPr>
          <p:cNvSpPr txBox="1"/>
          <p:nvPr/>
        </p:nvSpPr>
        <p:spPr>
          <a:xfrm>
            <a:off x="1203966" y="246240"/>
            <a:ext cx="10266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5. What are strategic recommendations to improve governance of transboundary environmental problems and closing gaps in Item 4.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8E87D79-B4B3-AA58-F5F2-51E57F560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37602"/>
              </p:ext>
            </p:extLst>
          </p:nvPr>
        </p:nvGraphicFramePr>
        <p:xfrm>
          <a:off x="894735" y="1660207"/>
          <a:ext cx="10992466" cy="4098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6233">
                  <a:extLst>
                    <a:ext uri="{9D8B030D-6E8A-4147-A177-3AD203B41FA5}">
                      <a16:colId xmlns:a16="http://schemas.microsoft.com/office/drawing/2014/main" val="963768239"/>
                    </a:ext>
                  </a:extLst>
                </a:gridCol>
                <a:gridCol w="5496233">
                  <a:extLst>
                    <a:ext uri="{9D8B030D-6E8A-4147-A177-3AD203B41FA5}">
                      <a16:colId xmlns:a16="http://schemas.microsoft.com/office/drawing/2014/main" val="3561813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National priority</a:t>
                      </a:r>
                      <a:endParaRPr lang="en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Regional priority</a:t>
                      </a:r>
                      <a:endParaRPr lang="en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0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Establish a multi-level governance framework (central-provincial-regency) for integrated blue economy development, pollution control, and coastal ecosystem conservation.</a:t>
                      </a:r>
                      <a:endParaRPr lang="en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Establish a regional governance framework for integrated blue economy development, pollution control, and coastal ecosystem conservation.</a:t>
                      </a:r>
                      <a:endParaRPr lang="en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466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Strengthening illegal fishing eradication through enhanced monitoring, enforcement, and regional cooperation.</a:t>
                      </a:r>
                      <a:endParaRPr lang="en-US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Strengthening the regional governance framework for illegal fishing eradication through enhanced monitoring, enforcement, and regional cooperation.</a:t>
                      </a:r>
                      <a:endParaRPr lang="en-US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240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Revitalize inter-provincial working groups via diplomatic channels to address transboundary sludge pollution affecting especially Batam and </a:t>
                      </a:r>
                      <a:r>
                        <a:rPr lang="en-US" sz="1600" kern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Bintan</a:t>
                      </a:r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Revitalize regional working groups via diplomatic channels to address transboundary sludge pollution.</a:t>
                      </a:r>
                      <a:endParaRPr lang="en-ID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68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en-US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600" kern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Enhance the effectiveness of SCS working groups focused on coastal ecosystem conservation (mangroves, seagrass, coral reefs).</a:t>
                      </a:r>
                      <a:endParaRPr lang="en-US" sz="16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692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597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FB6ACE-1130-9DCB-5A40-AF536BB952F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4300" y="1549715"/>
            <a:ext cx="4343400" cy="212365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6600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THANK</a:t>
            </a:r>
            <a:r>
              <a:rPr lang="de-DE" sz="6600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YOU</a:t>
            </a:r>
            <a:endParaRPr lang="en-US" sz="6600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F1D056-9E77-BFBE-086B-B76DDA4C7037}"/>
              </a:ext>
            </a:extLst>
          </p:cNvPr>
          <p:cNvSpPr/>
          <p:nvPr/>
        </p:nvSpPr>
        <p:spPr>
          <a:xfrm rot="5400000">
            <a:off x="-1866526" y="1860361"/>
            <a:ext cx="3909483" cy="188761"/>
          </a:xfrm>
          <a:prstGeom prst="rect">
            <a:avLst/>
          </a:prstGeom>
          <a:solidFill>
            <a:srgbClr val="206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28DB77-5D79-0450-92D5-AAC16819AD92}"/>
              </a:ext>
            </a:extLst>
          </p:cNvPr>
          <p:cNvSpPr/>
          <p:nvPr/>
        </p:nvSpPr>
        <p:spPr>
          <a:xfrm rot="5400000">
            <a:off x="-1864799" y="4810607"/>
            <a:ext cx="3909483" cy="185305"/>
          </a:xfrm>
          <a:prstGeom prst="rect">
            <a:avLst/>
          </a:prstGeom>
          <a:solidFill>
            <a:srgbClr val="4AA0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5285B9-A26D-1A9C-9373-6BE511A88B7D}"/>
              </a:ext>
            </a:extLst>
          </p:cNvPr>
          <p:cNvSpPr/>
          <p:nvPr/>
        </p:nvSpPr>
        <p:spPr>
          <a:xfrm rot="5400000" flipV="1">
            <a:off x="-838073" y="3763985"/>
            <a:ext cx="1851433" cy="185305"/>
          </a:xfrm>
          <a:prstGeom prst="rect">
            <a:avLst/>
          </a:prstGeom>
          <a:solidFill>
            <a:srgbClr val="F0EC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id="{976E10B6-9D9F-FB70-34DA-89CFD710FCF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821" y="4454147"/>
            <a:ext cx="328207" cy="328207"/>
            <a:chOff x="3799" y="2597"/>
            <a:chExt cx="264" cy="264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806E4DEE-C973-88EE-34BF-B3D155C28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" y="2597"/>
              <a:ext cx="264" cy="264"/>
            </a:xfrm>
            <a:custGeom>
              <a:avLst/>
              <a:gdLst>
                <a:gd name="T0" fmla="*/ 1827 w 3436"/>
                <a:gd name="T1" fmla="*/ 3 h 3436"/>
                <a:gd name="T2" fmla="*/ 2039 w 3436"/>
                <a:gd name="T3" fmla="*/ 29 h 3436"/>
                <a:gd name="T4" fmla="*/ 2241 w 3436"/>
                <a:gd name="T5" fmla="*/ 81 h 3436"/>
                <a:gd name="T6" fmla="*/ 2435 w 3436"/>
                <a:gd name="T7" fmla="*/ 155 h 3436"/>
                <a:gd name="T8" fmla="*/ 2615 w 3436"/>
                <a:gd name="T9" fmla="*/ 252 h 3436"/>
                <a:gd name="T10" fmla="*/ 2782 w 3436"/>
                <a:gd name="T11" fmla="*/ 368 h 3436"/>
                <a:gd name="T12" fmla="*/ 2933 w 3436"/>
                <a:gd name="T13" fmla="*/ 503 h 3436"/>
                <a:gd name="T14" fmla="*/ 3068 w 3436"/>
                <a:gd name="T15" fmla="*/ 654 h 3436"/>
                <a:gd name="T16" fmla="*/ 3184 w 3436"/>
                <a:gd name="T17" fmla="*/ 821 h 3436"/>
                <a:gd name="T18" fmla="*/ 3281 w 3436"/>
                <a:gd name="T19" fmla="*/ 1001 h 3436"/>
                <a:gd name="T20" fmla="*/ 3355 w 3436"/>
                <a:gd name="T21" fmla="*/ 1195 h 3436"/>
                <a:gd name="T22" fmla="*/ 3407 w 3436"/>
                <a:gd name="T23" fmla="*/ 1397 h 3436"/>
                <a:gd name="T24" fmla="*/ 3433 w 3436"/>
                <a:gd name="T25" fmla="*/ 1608 h 3436"/>
                <a:gd name="T26" fmla="*/ 3433 w 3436"/>
                <a:gd name="T27" fmla="*/ 1826 h 3436"/>
                <a:gd name="T28" fmla="*/ 3407 w 3436"/>
                <a:gd name="T29" fmla="*/ 2038 h 3436"/>
                <a:gd name="T30" fmla="*/ 3355 w 3436"/>
                <a:gd name="T31" fmla="*/ 2241 h 3436"/>
                <a:gd name="T32" fmla="*/ 3281 w 3436"/>
                <a:gd name="T33" fmla="*/ 2433 h 3436"/>
                <a:gd name="T34" fmla="*/ 3184 w 3436"/>
                <a:gd name="T35" fmla="*/ 2614 h 3436"/>
                <a:gd name="T36" fmla="*/ 3068 w 3436"/>
                <a:gd name="T37" fmla="*/ 2780 h 3436"/>
                <a:gd name="T38" fmla="*/ 2933 w 3436"/>
                <a:gd name="T39" fmla="*/ 2932 h 3436"/>
                <a:gd name="T40" fmla="*/ 2782 w 3436"/>
                <a:gd name="T41" fmla="*/ 3068 h 3436"/>
                <a:gd name="T42" fmla="*/ 2615 w 3436"/>
                <a:gd name="T43" fmla="*/ 3184 h 3436"/>
                <a:gd name="T44" fmla="*/ 2435 w 3436"/>
                <a:gd name="T45" fmla="*/ 3280 h 3436"/>
                <a:gd name="T46" fmla="*/ 2241 w 3436"/>
                <a:gd name="T47" fmla="*/ 3355 h 3436"/>
                <a:gd name="T48" fmla="*/ 2039 w 3436"/>
                <a:gd name="T49" fmla="*/ 3406 h 3436"/>
                <a:gd name="T50" fmla="*/ 1827 w 3436"/>
                <a:gd name="T51" fmla="*/ 3433 h 3436"/>
                <a:gd name="T52" fmla="*/ 1610 w 3436"/>
                <a:gd name="T53" fmla="*/ 3433 h 3436"/>
                <a:gd name="T54" fmla="*/ 1398 w 3436"/>
                <a:gd name="T55" fmla="*/ 3406 h 3436"/>
                <a:gd name="T56" fmla="*/ 1195 w 3436"/>
                <a:gd name="T57" fmla="*/ 3355 h 3436"/>
                <a:gd name="T58" fmla="*/ 1003 w 3436"/>
                <a:gd name="T59" fmla="*/ 3280 h 3436"/>
                <a:gd name="T60" fmla="*/ 822 w 3436"/>
                <a:gd name="T61" fmla="*/ 3184 h 3436"/>
                <a:gd name="T62" fmla="*/ 655 w 3436"/>
                <a:gd name="T63" fmla="*/ 3068 h 3436"/>
                <a:gd name="T64" fmla="*/ 504 w 3436"/>
                <a:gd name="T65" fmla="*/ 2932 h 3436"/>
                <a:gd name="T66" fmla="*/ 368 w 3436"/>
                <a:gd name="T67" fmla="*/ 2780 h 3436"/>
                <a:gd name="T68" fmla="*/ 252 w 3436"/>
                <a:gd name="T69" fmla="*/ 2614 h 3436"/>
                <a:gd name="T70" fmla="*/ 156 w 3436"/>
                <a:gd name="T71" fmla="*/ 2433 h 3436"/>
                <a:gd name="T72" fmla="*/ 81 w 3436"/>
                <a:gd name="T73" fmla="*/ 2241 h 3436"/>
                <a:gd name="T74" fmla="*/ 30 w 3436"/>
                <a:gd name="T75" fmla="*/ 2038 h 3436"/>
                <a:gd name="T76" fmla="*/ 3 w 3436"/>
                <a:gd name="T77" fmla="*/ 1826 h 3436"/>
                <a:gd name="T78" fmla="*/ 3 w 3436"/>
                <a:gd name="T79" fmla="*/ 1608 h 3436"/>
                <a:gd name="T80" fmla="*/ 30 w 3436"/>
                <a:gd name="T81" fmla="*/ 1397 h 3436"/>
                <a:gd name="T82" fmla="*/ 81 w 3436"/>
                <a:gd name="T83" fmla="*/ 1195 h 3436"/>
                <a:gd name="T84" fmla="*/ 156 w 3436"/>
                <a:gd name="T85" fmla="*/ 1001 h 3436"/>
                <a:gd name="T86" fmla="*/ 252 w 3436"/>
                <a:gd name="T87" fmla="*/ 821 h 3436"/>
                <a:gd name="T88" fmla="*/ 368 w 3436"/>
                <a:gd name="T89" fmla="*/ 654 h 3436"/>
                <a:gd name="T90" fmla="*/ 504 w 3436"/>
                <a:gd name="T91" fmla="*/ 503 h 3436"/>
                <a:gd name="T92" fmla="*/ 655 w 3436"/>
                <a:gd name="T93" fmla="*/ 368 h 3436"/>
                <a:gd name="T94" fmla="*/ 822 w 3436"/>
                <a:gd name="T95" fmla="*/ 252 h 3436"/>
                <a:gd name="T96" fmla="*/ 1003 w 3436"/>
                <a:gd name="T97" fmla="*/ 155 h 3436"/>
                <a:gd name="T98" fmla="*/ 1195 w 3436"/>
                <a:gd name="T99" fmla="*/ 81 h 3436"/>
                <a:gd name="T100" fmla="*/ 1398 w 3436"/>
                <a:gd name="T101" fmla="*/ 29 h 3436"/>
                <a:gd name="T102" fmla="*/ 1610 w 3436"/>
                <a:gd name="T103" fmla="*/ 3 h 3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6" h="3436">
                  <a:moveTo>
                    <a:pt x="1719" y="0"/>
                  </a:moveTo>
                  <a:lnTo>
                    <a:pt x="1827" y="3"/>
                  </a:lnTo>
                  <a:lnTo>
                    <a:pt x="1934" y="12"/>
                  </a:lnTo>
                  <a:lnTo>
                    <a:pt x="2039" y="29"/>
                  </a:lnTo>
                  <a:lnTo>
                    <a:pt x="2141" y="52"/>
                  </a:lnTo>
                  <a:lnTo>
                    <a:pt x="2241" y="81"/>
                  </a:lnTo>
                  <a:lnTo>
                    <a:pt x="2340" y="115"/>
                  </a:lnTo>
                  <a:lnTo>
                    <a:pt x="2435" y="155"/>
                  </a:lnTo>
                  <a:lnTo>
                    <a:pt x="2526" y="201"/>
                  </a:lnTo>
                  <a:lnTo>
                    <a:pt x="2615" y="252"/>
                  </a:lnTo>
                  <a:lnTo>
                    <a:pt x="2700" y="307"/>
                  </a:lnTo>
                  <a:lnTo>
                    <a:pt x="2782" y="368"/>
                  </a:lnTo>
                  <a:lnTo>
                    <a:pt x="2859" y="433"/>
                  </a:lnTo>
                  <a:lnTo>
                    <a:pt x="2933" y="503"/>
                  </a:lnTo>
                  <a:lnTo>
                    <a:pt x="3003" y="576"/>
                  </a:lnTo>
                  <a:lnTo>
                    <a:pt x="3068" y="654"/>
                  </a:lnTo>
                  <a:lnTo>
                    <a:pt x="3128" y="735"/>
                  </a:lnTo>
                  <a:lnTo>
                    <a:pt x="3184" y="821"/>
                  </a:lnTo>
                  <a:lnTo>
                    <a:pt x="3235" y="910"/>
                  </a:lnTo>
                  <a:lnTo>
                    <a:pt x="3281" y="1001"/>
                  </a:lnTo>
                  <a:lnTo>
                    <a:pt x="3321" y="1096"/>
                  </a:lnTo>
                  <a:lnTo>
                    <a:pt x="3355" y="1195"/>
                  </a:lnTo>
                  <a:lnTo>
                    <a:pt x="3384" y="1295"/>
                  </a:lnTo>
                  <a:lnTo>
                    <a:pt x="3407" y="1397"/>
                  </a:lnTo>
                  <a:lnTo>
                    <a:pt x="3423" y="1502"/>
                  </a:lnTo>
                  <a:lnTo>
                    <a:pt x="3433" y="1608"/>
                  </a:lnTo>
                  <a:lnTo>
                    <a:pt x="3436" y="1717"/>
                  </a:lnTo>
                  <a:lnTo>
                    <a:pt x="3433" y="1826"/>
                  </a:lnTo>
                  <a:lnTo>
                    <a:pt x="3423" y="1933"/>
                  </a:lnTo>
                  <a:lnTo>
                    <a:pt x="3407" y="2038"/>
                  </a:lnTo>
                  <a:lnTo>
                    <a:pt x="3384" y="2141"/>
                  </a:lnTo>
                  <a:lnTo>
                    <a:pt x="3355" y="2241"/>
                  </a:lnTo>
                  <a:lnTo>
                    <a:pt x="3321" y="2338"/>
                  </a:lnTo>
                  <a:lnTo>
                    <a:pt x="3281" y="2433"/>
                  </a:lnTo>
                  <a:lnTo>
                    <a:pt x="3235" y="2525"/>
                  </a:lnTo>
                  <a:lnTo>
                    <a:pt x="3184" y="2614"/>
                  </a:lnTo>
                  <a:lnTo>
                    <a:pt x="3128" y="2699"/>
                  </a:lnTo>
                  <a:lnTo>
                    <a:pt x="3068" y="2780"/>
                  </a:lnTo>
                  <a:lnTo>
                    <a:pt x="3003" y="2858"/>
                  </a:lnTo>
                  <a:lnTo>
                    <a:pt x="2933" y="2932"/>
                  </a:lnTo>
                  <a:lnTo>
                    <a:pt x="2859" y="3002"/>
                  </a:lnTo>
                  <a:lnTo>
                    <a:pt x="2782" y="3068"/>
                  </a:lnTo>
                  <a:lnTo>
                    <a:pt x="2700" y="3128"/>
                  </a:lnTo>
                  <a:lnTo>
                    <a:pt x="2615" y="3184"/>
                  </a:lnTo>
                  <a:lnTo>
                    <a:pt x="2526" y="3234"/>
                  </a:lnTo>
                  <a:lnTo>
                    <a:pt x="2435" y="3280"/>
                  </a:lnTo>
                  <a:lnTo>
                    <a:pt x="2340" y="3320"/>
                  </a:lnTo>
                  <a:lnTo>
                    <a:pt x="2241" y="3355"/>
                  </a:lnTo>
                  <a:lnTo>
                    <a:pt x="2141" y="3383"/>
                  </a:lnTo>
                  <a:lnTo>
                    <a:pt x="2039" y="3406"/>
                  </a:lnTo>
                  <a:lnTo>
                    <a:pt x="1934" y="3422"/>
                  </a:lnTo>
                  <a:lnTo>
                    <a:pt x="1827" y="3433"/>
                  </a:lnTo>
                  <a:lnTo>
                    <a:pt x="1719" y="3436"/>
                  </a:lnTo>
                  <a:lnTo>
                    <a:pt x="1610" y="3433"/>
                  </a:lnTo>
                  <a:lnTo>
                    <a:pt x="1502" y="3422"/>
                  </a:lnTo>
                  <a:lnTo>
                    <a:pt x="1398" y="3406"/>
                  </a:lnTo>
                  <a:lnTo>
                    <a:pt x="1295" y="3383"/>
                  </a:lnTo>
                  <a:lnTo>
                    <a:pt x="1195" y="3355"/>
                  </a:lnTo>
                  <a:lnTo>
                    <a:pt x="1097" y="3320"/>
                  </a:lnTo>
                  <a:lnTo>
                    <a:pt x="1003" y="3280"/>
                  </a:lnTo>
                  <a:lnTo>
                    <a:pt x="911" y="3234"/>
                  </a:lnTo>
                  <a:lnTo>
                    <a:pt x="822" y="3184"/>
                  </a:lnTo>
                  <a:lnTo>
                    <a:pt x="737" y="3128"/>
                  </a:lnTo>
                  <a:lnTo>
                    <a:pt x="655" y="3068"/>
                  </a:lnTo>
                  <a:lnTo>
                    <a:pt x="577" y="3002"/>
                  </a:lnTo>
                  <a:lnTo>
                    <a:pt x="504" y="2932"/>
                  </a:lnTo>
                  <a:lnTo>
                    <a:pt x="434" y="2858"/>
                  </a:lnTo>
                  <a:lnTo>
                    <a:pt x="368" y="2780"/>
                  </a:lnTo>
                  <a:lnTo>
                    <a:pt x="308" y="2699"/>
                  </a:lnTo>
                  <a:lnTo>
                    <a:pt x="252" y="2614"/>
                  </a:lnTo>
                  <a:lnTo>
                    <a:pt x="202" y="2525"/>
                  </a:lnTo>
                  <a:lnTo>
                    <a:pt x="156" y="2433"/>
                  </a:lnTo>
                  <a:lnTo>
                    <a:pt x="116" y="2338"/>
                  </a:lnTo>
                  <a:lnTo>
                    <a:pt x="81" y="2241"/>
                  </a:lnTo>
                  <a:lnTo>
                    <a:pt x="53" y="2141"/>
                  </a:lnTo>
                  <a:lnTo>
                    <a:pt x="30" y="2038"/>
                  </a:lnTo>
                  <a:lnTo>
                    <a:pt x="14" y="1933"/>
                  </a:lnTo>
                  <a:lnTo>
                    <a:pt x="3" y="1826"/>
                  </a:lnTo>
                  <a:lnTo>
                    <a:pt x="0" y="1717"/>
                  </a:lnTo>
                  <a:lnTo>
                    <a:pt x="3" y="1608"/>
                  </a:lnTo>
                  <a:lnTo>
                    <a:pt x="14" y="1502"/>
                  </a:lnTo>
                  <a:lnTo>
                    <a:pt x="30" y="1397"/>
                  </a:lnTo>
                  <a:lnTo>
                    <a:pt x="53" y="1295"/>
                  </a:lnTo>
                  <a:lnTo>
                    <a:pt x="81" y="1195"/>
                  </a:lnTo>
                  <a:lnTo>
                    <a:pt x="116" y="1096"/>
                  </a:lnTo>
                  <a:lnTo>
                    <a:pt x="156" y="1001"/>
                  </a:lnTo>
                  <a:lnTo>
                    <a:pt x="202" y="910"/>
                  </a:lnTo>
                  <a:lnTo>
                    <a:pt x="252" y="821"/>
                  </a:lnTo>
                  <a:lnTo>
                    <a:pt x="308" y="735"/>
                  </a:lnTo>
                  <a:lnTo>
                    <a:pt x="368" y="654"/>
                  </a:lnTo>
                  <a:lnTo>
                    <a:pt x="434" y="576"/>
                  </a:lnTo>
                  <a:lnTo>
                    <a:pt x="504" y="503"/>
                  </a:lnTo>
                  <a:lnTo>
                    <a:pt x="577" y="433"/>
                  </a:lnTo>
                  <a:lnTo>
                    <a:pt x="655" y="368"/>
                  </a:lnTo>
                  <a:lnTo>
                    <a:pt x="737" y="307"/>
                  </a:lnTo>
                  <a:lnTo>
                    <a:pt x="822" y="252"/>
                  </a:lnTo>
                  <a:lnTo>
                    <a:pt x="911" y="201"/>
                  </a:lnTo>
                  <a:lnTo>
                    <a:pt x="1003" y="155"/>
                  </a:lnTo>
                  <a:lnTo>
                    <a:pt x="1097" y="115"/>
                  </a:lnTo>
                  <a:lnTo>
                    <a:pt x="1195" y="81"/>
                  </a:lnTo>
                  <a:lnTo>
                    <a:pt x="1295" y="52"/>
                  </a:lnTo>
                  <a:lnTo>
                    <a:pt x="1398" y="29"/>
                  </a:lnTo>
                  <a:lnTo>
                    <a:pt x="1502" y="12"/>
                  </a:lnTo>
                  <a:lnTo>
                    <a:pt x="1610" y="3"/>
                  </a:lnTo>
                  <a:lnTo>
                    <a:pt x="1719" y="0"/>
                  </a:lnTo>
                  <a:close/>
                </a:path>
              </a:pathLst>
            </a:custGeom>
            <a:solidFill>
              <a:srgbClr val="3B5998"/>
            </a:solidFill>
            <a:ln w="0">
              <a:solidFill>
                <a:srgbClr val="3B599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8F13607-7B11-975D-98EC-B70523B91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2648"/>
              <a:ext cx="80" cy="172"/>
            </a:xfrm>
            <a:custGeom>
              <a:avLst/>
              <a:gdLst>
                <a:gd name="T0" fmla="*/ 690 w 1034"/>
                <a:gd name="T1" fmla="*/ 0 h 2242"/>
                <a:gd name="T2" fmla="*/ 1034 w 1034"/>
                <a:gd name="T3" fmla="*/ 2 h 2242"/>
                <a:gd name="T4" fmla="*/ 1034 w 1034"/>
                <a:gd name="T5" fmla="*/ 385 h 2242"/>
                <a:gd name="T6" fmla="*/ 785 w 1034"/>
                <a:gd name="T7" fmla="*/ 385 h 2242"/>
                <a:gd name="T8" fmla="*/ 772 w 1034"/>
                <a:gd name="T9" fmla="*/ 385 h 2242"/>
                <a:gd name="T10" fmla="*/ 758 w 1034"/>
                <a:gd name="T11" fmla="*/ 387 h 2242"/>
                <a:gd name="T12" fmla="*/ 744 w 1034"/>
                <a:gd name="T13" fmla="*/ 391 h 2242"/>
                <a:gd name="T14" fmla="*/ 732 w 1034"/>
                <a:gd name="T15" fmla="*/ 398 h 2242"/>
                <a:gd name="T16" fmla="*/ 719 w 1034"/>
                <a:gd name="T17" fmla="*/ 406 h 2242"/>
                <a:gd name="T18" fmla="*/ 709 w 1034"/>
                <a:gd name="T19" fmla="*/ 417 h 2242"/>
                <a:gd name="T20" fmla="*/ 699 w 1034"/>
                <a:gd name="T21" fmla="*/ 430 h 2242"/>
                <a:gd name="T22" fmla="*/ 692 w 1034"/>
                <a:gd name="T23" fmla="*/ 447 h 2242"/>
                <a:gd name="T24" fmla="*/ 687 w 1034"/>
                <a:gd name="T25" fmla="*/ 467 h 2242"/>
                <a:gd name="T26" fmla="*/ 685 w 1034"/>
                <a:gd name="T27" fmla="*/ 492 h 2242"/>
                <a:gd name="T28" fmla="*/ 685 w 1034"/>
                <a:gd name="T29" fmla="*/ 724 h 2242"/>
                <a:gd name="T30" fmla="*/ 1033 w 1034"/>
                <a:gd name="T31" fmla="*/ 724 h 2242"/>
                <a:gd name="T32" fmla="*/ 993 w 1034"/>
                <a:gd name="T33" fmla="*/ 1119 h 2242"/>
                <a:gd name="T34" fmla="*/ 685 w 1034"/>
                <a:gd name="T35" fmla="*/ 1119 h 2242"/>
                <a:gd name="T36" fmla="*/ 685 w 1034"/>
                <a:gd name="T37" fmla="*/ 2242 h 2242"/>
                <a:gd name="T38" fmla="*/ 221 w 1034"/>
                <a:gd name="T39" fmla="*/ 2242 h 2242"/>
                <a:gd name="T40" fmla="*/ 221 w 1034"/>
                <a:gd name="T41" fmla="*/ 1119 h 2242"/>
                <a:gd name="T42" fmla="*/ 0 w 1034"/>
                <a:gd name="T43" fmla="*/ 1119 h 2242"/>
                <a:gd name="T44" fmla="*/ 0 w 1034"/>
                <a:gd name="T45" fmla="*/ 724 h 2242"/>
                <a:gd name="T46" fmla="*/ 221 w 1034"/>
                <a:gd name="T47" fmla="*/ 724 h 2242"/>
                <a:gd name="T48" fmla="*/ 221 w 1034"/>
                <a:gd name="T49" fmla="*/ 468 h 2242"/>
                <a:gd name="T50" fmla="*/ 222 w 1034"/>
                <a:gd name="T51" fmla="*/ 442 h 2242"/>
                <a:gd name="T52" fmla="*/ 224 w 1034"/>
                <a:gd name="T53" fmla="*/ 414 h 2242"/>
                <a:gd name="T54" fmla="*/ 227 w 1034"/>
                <a:gd name="T55" fmla="*/ 385 h 2242"/>
                <a:gd name="T56" fmla="*/ 232 w 1034"/>
                <a:gd name="T57" fmla="*/ 355 h 2242"/>
                <a:gd name="T58" fmla="*/ 239 w 1034"/>
                <a:gd name="T59" fmla="*/ 326 h 2242"/>
                <a:gd name="T60" fmla="*/ 247 w 1034"/>
                <a:gd name="T61" fmla="*/ 295 h 2242"/>
                <a:gd name="T62" fmla="*/ 258 w 1034"/>
                <a:gd name="T63" fmla="*/ 266 h 2242"/>
                <a:gd name="T64" fmla="*/ 270 w 1034"/>
                <a:gd name="T65" fmla="*/ 236 h 2242"/>
                <a:gd name="T66" fmla="*/ 285 w 1034"/>
                <a:gd name="T67" fmla="*/ 208 h 2242"/>
                <a:gd name="T68" fmla="*/ 303 w 1034"/>
                <a:gd name="T69" fmla="*/ 179 h 2242"/>
                <a:gd name="T70" fmla="*/ 322 w 1034"/>
                <a:gd name="T71" fmla="*/ 153 h 2242"/>
                <a:gd name="T72" fmla="*/ 345 w 1034"/>
                <a:gd name="T73" fmla="*/ 126 h 2242"/>
                <a:gd name="T74" fmla="*/ 371 w 1034"/>
                <a:gd name="T75" fmla="*/ 103 h 2242"/>
                <a:gd name="T76" fmla="*/ 398 w 1034"/>
                <a:gd name="T77" fmla="*/ 81 h 2242"/>
                <a:gd name="T78" fmla="*/ 430 w 1034"/>
                <a:gd name="T79" fmla="*/ 61 h 2242"/>
                <a:gd name="T80" fmla="*/ 465 w 1034"/>
                <a:gd name="T81" fmla="*/ 43 h 2242"/>
                <a:gd name="T82" fmla="*/ 503 w 1034"/>
                <a:gd name="T83" fmla="*/ 28 h 2242"/>
                <a:gd name="T84" fmla="*/ 544 w 1034"/>
                <a:gd name="T85" fmla="*/ 17 h 2242"/>
                <a:gd name="T86" fmla="*/ 588 w 1034"/>
                <a:gd name="T87" fmla="*/ 7 h 2242"/>
                <a:gd name="T88" fmla="*/ 637 w 1034"/>
                <a:gd name="T89" fmla="*/ 2 h 2242"/>
                <a:gd name="T90" fmla="*/ 690 w 1034"/>
                <a:gd name="T91" fmla="*/ 0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34" h="2242">
                  <a:moveTo>
                    <a:pt x="690" y="0"/>
                  </a:moveTo>
                  <a:lnTo>
                    <a:pt x="1034" y="2"/>
                  </a:lnTo>
                  <a:lnTo>
                    <a:pt x="1034" y="385"/>
                  </a:lnTo>
                  <a:lnTo>
                    <a:pt x="785" y="385"/>
                  </a:lnTo>
                  <a:lnTo>
                    <a:pt x="772" y="385"/>
                  </a:lnTo>
                  <a:lnTo>
                    <a:pt x="758" y="387"/>
                  </a:lnTo>
                  <a:lnTo>
                    <a:pt x="744" y="391"/>
                  </a:lnTo>
                  <a:lnTo>
                    <a:pt x="732" y="398"/>
                  </a:lnTo>
                  <a:lnTo>
                    <a:pt x="719" y="406"/>
                  </a:lnTo>
                  <a:lnTo>
                    <a:pt x="709" y="417"/>
                  </a:lnTo>
                  <a:lnTo>
                    <a:pt x="699" y="430"/>
                  </a:lnTo>
                  <a:lnTo>
                    <a:pt x="692" y="447"/>
                  </a:lnTo>
                  <a:lnTo>
                    <a:pt x="687" y="467"/>
                  </a:lnTo>
                  <a:lnTo>
                    <a:pt x="685" y="492"/>
                  </a:lnTo>
                  <a:lnTo>
                    <a:pt x="685" y="724"/>
                  </a:lnTo>
                  <a:lnTo>
                    <a:pt x="1033" y="724"/>
                  </a:lnTo>
                  <a:lnTo>
                    <a:pt x="993" y="1119"/>
                  </a:lnTo>
                  <a:lnTo>
                    <a:pt x="685" y="1119"/>
                  </a:lnTo>
                  <a:lnTo>
                    <a:pt x="685" y="2242"/>
                  </a:lnTo>
                  <a:lnTo>
                    <a:pt x="221" y="2242"/>
                  </a:lnTo>
                  <a:lnTo>
                    <a:pt x="221" y="1119"/>
                  </a:lnTo>
                  <a:lnTo>
                    <a:pt x="0" y="1119"/>
                  </a:lnTo>
                  <a:lnTo>
                    <a:pt x="0" y="724"/>
                  </a:lnTo>
                  <a:lnTo>
                    <a:pt x="221" y="724"/>
                  </a:lnTo>
                  <a:lnTo>
                    <a:pt x="221" y="468"/>
                  </a:lnTo>
                  <a:lnTo>
                    <a:pt x="222" y="442"/>
                  </a:lnTo>
                  <a:lnTo>
                    <a:pt x="224" y="414"/>
                  </a:lnTo>
                  <a:lnTo>
                    <a:pt x="227" y="385"/>
                  </a:lnTo>
                  <a:lnTo>
                    <a:pt x="232" y="355"/>
                  </a:lnTo>
                  <a:lnTo>
                    <a:pt x="239" y="326"/>
                  </a:lnTo>
                  <a:lnTo>
                    <a:pt x="247" y="295"/>
                  </a:lnTo>
                  <a:lnTo>
                    <a:pt x="258" y="266"/>
                  </a:lnTo>
                  <a:lnTo>
                    <a:pt x="270" y="236"/>
                  </a:lnTo>
                  <a:lnTo>
                    <a:pt x="285" y="208"/>
                  </a:lnTo>
                  <a:lnTo>
                    <a:pt x="303" y="179"/>
                  </a:lnTo>
                  <a:lnTo>
                    <a:pt x="322" y="153"/>
                  </a:lnTo>
                  <a:lnTo>
                    <a:pt x="345" y="126"/>
                  </a:lnTo>
                  <a:lnTo>
                    <a:pt x="371" y="103"/>
                  </a:lnTo>
                  <a:lnTo>
                    <a:pt x="398" y="81"/>
                  </a:lnTo>
                  <a:lnTo>
                    <a:pt x="430" y="61"/>
                  </a:lnTo>
                  <a:lnTo>
                    <a:pt x="465" y="43"/>
                  </a:lnTo>
                  <a:lnTo>
                    <a:pt x="503" y="28"/>
                  </a:lnTo>
                  <a:lnTo>
                    <a:pt x="544" y="17"/>
                  </a:lnTo>
                  <a:lnTo>
                    <a:pt x="588" y="7"/>
                  </a:lnTo>
                  <a:lnTo>
                    <a:pt x="637" y="2"/>
                  </a:lnTo>
                  <a:lnTo>
                    <a:pt x="69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13" name="Graphic 12" descr="Internet with solid fill">
            <a:extLst>
              <a:ext uri="{FF2B5EF4-FFF2-40B4-BE49-F238E27FC236}">
                <a16:creationId xmlns:a16="http://schemas.microsoft.com/office/drawing/2014/main" id="{C675138A-4673-D39B-5198-D367C9E5F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24301" y="3856638"/>
            <a:ext cx="509472" cy="5094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0F9AF4-C2A4-ABEC-B0C4-18C119B13797}"/>
              </a:ext>
            </a:extLst>
          </p:cNvPr>
          <p:cNvSpPr txBox="1"/>
          <p:nvPr/>
        </p:nvSpPr>
        <p:spPr>
          <a:xfrm>
            <a:off x="4400097" y="3915539"/>
            <a:ext cx="4724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</a:t>
            </a:r>
            <a:r>
              <a:rPr lang="en-US" sz="1800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kspl.ipb.ac.id</a:t>
            </a:r>
            <a:endParaRPr lang="en-001" dirty="0">
              <a:solidFill>
                <a:srgbClr val="F0EC2B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D5594F-E8A2-949C-B85B-CF9FAAC0ABF7}"/>
              </a:ext>
            </a:extLst>
          </p:cNvPr>
          <p:cNvSpPr txBox="1"/>
          <p:nvPr/>
        </p:nvSpPr>
        <p:spPr>
          <a:xfrm>
            <a:off x="4400097" y="4439640"/>
            <a:ext cx="5235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PKSPL IPB</a:t>
            </a:r>
            <a:endParaRPr lang="en-001" dirty="0">
              <a:solidFill>
                <a:srgbClr val="F0EC2B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6233D6-148D-478E-A035-768DECE92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634" y="4935205"/>
            <a:ext cx="373470" cy="287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944805-3F21-1148-8760-372854873698}"/>
              </a:ext>
            </a:extLst>
          </p:cNvPr>
          <p:cNvSpPr txBox="1"/>
          <p:nvPr/>
        </p:nvSpPr>
        <p:spPr>
          <a:xfrm>
            <a:off x="4454922" y="4859443"/>
            <a:ext cx="5235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@pkspl-ipb-university</a:t>
            </a:r>
            <a:endParaRPr lang="en-001" dirty="0">
              <a:solidFill>
                <a:srgbClr val="F0EC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3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6471</TotalTime>
  <Words>999</Words>
  <Application>Microsoft Office PowerPoint</Application>
  <PresentationFormat>Widescreen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Acumin Pro Black</vt:lpstr>
      <vt:lpstr>Aptos</vt:lpstr>
      <vt:lpstr>Aptos Display</vt:lpstr>
      <vt:lpstr>Arial</vt:lpstr>
      <vt:lpstr>Calibri</vt:lpstr>
      <vt:lpstr>Lato</vt:lpstr>
      <vt:lpstr>Lato Black</vt:lpstr>
      <vt:lpstr>Roboto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Luky Adrianto</cp:lastModifiedBy>
  <cp:revision>797</cp:revision>
  <dcterms:created xsi:type="dcterms:W3CDTF">2017-04-05T12:34:05Z</dcterms:created>
  <dcterms:modified xsi:type="dcterms:W3CDTF">2026-01-27T05:04:58Z</dcterms:modified>
</cp:coreProperties>
</file>