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11.jpg" ContentType="image/jpg"/>
  <Override PartName="/ppt/media/image12.jpg" ContentType="image/jpg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71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73" r:id="rId13"/>
    <p:sldId id="272" r:id="rId14"/>
    <p:sldId id="269" r:id="rId15"/>
    <p:sldId id="266" r:id="rId16"/>
    <p:sldId id="267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3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c:style val="2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CPUE (kg/hr)</c:v>
                </c:pt>
              </c:strCache>
            </c:strRef>
          </c:tx>
          <c:spPr>
            <a:ln w="25400" cap="flat">
              <a:solidFill>
                <a:srgbClr val="2B3C94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rgbClr val="2B3C94"/>
              </a:solidFill>
              <a:ln w="9525" cap="flat">
                <a:solidFill>
                  <a:srgbClr val="2B3C94"/>
                </a:solidFill>
                <a:prstDash val="solid"/>
                <a:round/>
              </a:ln>
              <a:effectLst/>
            </c:spPr>
          </c:marker>
          <c:cat>
            <c:strRef>
              <c:f>Sheet1!$A$2:$A$3</c:f>
              <c:strCache>
                <c:ptCount val="2"/>
                <c:pt idx="0">
                  <c:v>1965</c:v>
                </c:pt>
                <c:pt idx="1">
                  <c:v>2025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173</c:v>
                </c:pt>
                <c:pt idx="1">
                  <c:v>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576-454C-81AA-AF5C6BD07A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4734554"/>
        <c:axId val="2094734552"/>
      </c:lineChart>
      <c:catAx>
        <c:axId val="209473455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/>
          <a:lstStyle/>
          <a:p>
            <a:pPr>
              <a:defRPr sz="1200" b="0" i="0" u="none" strike="noStrike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  <c:crossAx val="2094734552"/>
        <c:crosses val="autoZero"/>
        <c:auto val="1"/>
        <c:lblAlgn val="ctr"/>
        <c:lblOffset val="100"/>
        <c:noMultiLvlLbl val="1"/>
      </c:catAx>
      <c:valAx>
        <c:axId val="209473455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/>
          <a:lstStyle/>
          <a:p>
            <a:pPr>
              <a:defRPr sz="1200" b="0" i="0" u="none" strike="noStrike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  <c:crossAx val="2094734554"/>
        <c:crosses val="autoZero"/>
        <c:crossBetween val="between"/>
      </c:valAx>
      <c:spPr>
        <a:noFill/>
        <a:ln w="12700" cap="flat">
          <a:solidFill>
            <a:srgbClr val="D9D9D9"/>
          </a:solidFill>
        </a:ln>
        <a:effectLst/>
      </c:spPr>
    </c:plotArea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2478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Report on Transboundary Diagnostic Analysis (TDA), Fourth Draft, 21 Dec 2025.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Chapter 6 (governance capacity, gaps) and Executive Summary.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Chapter 6 (governance capacity, gaps) and Executive Summary.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45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Chapter 6 (governance capacity, gaps) and Executive Summary.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89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Chapter 6 (governance capacity, gaps) and Executive Summary.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55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Executive Summary (priority directions for action) and Chapter 6 recommendations.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RSTC3 Country TDA Report presentation outline template.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Executive Summary and Chapters 1–2 (climate hazards and impacts).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Executive Summary and Chapter 2 (demographics, poverty, livelihood dependence).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Executive Summary and Chapter 3 (pollution sources, hotspots, wastewater coverage, plastics).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Executive Summary and Chapter 4 (mangroves, coral reefs, seagrass).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(2025), Executive Summary and Chapter 5 (CPUE trend, gear dominance, ecosystem indices).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(2000) vs Cambodia National TDA (2025) comparison (Chapter 1, Tables 1-1 and 1-2) and synthesis.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[#]
[Sources]
- Cambodia National TDA (2000) vs Cambodia National TDA (2025) comparison (Chapter 1, Tables 1-1 and 1-2) and synthesis.
[/Sources]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>
            <a:extLst>
              <a:ext uri="{FF2B5EF4-FFF2-40B4-BE49-F238E27FC236}">
                <a16:creationId xmlns:a16="http://schemas.microsoft.com/office/drawing/2014/main" id="{2ED95223-0CB9-40C6-9997-82ECE801BA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5850" y="698530"/>
            <a:ext cx="3817465" cy="4330669"/>
          </a:xfrm>
          <a:prstGeom prst="rect">
            <a:avLst/>
          </a:prstGeom>
          <a:solidFill>
            <a:schemeClr val="bg1"/>
          </a:solidFill>
          <a:ln w="76200">
            <a:solidFill>
              <a:srgbClr val="FFFFFF"/>
            </a:solidFill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7" name="Picture Placeholder 15">
            <a:extLst>
              <a:ext uri="{FF2B5EF4-FFF2-40B4-BE49-F238E27FC236}">
                <a16:creationId xmlns:a16="http://schemas.microsoft.com/office/drawing/2014/main" id="{89978932-7616-4188-9245-AE43D31EF9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4480" y="1855466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14561F8B-2A79-4C2D-93BB-2FBF590140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277943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9" name="Picture Placeholder 15">
            <a:extLst>
              <a:ext uri="{FF2B5EF4-FFF2-40B4-BE49-F238E27FC236}">
                <a16:creationId xmlns:a16="http://schemas.microsoft.com/office/drawing/2014/main" id="{A41DA7E2-A07C-484A-B81A-CBB0A1DA19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60450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80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F1878C-C7FD-478E-B990-A0E2AC262A6A}"/>
              </a:ext>
            </a:extLst>
          </p:cNvPr>
          <p:cNvSpPr/>
          <p:nvPr/>
        </p:nvSpPr>
        <p:spPr>
          <a:xfrm>
            <a:off x="0" y="5139266"/>
            <a:ext cx="12192000" cy="1718733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7CE24E-37DA-4E8B-2163-1ADD10ECBA71}"/>
              </a:ext>
            </a:extLst>
          </p:cNvPr>
          <p:cNvSpPr/>
          <p:nvPr/>
        </p:nvSpPr>
        <p:spPr>
          <a:xfrm>
            <a:off x="1024467" y="3283292"/>
            <a:ext cx="3909483" cy="2119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pic>
        <p:nvPicPr>
          <p:cNvPr id="9" name="Picture Placeholder 8" descr="A logo of a company&#10;&#10;AI-generated content may be incorrect.">
            <a:extLst>
              <a:ext uri="{FF2B5EF4-FFF2-40B4-BE49-F238E27FC236}">
                <a16:creationId xmlns:a16="http://schemas.microsoft.com/office/drawing/2014/main" id="{6CE03594-01C3-4C69-5C77-AE2822E74FE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3" t="10900" r="12837" b="9041"/>
          <a:stretch/>
        </p:blipFill>
        <p:spPr>
          <a:xfrm>
            <a:off x="1047751" y="1738331"/>
            <a:ext cx="3841749" cy="3467100"/>
          </a:xfrm>
          <a:ln w="12700"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6FD1990-522D-F7CF-FD90-87AA784EE3D6}"/>
              </a:ext>
            </a:extLst>
          </p:cNvPr>
          <p:cNvSpPr/>
          <p:nvPr/>
        </p:nvSpPr>
        <p:spPr>
          <a:xfrm>
            <a:off x="1024467" y="5139267"/>
            <a:ext cx="3909483" cy="1204383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3D4DA80-DDBE-3797-BBF3-906092A4DF4A}"/>
              </a:ext>
            </a:extLst>
          </p:cNvPr>
          <p:cNvGrpSpPr/>
          <p:nvPr/>
        </p:nvGrpSpPr>
        <p:grpSpPr>
          <a:xfrm>
            <a:off x="1090125" y="5250729"/>
            <a:ext cx="3683415" cy="939736"/>
            <a:chOff x="1071075" y="5180879"/>
            <a:chExt cx="3683415" cy="939736"/>
          </a:xfrm>
        </p:grpSpPr>
        <p:pic>
          <p:nvPicPr>
            <p:cNvPr id="34" name="Picture 33" descr="A white letter on a black background&#10;&#10;AI-generated content may be incorrect.">
              <a:extLst>
                <a:ext uri="{FF2B5EF4-FFF2-40B4-BE49-F238E27FC236}">
                  <a16:creationId xmlns:a16="http://schemas.microsoft.com/office/drawing/2014/main" id="{A7016323-69FA-8B63-951B-79A1496B2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7700" y="5426208"/>
              <a:ext cx="1566790" cy="267921"/>
            </a:xfrm>
            <a:prstGeom prst="rect">
              <a:avLst/>
            </a:prstGeom>
          </p:spPr>
        </p:pic>
        <p:pic>
          <p:nvPicPr>
            <p:cNvPr id="36" name="Picture 35" descr="A black and white sign with white text&#10;&#10;AI-generated content may be incorrect.">
              <a:extLst>
                <a:ext uri="{FF2B5EF4-FFF2-40B4-BE49-F238E27FC236}">
                  <a16:creationId xmlns:a16="http://schemas.microsoft.com/office/drawing/2014/main" id="{66B37F2A-5B71-0A34-1B2A-181E2AEC8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816" y="5368285"/>
              <a:ext cx="1054869" cy="752330"/>
            </a:xfrm>
            <a:prstGeom prst="rect">
              <a:avLst/>
            </a:prstGeom>
          </p:spPr>
        </p:pic>
        <p:pic>
          <p:nvPicPr>
            <p:cNvPr id="38" name="Picture 37" descr="A white circle with a loop in the middle&#10;&#10;AI-generated content may be incorrect.">
              <a:extLst>
                <a:ext uri="{FF2B5EF4-FFF2-40B4-BE49-F238E27FC236}">
                  <a16:creationId xmlns:a16="http://schemas.microsoft.com/office/drawing/2014/main" id="{643E3317-D326-8616-ECC4-25343CBF7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0360" y="5413520"/>
              <a:ext cx="515889" cy="675345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57FA1ED-A460-BF0B-F3CB-9D90CA857A92}"/>
                </a:ext>
              </a:extLst>
            </p:cNvPr>
            <p:cNvSpPr txBox="1"/>
            <p:nvPr/>
          </p:nvSpPr>
          <p:spPr>
            <a:xfrm>
              <a:off x="1071075" y="5180879"/>
              <a:ext cx="356379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900" b="1" dirty="0">
                  <a:solidFill>
                    <a:schemeClr val="bg1"/>
                  </a:solidFill>
                </a:rPr>
                <a:t>SUPPORTED BY                 LED BY                               IN PARTNERSHIP WITH</a:t>
              </a:r>
              <a:endParaRPr lang="en-001" sz="9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D72F0E5-AB4E-4233-786B-3316909AF967}"/>
                </a:ext>
              </a:extLst>
            </p:cNvPr>
            <p:cNvCxnSpPr/>
            <p:nvPr/>
          </p:nvCxnSpPr>
          <p:spPr>
            <a:xfrm>
              <a:off x="1892300" y="5518150"/>
              <a:ext cx="0" cy="3429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36DE404-C7FE-2A8F-E6E2-C3CC459ADFD3}"/>
                </a:ext>
              </a:extLst>
            </p:cNvPr>
            <p:cNvCxnSpPr/>
            <p:nvPr/>
          </p:nvCxnSpPr>
          <p:spPr>
            <a:xfrm>
              <a:off x="3054350" y="5518150"/>
              <a:ext cx="0" cy="3429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3CE8509-E60D-B70E-8CDF-361F879160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" y="0"/>
            <a:ext cx="12179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6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1346657" y="1143000"/>
            <a:ext cx="3211485" cy="54406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/>
          </a:p>
        </p:txBody>
      </p:sp>
      <p:sp>
        <p:nvSpPr>
          <p:cNvPr id="6" name="Text 3"/>
          <p:cNvSpPr/>
          <p:nvPr/>
        </p:nvSpPr>
        <p:spPr>
          <a:xfrm>
            <a:off x="1404847" y="1287087"/>
            <a:ext cx="3153295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2.2 </a:t>
            </a:r>
            <a:r>
              <a:rPr b="1" dirty="0">
                <a:solidFill>
                  <a:srgbClr val="002060"/>
                </a:solidFill>
              </a:rPr>
              <a:t>What changed since 2000: perceived importance</a:t>
            </a:r>
          </a:p>
        </p:txBody>
      </p:sp>
      <p:sp>
        <p:nvSpPr>
          <p:cNvPr id="7" name="Text 4"/>
          <p:cNvSpPr/>
          <p:nvPr/>
        </p:nvSpPr>
        <p:spPr>
          <a:xfrm>
            <a:off x="1575257" y="1783080"/>
            <a:ext cx="2982885" cy="4572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Greater weight on cumulative impacts in coastal growth nodes (ports, SEZs, tourism corridors).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Pollution is now a constraint: wastewater, nutrients, plastics/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microplastics and industrial effluents.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Climate hazards are treated as a risk multiplier (sea-level rise,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flood, drought,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storms, marine heatwaves).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Ecosystem condition is linked more explicitly to livelihoods (fisheries income, tourism, flood protection).</a:t>
            </a:r>
          </a:p>
        </p:txBody>
      </p:sp>
      <p:sp>
        <p:nvSpPr>
          <p:cNvPr id="8" name="Shape 5"/>
          <p:cNvSpPr/>
          <p:nvPr/>
        </p:nvSpPr>
        <p:spPr>
          <a:xfrm>
            <a:off x="8438808" y="1143000"/>
            <a:ext cx="3432848" cy="5440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/>
          </a:p>
        </p:txBody>
      </p:sp>
      <p:sp>
        <p:nvSpPr>
          <p:cNvPr id="9" name="Text 6"/>
          <p:cNvSpPr/>
          <p:nvPr/>
        </p:nvSpPr>
        <p:spPr>
          <a:xfrm>
            <a:off x="8563498" y="1280160"/>
            <a:ext cx="3125278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2.4 </a:t>
            </a:r>
            <a:r>
              <a:rPr b="1" dirty="0">
                <a:solidFill>
                  <a:srgbClr val="002060"/>
                </a:solidFill>
              </a:rPr>
              <a:t>What changed since 2000: </a:t>
            </a:r>
            <a:r>
              <a:rPr lang="en-US" b="1" dirty="0">
                <a:solidFill>
                  <a:srgbClr val="002060"/>
                </a:solidFill>
              </a:rPr>
              <a:t>perceived </a:t>
            </a:r>
            <a:r>
              <a:rPr b="1" dirty="0">
                <a:solidFill>
                  <a:srgbClr val="002060"/>
                </a:solidFill>
              </a:rPr>
              <a:t>impacts</a:t>
            </a:r>
          </a:p>
        </p:txBody>
      </p:sp>
      <p:sp>
        <p:nvSpPr>
          <p:cNvPr id="10" name="Text 7"/>
          <p:cNvSpPr/>
          <p:nvPr/>
        </p:nvSpPr>
        <p:spPr>
          <a:xfrm>
            <a:off x="8431570" y="1783080"/>
            <a:ext cx="3211485" cy="4572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People &amp; livelihoods: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higher exposure from coastal population growth and expansion into hazard-prone areas; fishers face lower CPUE and higher costs.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Ecosystems: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eutrophication and plastics reduce water quality; habitat fragmentation/pressure on mangroves, seagrass and reefs; reduced coastal protection.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Management challenge: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pressures now outpace monitoring, enforcement, and O&amp;M budgets in several provinces.</a:t>
            </a:r>
          </a:p>
        </p:txBody>
      </p:sp>
      <p:sp>
        <p:nvSpPr>
          <p:cNvPr id="11" name="Shape 8"/>
          <p:cNvSpPr/>
          <p:nvPr/>
        </p:nvSpPr>
        <p:spPr>
          <a:xfrm>
            <a:off x="2011680" y="6629400"/>
            <a:ext cx="9859975" cy="0"/>
          </a:xfrm>
          <a:prstGeom prst="roundRect">
            <a:avLst/>
          </a:prstGeom>
          <a:solidFill>
            <a:srgbClr val="FFFFFF">
              <a:alpha val="0"/>
            </a:srgbClr>
          </a:solidFill>
          <a:ln w="12700">
            <a:solidFill>
              <a:srgbClr val="FFFFFF"/>
            </a:solidFill>
            <a:prstDash val="solid"/>
          </a:ln>
        </p:spPr>
        <p:txBody>
          <a:bodyPr/>
          <a:lstStyle/>
          <a:p>
            <a:endParaRPr/>
          </a:p>
        </p:txBody>
      </p:sp>
      <p:sp>
        <p:nvSpPr>
          <p:cNvPr id="12" name="Shape 2">
            <a:extLst>
              <a:ext uri="{FF2B5EF4-FFF2-40B4-BE49-F238E27FC236}">
                <a16:creationId xmlns:a16="http://schemas.microsoft.com/office/drawing/2014/main" id="{D037B197-57DE-3855-BAAA-77FB6F64BEB0}"/>
              </a:ext>
            </a:extLst>
          </p:cNvPr>
          <p:cNvSpPr/>
          <p:nvPr/>
        </p:nvSpPr>
        <p:spPr>
          <a:xfrm>
            <a:off x="4893417" y="1156853"/>
            <a:ext cx="3211485" cy="54406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/>
          </a:p>
        </p:txBody>
      </p:sp>
      <p:sp>
        <p:nvSpPr>
          <p:cNvPr id="13" name="Text 3">
            <a:extLst>
              <a:ext uri="{FF2B5EF4-FFF2-40B4-BE49-F238E27FC236}">
                <a16:creationId xmlns:a16="http://schemas.microsoft.com/office/drawing/2014/main" id="{2AF6E128-AAB3-B65B-E802-8C5A3452978A}"/>
              </a:ext>
            </a:extLst>
          </p:cNvPr>
          <p:cNvSpPr/>
          <p:nvPr/>
        </p:nvSpPr>
        <p:spPr>
          <a:xfrm>
            <a:off x="4892048" y="1305097"/>
            <a:ext cx="3153295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2.3 </a:t>
            </a:r>
            <a:r>
              <a:rPr b="1" dirty="0">
                <a:solidFill>
                  <a:srgbClr val="002060"/>
                </a:solidFill>
              </a:rPr>
              <a:t>What changed since 2000: perceived </a:t>
            </a:r>
            <a:r>
              <a:rPr lang="en-US" b="1" dirty="0">
                <a:solidFill>
                  <a:srgbClr val="002060"/>
                </a:solidFill>
              </a:rPr>
              <a:t>severity </a:t>
            </a:r>
            <a:endParaRPr b="1" dirty="0">
              <a:solidFill>
                <a:srgbClr val="002060"/>
              </a:solidFill>
            </a:endParaRPr>
          </a:p>
        </p:txBody>
      </p:sp>
      <p:sp>
        <p:nvSpPr>
          <p:cNvPr id="14" name="Text 4">
            <a:extLst>
              <a:ext uri="{FF2B5EF4-FFF2-40B4-BE49-F238E27FC236}">
                <a16:creationId xmlns:a16="http://schemas.microsoft.com/office/drawing/2014/main" id="{AD65BC19-0433-6B58-9E00-FE71172E8724}"/>
              </a:ext>
            </a:extLst>
          </p:cNvPr>
          <p:cNvSpPr/>
          <p:nvPr/>
        </p:nvSpPr>
        <p:spPr>
          <a:xfrm>
            <a:off x="5122017" y="1796933"/>
            <a:ext cx="2982885" cy="4572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More frequent/extreme floods and heat; urban flooding risk is amplified</a:t>
            </a: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Drought/ENSO cycles and warming increased</a:t>
            </a: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Rising sea level and erosion </a:t>
            </a: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Episodic coral bleaching emerging</a:t>
            </a: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Storms + high lightning incident</a:t>
            </a:r>
          </a:p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2F7CBD9-8033-F76F-3012-C79AA6FC633A}"/>
              </a:ext>
            </a:extLst>
          </p:cNvPr>
          <p:cNvGrpSpPr/>
          <p:nvPr/>
        </p:nvGrpSpPr>
        <p:grpSpPr>
          <a:xfrm>
            <a:off x="2011680" y="320040"/>
            <a:ext cx="9859975" cy="566928"/>
            <a:chOff x="2011680" y="320040"/>
            <a:chExt cx="9859975" cy="566928"/>
          </a:xfrm>
        </p:grpSpPr>
        <p:sp>
          <p:nvSpPr>
            <p:cNvPr id="16" name="Shape 0">
              <a:extLst>
                <a:ext uri="{FF2B5EF4-FFF2-40B4-BE49-F238E27FC236}">
                  <a16:creationId xmlns:a16="http://schemas.microsoft.com/office/drawing/2014/main" id="{A58D7AE5-1629-9E83-2E2F-5FACC92E75ED}"/>
                </a:ext>
              </a:extLst>
            </p:cNvPr>
            <p:cNvSpPr/>
            <p:nvPr/>
          </p:nvSpPr>
          <p:spPr>
            <a:xfrm>
              <a:off x="2011680" y="320040"/>
              <a:ext cx="9859975" cy="566928"/>
            </a:xfrm>
            <a:prstGeom prst="rect">
              <a:avLst/>
            </a:prstGeom>
            <a:solidFill>
              <a:srgbClr val="2B3C94"/>
            </a:solidFill>
            <a:ln w="12700">
              <a:solidFill>
                <a:srgbClr val="2B3C94"/>
              </a:solidFill>
              <a:prstDash val="soli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7" name="Text 1">
              <a:extLst>
                <a:ext uri="{FF2B5EF4-FFF2-40B4-BE49-F238E27FC236}">
                  <a16:creationId xmlns:a16="http://schemas.microsoft.com/office/drawing/2014/main" id="{C9FBA204-17E4-BFCA-5423-16711C1E7861}"/>
                </a:ext>
              </a:extLst>
            </p:cNvPr>
            <p:cNvSpPr/>
            <p:nvPr/>
          </p:nvSpPr>
          <p:spPr>
            <a:xfrm>
              <a:off x="2240280" y="429768"/>
              <a:ext cx="9402775" cy="40233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marL="0" indent="0">
                <a:buNone/>
              </a:pPr>
              <a:r>
                <a:rPr lang="en-US" sz="2000" b="1" dirty="0">
                  <a:solidFill>
                    <a:srgbClr val="FFFFFF"/>
                  </a:solidFill>
                  <a:latin typeface="Arial" panose="020B0604020202020204" pitchFamily="34" charset="0"/>
                  <a:ea typeface="Calibri" pitchFamily="34" charset="-122"/>
                  <a:cs typeface="Arial" panose="020B0604020202020204" pitchFamily="34" charset="0"/>
                </a:rPr>
                <a:t>2. How 2025 differs from National TDA (2000) + what is transboundary?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54E1D01-B34E-9D44-64CB-170300122238}"/>
              </a:ext>
            </a:extLst>
          </p:cNvPr>
          <p:cNvGrpSpPr/>
          <p:nvPr/>
        </p:nvGrpSpPr>
        <p:grpSpPr>
          <a:xfrm>
            <a:off x="2011680" y="320040"/>
            <a:ext cx="9859975" cy="566928"/>
            <a:chOff x="2011680" y="320040"/>
            <a:chExt cx="9859975" cy="566928"/>
          </a:xfrm>
        </p:grpSpPr>
        <p:sp>
          <p:nvSpPr>
            <p:cNvPr id="3" name="Shape 0"/>
            <p:cNvSpPr/>
            <p:nvPr/>
          </p:nvSpPr>
          <p:spPr>
            <a:xfrm>
              <a:off x="2011680" y="320040"/>
              <a:ext cx="9859975" cy="566928"/>
            </a:xfrm>
            <a:prstGeom prst="rect">
              <a:avLst/>
            </a:prstGeom>
            <a:solidFill>
              <a:srgbClr val="2B3C94"/>
            </a:solidFill>
            <a:ln w="12700">
              <a:solidFill>
                <a:srgbClr val="2B3C94"/>
              </a:solidFill>
              <a:prstDash val="soli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" name="Text 1"/>
            <p:cNvSpPr/>
            <p:nvPr/>
          </p:nvSpPr>
          <p:spPr>
            <a:xfrm>
              <a:off x="2240280" y="429768"/>
              <a:ext cx="9402775" cy="40233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r>
                <a:rPr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 Governance capacity to address and mitigate assessed risks (2025)</a:t>
              </a:r>
            </a:p>
          </p:txBody>
        </p:sp>
      </p:grpSp>
      <p:sp>
        <p:nvSpPr>
          <p:cNvPr id="5" name="Text 2"/>
          <p:cNvSpPr/>
          <p:nvPr/>
        </p:nvSpPr>
        <p:spPr>
          <a:xfrm>
            <a:off x="2011680" y="1097280"/>
            <a:ext cx="9859974" cy="54406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buSzPct val="100000"/>
            </a:pPr>
            <a:r>
              <a:rPr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 Climate risks</a:t>
            </a:r>
            <a:endParaRPr lang="en-US" sz="15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Climate risk assessments and policy instruments exist (NCR/NAP/DRR), with growing integration into planning.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Early warning, emergency response and coastal adaptation measures are present but uneven across provinces.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Integrated Water Resources Management (IWRM) (SDG 6.5.1): 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62%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Operational arrangements for water cooperation, relevant to transboundary nutrient/sediment pathways, (SDG 6.5.2): 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98%</a:t>
            </a:r>
          </a:p>
          <a:p>
            <a:pPr marL="463550" lvl="1" indent="-177800">
              <a:buFont typeface="Arial" panose="020B0604020202020204" pitchFamily="34" charset="0"/>
              <a:buChar char="•"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272787-4401-EC61-CF12-FFD10D386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28" y="3862377"/>
            <a:ext cx="5887433" cy="285707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24E37B-72BD-93DC-23B4-6BDEE650EA8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3" b="4520"/>
          <a:stretch/>
        </p:blipFill>
        <p:spPr bwMode="auto">
          <a:xfrm>
            <a:off x="6600452" y="3862377"/>
            <a:ext cx="5396433" cy="2857079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 4">
            <a:extLst>
              <a:ext uri="{FF2B5EF4-FFF2-40B4-BE49-F238E27FC236}">
                <a16:creationId xmlns:a16="http://schemas.microsoft.com/office/drawing/2014/main" id="{381FC2CB-DD60-3CC6-3824-4548AAF92771}"/>
              </a:ext>
            </a:extLst>
          </p:cNvPr>
          <p:cNvSpPr/>
          <p:nvPr/>
        </p:nvSpPr>
        <p:spPr>
          <a:xfrm>
            <a:off x="2341418" y="5399438"/>
            <a:ext cx="9530236" cy="1493243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2011679" y="1527048"/>
            <a:ext cx="9859975" cy="423644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 Risks to people &amp; livelihoods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Community-based management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CFis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/CPAs) and livelihood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support adaptation and co-management in priority sites.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Social protection and diversification measures exist, but exposure is rising with coastal growth and hazard-zone settlement.</a:t>
            </a:r>
          </a:p>
          <a:p>
            <a:pPr marL="463550" lvl="1" indent="-1778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 Risks of pollution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EIA/permit systems, effluent standards and emerging circular-economy measures provide a framework for control.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Implementation lags in wastewater, solid waste, industrial pre-treatment and compliance monitoring.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63390A6-B5CB-4DA0-A78B-A336FD902EB3}"/>
              </a:ext>
            </a:extLst>
          </p:cNvPr>
          <p:cNvGrpSpPr/>
          <p:nvPr/>
        </p:nvGrpSpPr>
        <p:grpSpPr>
          <a:xfrm>
            <a:off x="2011680" y="320040"/>
            <a:ext cx="9859975" cy="566928"/>
            <a:chOff x="2011680" y="320040"/>
            <a:chExt cx="9859975" cy="566928"/>
          </a:xfrm>
        </p:grpSpPr>
        <p:sp>
          <p:nvSpPr>
            <p:cNvPr id="7" name="Shape 0">
              <a:extLst>
                <a:ext uri="{FF2B5EF4-FFF2-40B4-BE49-F238E27FC236}">
                  <a16:creationId xmlns:a16="http://schemas.microsoft.com/office/drawing/2014/main" id="{50DD07D4-BE42-76B6-CB8C-D5C477BEFBD8}"/>
                </a:ext>
              </a:extLst>
            </p:cNvPr>
            <p:cNvSpPr/>
            <p:nvPr/>
          </p:nvSpPr>
          <p:spPr>
            <a:xfrm>
              <a:off x="2011680" y="320040"/>
              <a:ext cx="9859975" cy="566928"/>
            </a:xfrm>
            <a:prstGeom prst="rect">
              <a:avLst/>
            </a:prstGeom>
            <a:solidFill>
              <a:srgbClr val="2B3C94"/>
            </a:solidFill>
            <a:ln w="12700">
              <a:solidFill>
                <a:srgbClr val="2B3C94"/>
              </a:solidFill>
              <a:prstDash val="soli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" name="Text 1">
              <a:extLst>
                <a:ext uri="{FF2B5EF4-FFF2-40B4-BE49-F238E27FC236}">
                  <a16:creationId xmlns:a16="http://schemas.microsoft.com/office/drawing/2014/main" id="{2266F2D2-B1A1-0CB1-E91A-650041386770}"/>
                </a:ext>
              </a:extLst>
            </p:cNvPr>
            <p:cNvSpPr/>
            <p:nvPr/>
          </p:nvSpPr>
          <p:spPr>
            <a:xfrm>
              <a:off x="2240280" y="429768"/>
              <a:ext cx="9402775" cy="40233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r>
                <a:rPr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 Governance capacity to address and mitigate assessed risks (2025)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3141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2011681" y="1415935"/>
            <a:ext cx="9321338" cy="54406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 Coastal habitat deterioration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Protected areas, MFMAs and site-level management plans provide legal basis for mangrove, seagrass and reef protection.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Management effectiveness varies due to financing, patrol capacity, and competing development pressures.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/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 Impacted fisheries &amp; aquaculture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Fisheries governance includes licensing/zoning, community fisheries, and MFMA expansion toward EAFM.</a:t>
            </a:r>
          </a:p>
          <a:p>
            <a:pPr marL="463550" lvl="1" indent="-1778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IUU, trawl incursions, weak data and limited enforcement constrain rebuilding; aquaculture biosecurity and effluent controls are limited.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72E183-6137-B2B9-C7E6-ADB3B9CE17CB}"/>
              </a:ext>
            </a:extLst>
          </p:cNvPr>
          <p:cNvGrpSpPr/>
          <p:nvPr/>
        </p:nvGrpSpPr>
        <p:grpSpPr>
          <a:xfrm>
            <a:off x="2011680" y="320040"/>
            <a:ext cx="9859975" cy="566928"/>
            <a:chOff x="2011680" y="320040"/>
            <a:chExt cx="9859975" cy="566928"/>
          </a:xfrm>
        </p:grpSpPr>
        <p:sp>
          <p:nvSpPr>
            <p:cNvPr id="7" name="Shape 0">
              <a:extLst>
                <a:ext uri="{FF2B5EF4-FFF2-40B4-BE49-F238E27FC236}">
                  <a16:creationId xmlns:a16="http://schemas.microsoft.com/office/drawing/2014/main" id="{A966973A-71F1-62B8-9B2B-B48C528915CD}"/>
                </a:ext>
              </a:extLst>
            </p:cNvPr>
            <p:cNvSpPr/>
            <p:nvPr/>
          </p:nvSpPr>
          <p:spPr>
            <a:xfrm>
              <a:off x="2011680" y="320040"/>
              <a:ext cx="9859975" cy="566928"/>
            </a:xfrm>
            <a:prstGeom prst="rect">
              <a:avLst/>
            </a:prstGeom>
            <a:solidFill>
              <a:srgbClr val="2B3C94"/>
            </a:solidFill>
            <a:ln w="12700">
              <a:solidFill>
                <a:srgbClr val="2B3C94"/>
              </a:solidFill>
              <a:prstDash val="soli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" name="Text 1">
              <a:extLst>
                <a:ext uri="{FF2B5EF4-FFF2-40B4-BE49-F238E27FC236}">
                  <a16:creationId xmlns:a16="http://schemas.microsoft.com/office/drawing/2014/main" id="{3DFBE3C5-9F2A-6665-651B-18127B686B7E}"/>
                </a:ext>
              </a:extLst>
            </p:cNvPr>
            <p:cNvSpPr/>
            <p:nvPr/>
          </p:nvSpPr>
          <p:spPr>
            <a:xfrm>
              <a:off x="2240280" y="429768"/>
              <a:ext cx="9402775" cy="40233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r>
                <a:rPr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 Governance capacity to address and mitigate assessed risks (2025)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8534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2011680" y="320040"/>
            <a:ext cx="9859975" cy="566928"/>
          </a:xfrm>
          <a:prstGeom prst="rect">
            <a:avLst/>
          </a:prstGeom>
          <a:solidFill>
            <a:srgbClr val="2B3C94"/>
          </a:solidFill>
          <a:ln w="12700">
            <a:solidFill>
              <a:srgbClr val="2B3C94"/>
            </a:solidFill>
            <a:prstDash val="solid"/>
          </a:ln>
        </p:spPr>
        <p:txBody>
          <a:bodyPr/>
          <a:lstStyle/>
          <a:p>
            <a:endParaRPr/>
          </a:p>
        </p:txBody>
      </p:sp>
      <p:sp>
        <p:nvSpPr>
          <p:cNvPr id="4" name="Text 1"/>
          <p:cNvSpPr/>
          <p:nvPr/>
        </p:nvSpPr>
        <p:spPr>
          <a:xfrm>
            <a:off x="2240280" y="429768"/>
            <a:ext cx="9402775" cy="4023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Major gaps in governance (cross-cutting + sector-specific</a:t>
            </a:r>
            <a:r>
              <a:rPr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Text 2">
            <a:extLst>
              <a:ext uri="{FF2B5EF4-FFF2-40B4-BE49-F238E27FC236}">
                <a16:creationId xmlns:a16="http://schemas.microsoft.com/office/drawing/2014/main" id="{ED575CEA-BA05-8405-2AD4-9E709239F54A}"/>
              </a:ext>
            </a:extLst>
          </p:cNvPr>
          <p:cNvSpPr/>
          <p:nvPr/>
        </p:nvSpPr>
        <p:spPr>
          <a:xfrm>
            <a:off x="2011680" y="1097280"/>
            <a:ext cx="9631374" cy="54406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buSzPct val="100000"/>
            </a:pP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4.1 </a:t>
            </a:r>
            <a:r>
              <a:rPr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Foundational marine governance gaps</a:t>
            </a:r>
            <a:endParaRPr lang="en-US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Marine mandates at sea are not fully clarified/operationalized;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Marine Spatial Planning (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MSP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 and offshore enforcement remain incomplete.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Transboundary coordination is uneven across water quality, fisheries compliance and oil-spill response.</a:t>
            </a:r>
          </a:p>
          <a:p>
            <a:pPr>
              <a:spcBef>
                <a:spcPts val="600"/>
              </a:spcBef>
              <a:buSzPct val="100000"/>
            </a:pP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4.2 </a:t>
            </a:r>
            <a:r>
              <a:rPr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Data, monitoring and transparency gaps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Sparse/irregular monitoring (water quality, habitats, fisheries); limited lab capacity and data integration.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Limited indicators to track outcomes (ecosystem condition, pollution loads, enforcement effectiveness).</a:t>
            </a:r>
          </a:p>
          <a:p>
            <a:pPr>
              <a:spcBef>
                <a:spcPts val="600"/>
              </a:spcBef>
              <a:buSzPct val="100000"/>
            </a:pP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4.3 </a:t>
            </a:r>
            <a:r>
              <a:rPr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Finance and implementation gaps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Insufficient O&amp;M budgets for wastewater/solid waste systems, protected areas, patrols and restoration.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Compliance and enforcement capacity lags the pace of coastal development (ports/SEZs/tourism expansion).</a:t>
            </a:r>
          </a:p>
          <a:p>
            <a:pPr>
              <a:spcBef>
                <a:spcPts val="600"/>
              </a:spcBef>
              <a:buSzPct val="100000"/>
            </a:pP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4.5 </a:t>
            </a:r>
            <a:r>
              <a:rPr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and livelihood resilience gaps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Co-management committees need stable financing, training and clearer benefit-sharing; high vulnerability persists in hazard-prone settlements.</a:t>
            </a:r>
          </a:p>
        </p:txBody>
      </p:sp>
    </p:spTree>
    <p:extLst>
      <p:ext uri="{BB962C8B-B14F-4D97-AF65-F5344CB8AC3E}">
        <p14:creationId xmlns:p14="http://schemas.microsoft.com/office/powerpoint/2010/main" val="3206427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2011680" y="320040"/>
            <a:ext cx="9859975" cy="566928"/>
          </a:xfrm>
          <a:prstGeom prst="rect">
            <a:avLst/>
          </a:prstGeom>
          <a:solidFill>
            <a:srgbClr val="2B3C94"/>
          </a:solidFill>
          <a:ln w="12700">
            <a:solidFill>
              <a:srgbClr val="2B3C94"/>
            </a:solidFill>
            <a:prstDash val="solid"/>
          </a:ln>
        </p:spPr>
      </p:sp>
      <p:sp>
        <p:nvSpPr>
          <p:cNvPr id="4" name="Text 1"/>
          <p:cNvSpPr/>
          <p:nvPr/>
        </p:nvSpPr>
        <p:spPr>
          <a:xfrm>
            <a:off x="2240280" y="429768"/>
            <a:ext cx="9402775" cy="4023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FFFFFF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5. Strategic recommendations (national + regional cooperation)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hape 2"/>
          <p:cNvSpPr/>
          <p:nvPr/>
        </p:nvSpPr>
        <p:spPr>
          <a:xfrm>
            <a:off x="2011680" y="1143000"/>
            <a:ext cx="4747108" cy="5440680"/>
          </a:xfrm>
          <a:prstGeom prst="rect">
            <a:avLst/>
          </a:prstGeom>
          <a:solidFill>
            <a:srgbClr val="FFFFFF"/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0000"/>
              </a:srgbClr>
            </a:outerShdw>
          </a:effectLst>
        </p:spPr>
      </p:sp>
      <p:sp>
        <p:nvSpPr>
          <p:cNvPr id="6" name="Text 3"/>
          <p:cNvSpPr/>
          <p:nvPr/>
        </p:nvSpPr>
        <p:spPr>
          <a:xfrm>
            <a:off x="2194560" y="1280160"/>
            <a:ext cx="4381348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b="1" dirty="0">
                <a:solidFill>
                  <a:srgbClr val="2B3C94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Key National priorities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2240280" y="1783080"/>
            <a:ext cx="4289908" cy="47548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Operationalize MSP with cumulative-impact thresholds and climate-risk layers.
Scale wastewater treatment + drainage; enforce industrial effluent standards in ports/SEZs.
Strengthen solid waste &amp; plastics systems (collection, recycling markets, leakage prevention).
Expand and finance MPA/MFMA management, monitoring and patrols; reduce trawl incursion &amp; bycatch.
Protect/restore mangroves and seagrass; prioritize peat-mangrove hydrology and nature-based adaptation.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hape 5"/>
          <p:cNvSpPr/>
          <p:nvPr/>
        </p:nvSpPr>
        <p:spPr>
          <a:xfrm>
            <a:off x="7124548" y="1143000"/>
            <a:ext cx="4747108" cy="5440680"/>
          </a:xfrm>
          <a:prstGeom prst="rect">
            <a:avLst/>
          </a:prstGeom>
          <a:solidFill>
            <a:srgbClr val="FFFFFF"/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0000"/>
              </a:srgbClr>
            </a:outerShdw>
          </a:effectLst>
        </p:spPr>
      </p:sp>
      <p:sp>
        <p:nvSpPr>
          <p:cNvPr id="9" name="Text 6"/>
          <p:cNvSpPr/>
          <p:nvPr/>
        </p:nvSpPr>
        <p:spPr>
          <a:xfrm>
            <a:off x="7307428" y="1280160"/>
            <a:ext cx="4381348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b="1" dirty="0">
                <a:solidFill>
                  <a:srgbClr val="2B3C94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Key Regional cooperation (SCS–GOT)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7"/>
          <p:cNvSpPr/>
          <p:nvPr/>
        </p:nvSpPr>
        <p:spPr>
          <a:xfrm>
            <a:off x="7353148" y="1783080"/>
            <a:ext cx="4289908" cy="47548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48590" indent="-14859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Joint Gulf of Thailand oil-spill exercises and sensitivity mapping.
Transboundary stock assessments + coordinated IUU surveillance and compliance.
Coordinated marine-litter monitoring and source reduction, aligned with regional mechanisms.
Shared learning on wastewater and port/industrial compliance systems in coastal growth nodes.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3657600" y="3931920"/>
            <a:ext cx="7132320" cy="1097280"/>
          </a:xfrm>
          <a:prstGeom prst="rect">
            <a:avLst/>
          </a:prstGeom>
          <a:solidFill>
            <a:srgbClr val="5C9BD5"/>
          </a:solidFill>
          <a:ln w="12700">
            <a:solidFill>
              <a:srgbClr val="5C9BD5"/>
            </a:solidFill>
            <a:prstDash val="solid"/>
          </a:ln>
        </p:spPr>
      </p:sp>
      <p:sp>
        <p:nvSpPr>
          <p:cNvPr id="4" name="Text 1"/>
          <p:cNvSpPr/>
          <p:nvPr/>
        </p:nvSpPr>
        <p:spPr>
          <a:xfrm>
            <a:off x="3794760" y="4160520"/>
            <a:ext cx="68580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Contact: Ministry of Environment / Fisheries Administration – Cambodia</a:t>
            </a:r>
            <a:endParaRPr lang="en-US" sz="1800" dirty="0"/>
          </a:p>
        </p:txBody>
      </p:sp>
      <p:sp>
        <p:nvSpPr>
          <p:cNvPr id="5" name="Text 2"/>
          <p:cNvSpPr/>
          <p:nvPr/>
        </p:nvSpPr>
        <p:spPr>
          <a:xfrm>
            <a:off x="3794760" y="4526280"/>
            <a:ext cx="68580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For discussion at RSTC-3 (Phú Quốc, 26–28 Jan 2026)</a:t>
            </a:r>
            <a:endParaRPr 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1828800" y="1463040"/>
            <a:ext cx="5232400" cy="361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</p:sp>
      <p:sp>
        <p:nvSpPr>
          <p:cNvPr id="4" name="Text 1"/>
          <p:cNvSpPr/>
          <p:nvPr/>
        </p:nvSpPr>
        <p:spPr>
          <a:xfrm>
            <a:off x="2011680" y="1874520"/>
            <a:ext cx="5852160" cy="1463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4000" b="1" dirty="0">
                <a:solidFill>
                  <a:srgbClr val="2B3C94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CAMBODIA (KHM)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2B3C94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National TDA – Key Messages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2011680" y="3520440"/>
            <a:ext cx="5049520" cy="8229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555555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Implementing the Strategic Action Programme for the South China Sea and Gulf of Thailand (SCS SAP Project)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2011680" y="4434840"/>
            <a:ext cx="58521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800" b="1" dirty="0">
                <a:solidFill>
                  <a:srgbClr val="2B3C94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Presenter: Cambodia Delegation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2011680" y="320040"/>
            <a:ext cx="9859975" cy="566928"/>
          </a:xfrm>
          <a:prstGeom prst="rect">
            <a:avLst/>
          </a:prstGeom>
          <a:solidFill>
            <a:srgbClr val="2B3C94"/>
          </a:solidFill>
          <a:ln w="12700">
            <a:solidFill>
              <a:srgbClr val="2B3C94"/>
            </a:solidFill>
            <a:prstDash val="solid"/>
          </a:ln>
        </p:spPr>
        <p:txBody>
          <a:bodyPr/>
          <a:lstStyle/>
          <a:p>
            <a:endParaRPr/>
          </a:p>
        </p:txBody>
      </p:sp>
      <p:sp>
        <p:nvSpPr>
          <p:cNvPr id="4" name="Text 1"/>
          <p:cNvSpPr/>
          <p:nvPr/>
        </p:nvSpPr>
        <p:spPr>
          <a:xfrm>
            <a:off x="2240280" y="429768"/>
            <a:ext cx="9402775" cy="4023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Agenda (template outline)</a:t>
            </a:r>
            <a:endParaRPr lang="en-US" sz="2200" dirty="0"/>
          </a:p>
        </p:txBody>
      </p:sp>
      <p:sp>
        <p:nvSpPr>
          <p:cNvPr id="5" name="Text 2"/>
          <p:cNvSpPr/>
          <p:nvPr/>
        </p:nvSpPr>
        <p:spPr>
          <a:xfrm>
            <a:off x="1674710" y="1698013"/>
            <a:ext cx="10196945" cy="434894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Pct val="100000"/>
              <a:buFont typeface="+mj-lt"/>
              <a:buAutoNum type="arabicParenR"/>
            </a:pPr>
            <a:r>
              <a:rPr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thematic / geographic areas of risk &amp; vulnerability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vs National TDA 1.0 (2000): changes in importance, severity, and impacts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w</a:t>
            </a:r>
            <a:r>
              <a:rPr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hich risks are transboundary vs national; priority concerns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Governance capacity to address and mitigate assessed risks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 gaps in governance (cross-cutting + sector-specific)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recommendations to strengthen governance (national + regional cooperation)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2011680" y="320040"/>
            <a:ext cx="9859975" cy="566928"/>
          </a:xfrm>
          <a:prstGeom prst="rect">
            <a:avLst/>
          </a:prstGeom>
          <a:solidFill>
            <a:srgbClr val="2B3C94"/>
          </a:solidFill>
          <a:ln w="12700">
            <a:solidFill>
              <a:srgbClr val="2B3C94"/>
            </a:solidFill>
            <a:prstDash val="solid"/>
          </a:ln>
        </p:spPr>
      </p:sp>
      <p:sp>
        <p:nvSpPr>
          <p:cNvPr id="4" name="Text 1"/>
          <p:cNvSpPr/>
          <p:nvPr/>
        </p:nvSpPr>
        <p:spPr>
          <a:xfrm>
            <a:off x="2240280" y="429768"/>
            <a:ext cx="9402775" cy="4023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 Key thematic / geographic areas of risk &amp; vulnerability </a:t>
            </a:r>
            <a:endParaRPr lang="en-US" sz="2200" dirty="0"/>
          </a:p>
        </p:txBody>
      </p:sp>
      <p:sp>
        <p:nvSpPr>
          <p:cNvPr id="5" name="Shape 2"/>
          <p:cNvSpPr/>
          <p:nvPr/>
        </p:nvSpPr>
        <p:spPr>
          <a:xfrm>
            <a:off x="2011680" y="1748447"/>
            <a:ext cx="3017520" cy="828498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8000"/>
              </a:srgbClr>
            </a:outerShdw>
          </a:effectLst>
        </p:spPr>
      </p:sp>
      <p:sp>
        <p:nvSpPr>
          <p:cNvPr id="6" name="Text 3"/>
          <p:cNvSpPr/>
          <p:nvPr/>
        </p:nvSpPr>
        <p:spPr>
          <a:xfrm>
            <a:off x="2194560" y="1705216"/>
            <a:ext cx="2651760" cy="3375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2B3C9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11–20 cm</a:t>
            </a:r>
            <a:endParaRPr lang="en-US" sz="2400" dirty="0"/>
          </a:p>
        </p:txBody>
      </p:sp>
      <p:sp>
        <p:nvSpPr>
          <p:cNvPr id="7" name="Text 4"/>
          <p:cNvSpPr/>
          <p:nvPr/>
        </p:nvSpPr>
        <p:spPr>
          <a:xfrm>
            <a:off x="2194560" y="2253856"/>
            <a:ext cx="2651760" cy="24548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5555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Projected sea-level rise by ~2050</a:t>
            </a:r>
            <a:endParaRPr lang="en-US" sz="1400" dirty="0"/>
          </a:p>
        </p:txBody>
      </p:sp>
      <p:sp>
        <p:nvSpPr>
          <p:cNvPr id="8" name="Shape 5"/>
          <p:cNvSpPr/>
          <p:nvPr/>
        </p:nvSpPr>
        <p:spPr>
          <a:xfrm>
            <a:off x="5257800" y="1748447"/>
            <a:ext cx="3017520" cy="828498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8000"/>
              </a:srgbClr>
            </a:outerShdw>
          </a:effectLst>
        </p:spPr>
      </p:sp>
      <p:sp>
        <p:nvSpPr>
          <p:cNvPr id="9" name="Text 6"/>
          <p:cNvSpPr/>
          <p:nvPr/>
        </p:nvSpPr>
        <p:spPr>
          <a:xfrm>
            <a:off x="5440680" y="1705216"/>
            <a:ext cx="2651760" cy="3375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&gt;200k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10" name="Text 7"/>
          <p:cNvSpPr/>
          <p:nvPr/>
        </p:nvSpPr>
        <p:spPr>
          <a:xfrm>
            <a:off x="5440680" y="2253856"/>
            <a:ext cx="2834640" cy="24548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5555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People impacted by floods (2020–2022)</a:t>
            </a:r>
            <a:endParaRPr lang="en-US" sz="1400" dirty="0"/>
          </a:p>
        </p:txBody>
      </p:sp>
      <p:sp>
        <p:nvSpPr>
          <p:cNvPr id="11" name="Shape 8"/>
          <p:cNvSpPr/>
          <p:nvPr/>
        </p:nvSpPr>
        <p:spPr>
          <a:xfrm>
            <a:off x="8503920" y="1748447"/>
            <a:ext cx="3017520" cy="828498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8000"/>
              </a:srgbClr>
            </a:outerShdw>
          </a:effectLst>
        </p:spPr>
      </p:sp>
      <p:sp>
        <p:nvSpPr>
          <p:cNvPr id="12" name="Text 9"/>
          <p:cNvSpPr/>
          <p:nvPr/>
        </p:nvSpPr>
        <p:spPr>
          <a:xfrm>
            <a:off x="8686800" y="1705216"/>
            <a:ext cx="2651760" cy="3375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+0.8–1.1°C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 10"/>
          <p:cNvSpPr/>
          <p:nvPr/>
        </p:nvSpPr>
        <p:spPr>
          <a:xfrm>
            <a:off x="8686800" y="2253856"/>
            <a:ext cx="2651760" cy="24548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5555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Sea-surface temperature anomaly (2023)</a:t>
            </a:r>
            <a:endParaRPr lang="en-US" sz="1400" dirty="0"/>
          </a:p>
        </p:txBody>
      </p:sp>
      <p:sp>
        <p:nvSpPr>
          <p:cNvPr id="14" name="Text 11"/>
          <p:cNvSpPr/>
          <p:nvPr/>
        </p:nvSpPr>
        <p:spPr>
          <a:xfrm>
            <a:off x="1765914" y="4646685"/>
            <a:ext cx="10001291" cy="24416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82880" indent="-182880">
              <a:spcBef>
                <a:spcPts val="300"/>
              </a:spcBef>
              <a:spcAft>
                <a:spcPts val="300"/>
              </a:spcAft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Sea-level rise threatens more than 35,000 ha of coastal settlements and rice fields; storm surge and erosion risks increase.
Urban flooding risk is amplified by reclamation and drainage deficits in fast-growing coastal towns.</a:t>
            </a:r>
          </a:p>
          <a:p>
            <a:pPr marL="182880" indent="-182880">
              <a:spcBef>
                <a:spcPts val="300"/>
              </a:spcBef>
              <a:spcAft>
                <a:spcPts val="300"/>
              </a:spcAft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Floods are the deadliest hazard; droughts affect the largest populations (e.g., ~2.5M affected in 2016).</a:t>
            </a:r>
          </a:p>
          <a:p>
            <a:pPr marL="182880" indent="-182880">
              <a:spcBef>
                <a:spcPts val="300"/>
              </a:spcBef>
              <a:spcAft>
                <a:spcPts val="300"/>
              </a:spcAft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Drought/ENSO cycles and warming increase water stress; salinity intrusion advances 5–7 km inland in some estuaries.</a:t>
            </a:r>
          </a:p>
          <a:p>
            <a:pPr marL="182880" indent="-182880">
              <a:spcBef>
                <a:spcPts val="300"/>
              </a:spcBef>
              <a:spcAft>
                <a:spcPts val="300"/>
              </a:spcAft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Storms + high lightning impacts add compound risk for ports, estuaries and tourism towns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98D14D-0427-3F7E-EABB-BD9E184A01B5}"/>
              </a:ext>
            </a:extLst>
          </p:cNvPr>
          <p:cNvSpPr txBox="1"/>
          <p:nvPr/>
        </p:nvSpPr>
        <p:spPr>
          <a:xfrm>
            <a:off x="2001980" y="1046460"/>
            <a:ext cx="6206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1.1 Exposure to climate-change impacts 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A9D6A07-0136-E82F-940E-FBEAA586E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1509" y="2788482"/>
            <a:ext cx="9033940" cy="16278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2021680" y="1054062"/>
            <a:ext cx="9402775" cy="4023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1.2 Exposure of populations &amp; livelihoods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hape 2"/>
          <p:cNvSpPr/>
          <p:nvPr/>
        </p:nvSpPr>
        <p:spPr>
          <a:xfrm>
            <a:off x="2011680" y="1596048"/>
            <a:ext cx="3017520" cy="12344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8000"/>
              </a:srgbClr>
            </a:outerShdw>
          </a:effectLst>
        </p:spPr>
      </p:sp>
      <p:sp>
        <p:nvSpPr>
          <p:cNvPr id="6" name="Text 3"/>
          <p:cNvSpPr/>
          <p:nvPr/>
        </p:nvSpPr>
        <p:spPr>
          <a:xfrm>
            <a:off x="2194560" y="1760640"/>
            <a:ext cx="2651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0E8C8C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&gt;1.07M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2194560" y="230928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5555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Coastal population (4 provinces)</a:t>
            </a:r>
            <a:endParaRPr lang="en-US" sz="1400" dirty="0"/>
          </a:p>
        </p:txBody>
      </p:sp>
      <p:sp>
        <p:nvSpPr>
          <p:cNvPr id="8" name="Shape 5"/>
          <p:cNvSpPr/>
          <p:nvPr/>
        </p:nvSpPr>
        <p:spPr>
          <a:xfrm>
            <a:off x="5257800" y="1596048"/>
            <a:ext cx="3017520" cy="12344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8000"/>
              </a:srgbClr>
            </a:outerShdw>
          </a:effectLst>
        </p:spPr>
      </p:sp>
      <p:sp>
        <p:nvSpPr>
          <p:cNvPr id="9" name="Text 6"/>
          <p:cNvSpPr/>
          <p:nvPr/>
        </p:nvSpPr>
        <p:spPr>
          <a:xfrm>
            <a:off x="5440680" y="1760640"/>
            <a:ext cx="2651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0E5A8A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~17.8%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7"/>
          <p:cNvSpPr/>
          <p:nvPr/>
        </p:nvSpPr>
        <p:spPr>
          <a:xfrm>
            <a:off x="5440680" y="230928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5555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Poverty rate (2019/20)</a:t>
            </a:r>
            <a:endParaRPr lang="en-US" sz="1400" dirty="0"/>
          </a:p>
        </p:txBody>
      </p:sp>
      <p:sp>
        <p:nvSpPr>
          <p:cNvPr id="11" name="Shape 8"/>
          <p:cNvSpPr/>
          <p:nvPr/>
        </p:nvSpPr>
        <p:spPr>
          <a:xfrm>
            <a:off x="8503920" y="1596048"/>
            <a:ext cx="3017520" cy="12344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D9D9D9"/>
            </a:solidFill>
            <a:prstDash val="solid"/>
          </a:ln>
          <a:effectLst>
            <a:outerShdw blurRad="25400" dist="12700" dir="2700000" algn="bl" rotWithShape="0">
              <a:srgbClr val="000000">
                <a:alpha val="18000"/>
              </a:srgbClr>
            </a:outerShdw>
          </a:effectLst>
        </p:spPr>
      </p:sp>
      <p:sp>
        <p:nvSpPr>
          <p:cNvPr id="12" name="Text 9"/>
          <p:cNvSpPr/>
          <p:nvPr/>
        </p:nvSpPr>
        <p:spPr>
          <a:xfrm>
            <a:off x="8686800" y="1760640"/>
            <a:ext cx="2651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1F9D55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65–90%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8686800" y="230928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5555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Wetland income dependence (Koh Kong)</a:t>
            </a:r>
            <a:endParaRPr lang="en-US" sz="1400" dirty="0"/>
          </a:p>
        </p:txBody>
      </p:sp>
      <p:sp>
        <p:nvSpPr>
          <p:cNvPr id="14" name="Text 11"/>
          <p:cNvSpPr/>
          <p:nvPr/>
        </p:nvSpPr>
        <p:spPr>
          <a:xfrm>
            <a:off x="2011680" y="3104808"/>
            <a:ext cx="9859975" cy="29900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82880" indent="-18288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Fast coastal growth concentrates exposed assets—especially in Preah Sihanouk—and increases demand for basic services.
A large “near-poor” group remains vulnerable to climate and economic shocks (tourism/fisheries volatility).
Ecosystem degradation becomes an immediate welfare risk where livelihoods depend on mangroves, wetlands and fisheries.
Priority: risk-informed urban development + inclusive human development (TVET, health, MSMEs) to diversify incomes.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36ABB71-3B49-40D4-D9F3-600BE81CD8CA}"/>
              </a:ext>
            </a:extLst>
          </p:cNvPr>
          <p:cNvGrpSpPr/>
          <p:nvPr/>
        </p:nvGrpSpPr>
        <p:grpSpPr>
          <a:xfrm>
            <a:off x="2011680" y="320040"/>
            <a:ext cx="9859975" cy="566928"/>
            <a:chOff x="2011680" y="320040"/>
            <a:chExt cx="9859975" cy="566928"/>
          </a:xfrm>
        </p:grpSpPr>
        <p:sp>
          <p:nvSpPr>
            <p:cNvPr id="16" name="Shape 0">
              <a:extLst>
                <a:ext uri="{FF2B5EF4-FFF2-40B4-BE49-F238E27FC236}">
                  <a16:creationId xmlns:a16="http://schemas.microsoft.com/office/drawing/2014/main" id="{2C25393E-9394-EB8F-F0A9-58B7A424ACDB}"/>
                </a:ext>
              </a:extLst>
            </p:cNvPr>
            <p:cNvSpPr/>
            <p:nvPr/>
          </p:nvSpPr>
          <p:spPr>
            <a:xfrm>
              <a:off x="2011680" y="320040"/>
              <a:ext cx="9859975" cy="566928"/>
            </a:xfrm>
            <a:prstGeom prst="rect">
              <a:avLst/>
            </a:prstGeom>
            <a:solidFill>
              <a:srgbClr val="2B3C94"/>
            </a:solidFill>
            <a:ln w="12700">
              <a:solidFill>
                <a:srgbClr val="2B3C94"/>
              </a:solidFill>
              <a:prstDash val="solid"/>
            </a:ln>
          </p:spPr>
        </p:sp>
        <p:sp>
          <p:nvSpPr>
            <p:cNvPr id="17" name="Text 1">
              <a:extLst>
                <a:ext uri="{FF2B5EF4-FFF2-40B4-BE49-F238E27FC236}">
                  <a16:creationId xmlns:a16="http://schemas.microsoft.com/office/drawing/2014/main" id="{DF7225B5-C5B1-9EEC-6BDE-52A321288059}"/>
                </a:ext>
              </a:extLst>
            </p:cNvPr>
            <p:cNvSpPr/>
            <p:nvPr/>
          </p:nvSpPr>
          <p:spPr>
            <a:xfrm>
              <a:off x="2240280" y="429768"/>
              <a:ext cx="9402775" cy="40233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marL="0" indent="0">
                <a:buNone/>
              </a:pPr>
              <a:r>
                <a:rPr lang="en-US" sz="2200" b="1" dirty="0">
                  <a:solidFill>
                    <a:srgbClr val="FFFFFF"/>
                  </a:solidFill>
                  <a:latin typeface="Arial" panose="020B0604020202020204" pitchFamily="34" charset="0"/>
                  <a:ea typeface="Calibri" pitchFamily="34" charset="-122"/>
                  <a:cs typeface="Arial" panose="020B0604020202020204" pitchFamily="34" charset="0"/>
                </a:rPr>
                <a:t>1. Key thematic / geographic areas of risk &amp; vulnerability </a:t>
              </a:r>
              <a:endParaRPr lang="en-US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2011680" y="1053573"/>
            <a:ext cx="9402775" cy="4023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1.3.1 System state mediated by pollution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1911925" y="1521713"/>
            <a:ext cx="9959730" cy="26060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71450" indent="-171450">
              <a:lnSpc>
                <a:spcPct val="150000"/>
              </a:lnSpc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Land-based sources dominate (~80–90%): untreated/partly treated wastewater, agriculture/aquaculture runoff, plastics, industrial zones.
Wastewater treatment coverage remains very limited in coastal growth nodes (less than 20%).
Monitoring indicates repeated microbial exceedances (10⁴–10⁵ CFU/100 mL) and industrial exceedances in high-pressure zones.
Plastic leakage estimated &gt;85,000 tonnes/year; recycling rate ~10–12%.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1" descr="/mnt/data/khm_docx_extract/word/media/image5.png"/>
          <p:cNvPicPr>
            <a:picLocks noChangeAspect="1"/>
          </p:cNvPicPr>
          <p:nvPr/>
        </p:nvPicPr>
        <p:blipFill>
          <a:blip r:embed="rId4"/>
          <a:srcRect t="12670" b="12670"/>
          <a:stretch/>
        </p:blipFill>
        <p:spPr>
          <a:xfrm>
            <a:off x="2240279" y="4033267"/>
            <a:ext cx="6217919" cy="2528248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2167543" y="6537960"/>
            <a:ext cx="603504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5555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Example: wastewater runoff discharging onto a tourist beachfront</a:t>
            </a:r>
            <a:endParaRPr 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8C7781-610D-B2E0-1608-7DB6503994E5}"/>
              </a:ext>
            </a:extLst>
          </p:cNvPr>
          <p:cNvSpPr txBox="1"/>
          <p:nvPr/>
        </p:nvSpPr>
        <p:spPr>
          <a:xfrm>
            <a:off x="9116291" y="4762498"/>
            <a:ext cx="2755364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Preah Sihanouk urban–industrial coast: wastewater, solid waste, ports/SEZs; high exposure of assets &amp; people</a:t>
            </a:r>
            <a:endParaRPr lang="en-US" sz="1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1B488A-BDC5-68A9-6FF5-929B706AC19F}"/>
              </a:ext>
            </a:extLst>
          </p:cNvPr>
          <p:cNvGrpSpPr/>
          <p:nvPr/>
        </p:nvGrpSpPr>
        <p:grpSpPr>
          <a:xfrm>
            <a:off x="2011680" y="320040"/>
            <a:ext cx="9859975" cy="566928"/>
            <a:chOff x="2011680" y="320040"/>
            <a:chExt cx="9859975" cy="566928"/>
          </a:xfrm>
        </p:grpSpPr>
        <p:sp>
          <p:nvSpPr>
            <p:cNvPr id="6" name="Shape 0">
              <a:extLst>
                <a:ext uri="{FF2B5EF4-FFF2-40B4-BE49-F238E27FC236}">
                  <a16:creationId xmlns:a16="http://schemas.microsoft.com/office/drawing/2014/main" id="{3619C2DB-C770-D196-B388-60F61E300873}"/>
                </a:ext>
              </a:extLst>
            </p:cNvPr>
            <p:cNvSpPr/>
            <p:nvPr/>
          </p:nvSpPr>
          <p:spPr>
            <a:xfrm>
              <a:off x="2011680" y="320040"/>
              <a:ext cx="9859975" cy="566928"/>
            </a:xfrm>
            <a:prstGeom prst="rect">
              <a:avLst/>
            </a:prstGeom>
            <a:solidFill>
              <a:srgbClr val="2B3C94"/>
            </a:solidFill>
            <a:ln w="12700">
              <a:solidFill>
                <a:srgbClr val="2B3C94"/>
              </a:solidFill>
              <a:prstDash val="solid"/>
            </a:ln>
          </p:spPr>
        </p:sp>
        <p:sp>
          <p:nvSpPr>
            <p:cNvPr id="7" name="Text 1">
              <a:extLst>
                <a:ext uri="{FF2B5EF4-FFF2-40B4-BE49-F238E27FC236}">
                  <a16:creationId xmlns:a16="http://schemas.microsoft.com/office/drawing/2014/main" id="{37B887F4-AABB-562F-C058-21B4269D884F}"/>
                </a:ext>
              </a:extLst>
            </p:cNvPr>
            <p:cNvSpPr/>
            <p:nvPr/>
          </p:nvSpPr>
          <p:spPr>
            <a:xfrm>
              <a:off x="2240280" y="429768"/>
              <a:ext cx="9402775" cy="40233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marL="0" indent="0">
                <a:buNone/>
              </a:pPr>
              <a:r>
                <a:rPr lang="en-US" sz="2200" b="1" dirty="0">
                  <a:solidFill>
                    <a:srgbClr val="FFFFFF"/>
                  </a:solidFill>
                  <a:latin typeface="Arial" panose="020B0604020202020204" pitchFamily="34" charset="0"/>
                  <a:ea typeface="Calibri" pitchFamily="34" charset="-122"/>
                  <a:cs typeface="Arial" panose="020B0604020202020204" pitchFamily="34" charset="0"/>
                </a:rPr>
                <a:t>1. Key thematic / geographic areas of risk &amp; vulnerability </a:t>
              </a:r>
              <a:endParaRPr lang="en-US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2011680" y="1178190"/>
            <a:ext cx="9402775" cy="4023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1.3.2 System states manifested by coastal habitats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1874520" y="1823192"/>
            <a:ext cx="6005287" cy="46050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71450" indent="-17145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Dataset estimates vary, ~45,000–63,000 ha of mangrove nationwide,, highlighting need for harmonized baselines and consistent monitoring. Mangroves declined ~6% since 2014 but remain critical for protection and blue carbon.</a:t>
            </a: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
</a:t>
            </a:r>
            <a:r>
              <a:rPr lang="en-US" sz="1600" dirty="0" err="1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Botum</a:t>
            </a: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 Sakor peat-mangroves (~4,768 ha) are a rare asset needing hydrology-first protection. 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Koh Kong mangrove–estuary complex (</a:t>
            </a:r>
            <a:r>
              <a:rPr lang="en-US" sz="1600" dirty="0" err="1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Peam</a:t>
            </a: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Krasop</a:t>
            </a: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–Koh </a:t>
            </a:r>
            <a:r>
              <a:rPr lang="en-US" sz="1600" dirty="0" err="1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Kapik</a:t>
            </a: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–</a:t>
            </a:r>
            <a:r>
              <a:rPr lang="en-US" sz="1600" dirty="0" err="1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Botum</a:t>
            </a: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Sakor</a:t>
            </a: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): blue carbon + high livelihood dependence
Seagrass is extensive (notably Kep–Kampot corridor) but highly sensitive to trawling and turbidity.
Coral reefs show mixed condition; cumulative pressure from turbidity, overfishing and marine heatwaves is increasing.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Koh Rong archipelago: reefs + tourism; rising bleaching and sediment stress</a:t>
            </a:r>
          </a:p>
        </p:txBody>
      </p:sp>
      <p:pic>
        <p:nvPicPr>
          <p:cNvPr id="18" name="Image 0" descr="/mnt/data/national_workshop_assets/mangrove_boardwalk_koh_rong.png">
            <a:extLst>
              <a:ext uri="{FF2B5EF4-FFF2-40B4-BE49-F238E27FC236}">
                <a16:creationId xmlns:a16="http://schemas.microsoft.com/office/drawing/2014/main" id="{FE6826B7-503C-36B2-0D62-07F4D5BB5C7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4311" b="14311"/>
          <a:stretch/>
        </p:blipFill>
        <p:spPr>
          <a:xfrm>
            <a:off x="8407662" y="1198513"/>
            <a:ext cx="3393338" cy="1572768"/>
          </a:xfrm>
          <a:prstGeom prst="rect">
            <a:avLst/>
          </a:prstGeom>
        </p:spPr>
      </p:pic>
      <p:sp>
        <p:nvSpPr>
          <p:cNvPr id="19" name="Text 4">
            <a:extLst>
              <a:ext uri="{FF2B5EF4-FFF2-40B4-BE49-F238E27FC236}">
                <a16:creationId xmlns:a16="http://schemas.microsoft.com/office/drawing/2014/main" id="{408FEE20-80A5-9757-0057-0F81A8600E40}"/>
              </a:ext>
            </a:extLst>
          </p:cNvPr>
          <p:cNvSpPr/>
          <p:nvPr/>
        </p:nvSpPr>
        <p:spPr>
          <a:xfrm>
            <a:off x="8544822" y="2826145"/>
            <a:ext cx="3119018" cy="173228"/>
          </a:xfrm>
          <a:prstGeom prst="rect">
            <a:avLst/>
          </a:prstGeom>
          <a:solidFill>
            <a:srgbClr val="FFFFFF"/>
          </a:solidFill>
          <a:ln w="12700">
            <a:solidFill>
              <a:srgbClr val="D7E3EA"/>
            </a:solidFill>
          </a:ln>
        </p:spPr>
        <p:txBody>
          <a:bodyPr wrap="square" lIns="1270" tIns="1270" rIns="1270" bIns="127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2212E"/>
                </a:solidFill>
                <a:ea typeface="Calibri" pitchFamily="34" charset="-122"/>
                <a:cs typeface="Arial" panose="020B0604020202020204" pitchFamily="34" charset="0"/>
              </a:rPr>
              <a:t>Mangroves (blue carbon, protection)</a:t>
            </a:r>
            <a:endParaRPr lang="en-US" sz="1100" dirty="0">
              <a:cs typeface="Arial" panose="020B0604020202020204" pitchFamily="34" charset="0"/>
            </a:endParaRPr>
          </a:p>
        </p:txBody>
      </p:sp>
      <p:pic>
        <p:nvPicPr>
          <p:cNvPr id="20" name="Image 1" descr="/mnt/data/national_workshop_assets/seagrass_whoi.jpg">
            <a:extLst>
              <a:ext uri="{FF2B5EF4-FFF2-40B4-BE49-F238E27FC236}">
                <a16:creationId xmlns:a16="http://schemas.microsoft.com/office/drawing/2014/main" id="{95FCDBDC-6F31-8330-F953-20BAEE1356F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801" b="8801"/>
          <a:stretch/>
        </p:blipFill>
        <p:spPr>
          <a:xfrm>
            <a:off x="8407662" y="3074557"/>
            <a:ext cx="3393338" cy="1572768"/>
          </a:xfrm>
          <a:prstGeom prst="rect">
            <a:avLst/>
          </a:prstGeom>
        </p:spPr>
      </p:pic>
      <p:sp>
        <p:nvSpPr>
          <p:cNvPr id="21" name="Text 5">
            <a:extLst>
              <a:ext uri="{FF2B5EF4-FFF2-40B4-BE49-F238E27FC236}">
                <a16:creationId xmlns:a16="http://schemas.microsoft.com/office/drawing/2014/main" id="{91E7A92E-921B-66AC-7929-92EFEEF03C64}"/>
              </a:ext>
            </a:extLst>
          </p:cNvPr>
          <p:cNvSpPr/>
          <p:nvPr/>
        </p:nvSpPr>
        <p:spPr>
          <a:xfrm>
            <a:off x="8544822" y="4757053"/>
            <a:ext cx="3119018" cy="146304"/>
          </a:xfrm>
          <a:prstGeom prst="rect">
            <a:avLst/>
          </a:prstGeom>
          <a:solidFill>
            <a:srgbClr val="FFFFFF"/>
          </a:solidFill>
          <a:ln w="12700">
            <a:solidFill>
              <a:srgbClr val="D7E3EA"/>
            </a:solidFill>
          </a:ln>
        </p:spPr>
        <p:txBody>
          <a:bodyPr wrap="square" lIns="1270" tIns="1270" rIns="1270" bIns="127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2212E"/>
                </a:solidFill>
                <a:ea typeface="Calibri" pitchFamily="34" charset="-122"/>
                <a:cs typeface="Arial" panose="020B0604020202020204" pitchFamily="34" charset="0"/>
              </a:rPr>
              <a:t>Seagrass (nursery &amp; dugong habitat)</a:t>
            </a:r>
            <a:endParaRPr lang="en-US" sz="1100" dirty="0">
              <a:cs typeface="Arial" panose="020B0604020202020204" pitchFamily="34" charset="0"/>
            </a:endParaRPr>
          </a:p>
        </p:txBody>
      </p:sp>
      <p:pic>
        <p:nvPicPr>
          <p:cNvPr id="22" name="Image 2" descr="/mnt/data/national_workshop_assets/coral_koh_rong.jpg">
            <a:extLst>
              <a:ext uri="{FF2B5EF4-FFF2-40B4-BE49-F238E27FC236}">
                <a16:creationId xmlns:a16="http://schemas.microsoft.com/office/drawing/2014/main" id="{91BBE672-743E-81E5-5A9F-9D79BF80335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9186" b="19186"/>
          <a:stretch/>
        </p:blipFill>
        <p:spPr>
          <a:xfrm>
            <a:off x="8407662" y="4994797"/>
            <a:ext cx="3393338" cy="1572768"/>
          </a:xfrm>
          <a:prstGeom prst="rect">
            <a:avLst/>
          </a:prstGeom>
        </p:spPr>
      </p:pic>
      <p:sp>
        <p:nvSpPr>
          <p:cNvPr id="23" name="Text 6">
            <a:extLst>
              <a:ext uri="{FF2B5EF4-FFF2-40B4-BE49-F238E27FC236}">
                <a16:creationId xmlns:a16="http://schemas.microsoft.com/office/drawing/2014/main" id="{6F23EFB1-DEFF-F9EE-5235-C586DA3A3321}"/>
              </a:ext>
            </a:extLst>
          </p:cNvPr>
          <p:cNvSpPr/>
          <p:nvPr/>
        </p:nvSpPr>
        <p:spPr>
          <a:xfrm>
            <a:off x="8544822" y="6601093"/>
            <a:ext cx="3119018" cy="228092"/>
          </a:xfrm>
          <a:prstGeom prst="rect">
            <a:avLst/>
          </a:prstGeom>
          <a:solidFill>
            <a:srgbClr val="FFFFFF"/>
          </a:solidFill>
          <a:ln w="12700">
            <a:solidFill>
              <a:srgbClr val="D7E3EA"/>
            </a:solidFill>
          </a:ln>
        </p:spPr>
        <p:txBody>
          <a:bodyPr wrap="square" lIns="1270" tIns="1270" rIns="1270" bIns="127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2212E"/>
                </a:solidFill>
                <a:ea typeface="Calibri" pitchFamily="34" charset="-122"/>
                <a:cs typeface="Arial" panose="020B0604020202020204" pitchFamily="34" charset="0"/>
              </a:rPr>
              <a:t>Coral reefs (tourism &amp; fish habitat)</a:t>
            </a:r>
            <a:endParaRPr lang="en-US" sz="1100" dirty="0"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0E26D8-68BA-9D2E-D954-E2E0F10A8214}"/>
              </a:ext>
            </a:extLst>
          </p:cNvPr>
          <p:cNvGrpSpPr/>
          <p:nvPr/>
        </p:nvGrpSpPr>
        <p:grpSpPr>
          <a:xfrm>
            <a:off x="2011680" y="320040"/>
            <a:ext cx="9859975" cy="566928"/>
            <a:chOff x="2011680" y="320040"/>
            <a:chExt cx="9859975" cy="566928"/>
          </a:xfrm>
        </p:grpSpPr>
        <p:sp>
          <p:nvSpPr>
            <p:cNvPr id="6" name="Shape 0">
              <a:extLst>
                <a:ext uri="{FF2B5EF4-FFF2-40B4-BE49-F238E27FC236}">
                  <a16:creationId xmlns:a16="http://schemas.microsoft.com/office/drawing/2014/main" id="{19730AFD-4462-A2E4-B9EE-02A4719C365E}"/>
                </a:ext>
              </a:extLst>
            </p:cNvPr>
            <p:cNvSpPr/>
            <p:nvPr/>
          </p:nvSpPr>
          <p:spPr>
            <a:xfrm>
              <a:off x="2011680" y="320040"/>
              <a:ext cx="9859975" cy="566928"/>
            </a:xfrm>
            <a:prstGeom prst="rect">
              <a:avLst/>
            </a:prstGeom>
            <a:solidFill>
              <a:srgbClr val="2B3C94"/>
            </a:solidFill>
            <a:ln w="12700">
              <a:solidFill>
                <a:srgbClr val="2B3C94"/>
              </a:solidFill>
              <a:prstDash val="solid"/>
            </a:ln>
          </p:spPr>
        </p:sp>
        <p:sp>
          <p:nvSpPr>
            <p:cNvPr id="7" name="Text 1">
              <a:extLst>
                <a:ext uri="{FF2B5EF4-FFF2-40B4-BE49-F238E27FC236}">
                  <a16:creationId xmlns:a16="http://schemas.microsoft.com/office/drawing/2014/main" id="{E8DDADF2-CD2D-2CCB-ECB8-DD989716559B}"/>
                </a:ext>
              </a:extLst>
            </p:cNvPr>
            <p:cNvSpPr/>
            <p:nvPr/>
          </p:nvSpPr>
          <p:spPr>
            <a:xfrm>
              <a:off x="2240280" y="429768"/>
              <a:ext cx="9402775" cy="40233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marL="0" indent="0">
                <a:buNone/>
              </a:pPr>
              <a:r>
                <a:rPr lang="en-US" sz="2200" b="1" dirty="0">
                  <a:solidFill>
                    <a:srgbClr val="FFFFFF"/>
                  </a:solidFill>
                  <a:latin typeface="Arial" panose="020B0604020202020204" pitchFamily="34" charset="0"/>
                  <a:ea typeface="Calibri" pitchFamily="34" charset="-122"/>
                  <a:cs typeface="Arial" panose="020B0604020202020204" pitchFamily="34" charset="0"/>
                </a:rPr>
                <a:t>1. Key thematic / geographic areas of risk &amp; vulnerability </a:t>
              </a:r>
              <a:endParaRPr lang="en-US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2011679" y="1009718"/>
            <a:ext cx="9402775" cy="4023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1.3.3 System states manifested by fisheries &amp; aquaculture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2011679" y="1504951"/>
            <a:ext cx="9515303" cy="218459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71450" indent="-171450">
              <a:spcBef>
                <a:spcPts val="600"/>
              </a:spcBef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111111"/>
                </a:solidFill>
                <a:latin typeface="Arial" panose="020B0604020202020204" pitchFamily="34" charset="0"/>
                <a:ea typeface="Calibri" pitchFamily="34" charset="-122"/>
                <a:cs typeface="Arial" panose="020B0604020202020204" pitchFamily="34" charset="0"/>
              </a:rPr>
              <a:t>Demersal trawl CPUE fell from ~173 kg/hr (1960s) to ~26 kg/hr (recent), indicating severe depletion.
Trawls and purse seines generate ~85–90% of landings; bottom trawls contribute ~55–60%.
Preah Sihanouk and Koh Kong supply ~75–80% of coastal production; sharks and rays have collapsed to single-digit tonnes.
Ecosystem indices (MTI, FiB, PPR) indicate trophic downgrading and pressure beyond ecological capacity.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0"/>
          <p:cNvGraphicFramePr/>
          <p:nvPr>
            <p:extLst>
              <p:ext uri="{D42A27DB-BD31-4B8C-83A1-F6EECF244321}">
                <p14:modId xmlns:p14="http://schemas.microsoft.com/office/powerpoint/2010/main" val="2511372696"/>
              </p:ext>
            </p:extLst>
          </p:nvPr>
        </p:nvGraphicFramePr>
        <p:xfrm>
          <a:off x="8275320" y="3811394"/>
          <a:ext cx="3794760" cy="2651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3"/>
          <p:cNvSpPr/>
          <p:nvPr/>
        </p:nvSpPr>
        <p:spPr>
          <a:xfrm>
            <a:off x="8275320" y="6463154"/>
            <a:ext cx="3794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5555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Demersal trawl CPUE (indicative)</a:t>
            </a:r>
            <a:endParaRPr lang="en-US" sz="1000" dirty="0"/>
          </a:p>
        </p:txBody>
      </p:sp>
      <p:pic>
        <p:nvPicPr>
          <p:cNvPr id="9" name="Image 1" descr="/mnt/data/khm_docx_extract/word/media/image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9416" y="3811394"/>
            <a:ext cx="6131419" cy="292475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BCA9DE4-2B72-534A-CF4A-024AD034916A}"/>
              </a:ext>
            </a:extLst>
          </p:cNvPr>
          <p:cNvGrpSpPr/>
          <p:nvPr/>
        </p:nvGrpSpPr>
        <p:grpSpPr>
          <a:xfrm>
            <a:off x="2011680" y="320040"/>
            <a:ext cx="9859975" cy="566928"/>
            <a:chOff x="2011680" y="320040"/>
            <a:chExt cx="9859975" cy="566928"/>
          </a:xfrm>
        </p:grpSpPr>
        <p:sp>
          <p:nvSpPr>
            <p:cNvPr id="8" name="Shape 0">
              <a:extLst>
                <a:ext uri="{FF2B5EF4-FFF2-40B4-BE49-F238E27FC236}">
                  <a16:creationId xmlns:a16="http://schemas.microsoft.com/office/drawing/2014/main" id="{30043274-E256-0884-730D-90154E4966A0}"/>
                </a:ext>
              </a:extLst>
            </p:cNvPr>
            <p:cNvSpPr/>
            <p:nvPr/>
          </p:nvSpPr>
          <p:spPr>
            <a:xfrm>
              <a:off x="2011680" y="320040"/>
              <a:ext cx="9859975" cy="566928"/>
            </a:xfrm>
            <a:prstGeom prst="rect">
              <a:avLst/>
            </a:prstGeom>
            <a:solidFill>
              <a:srgbClr val="2B3C94"/>
            </a:solidFill>
            <a:ln w="12700">
              <a:solidFill>
                <a:srgbClr val="2B3C94"/>
              </a:solidFill>
              <a:prstDash val="solid"/>
            </a:ln>
          </p:spPr>
        </p:sp>
        <p:sp>
          <p:nvSpPr>
            <p:cNvPr id="13" name="Text 1">
              <a:extLst>
                <a:ext uri="{FF2B5EF4-FFF2-40B4-BE49-F238E27FC236}">
                  <a16:creationId xmlns:a16="http://schemas.microsoft.com/office/drawing/2014/main" id="{3B899ECF-B7C4-EEC8-7489-2E3D41F232CD}"/>
                </a:ext>
              </a:extLst>
            </p:cNvPr>
            <p:cNvSpPr/>
            <p:nvPr/>
          </p:nvSpPr>
          <p:spPr>
            <a:xfrm>
              <a:off x="2240280" y="429768"/>
              <a:ext cx="9402775" cy="40233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marL="0" indent="0">
                <a:buNone/>
              </a:pPr>
              <a:r>
                <a:rPr lang="en-US" sz="2200" b="1" dirty="0">
                  <a:solidFill>
                    <a:srgbClr val="FFFFFF"/>
                  </a:solidFill>
                  <a:latin typeface="Arial" panose="020B0604020202020204" pitchFamily="34" charset="0"/>
                  <a:ea typeface="Calibri" pitchFamily="34" charset="-122"/>
                  <a:cs typeface="Arial" panose="020B0604020202020204" pitchFamily="34" charset="0"/>
                </a:rPr>
                <a:t>1. Key thematic / geographic areas of risk &amp; vulnerability </a:t>
              </a:r>
              <a:endParaRPr lang="en-US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template_pdf_png/slide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3289313-1DA7-FE45-05DF-3EF810371CB2}"/>
              </a:ext>
            </a:extLst>
          </p:cNvPr>
          <p:cNvGrpSpPr/>
          <p:nvPr/>
        </p:nvGrpSpPr>
        <p:grpSpPr>
          <a:xfrm>
            <a:off x="2011680" y="320040"/>
            <a:ext cx="9859975" cy="566928"/>
            <a:chOff x="2011680" y="320040"/>
            <a:chExt cx="9859975" cy="566928"/>
          </a:xfrm>
        </p:grpSpPr>
        <p:sp>
          <p:nvSpPr>
            <p:cNvPr id="3" name="Shape 0"/>
            <p:cNvSpPr/>
            <p:nvPr/>
          </p:nvSpPr>
          <p:spPr>
            <a:xfrm>
              <a:off x="2011680" y="320040"/>
              <a:ext cx="9859975" cy="566928"/>
            </a:xfrm>
            <a:prstGeom prst="rect">
              <a:avLst/>
            </a:prstGeom>
            <a:solidFill>
              <a:srgbClr val="2B3C94"/>
            </a:solidFill>
            <a:ln w="12700">
              <a:solidFill>
                <a:srgbClr val="2B3C94"/>
              </a:solidFill>
              <a:prstDash val="soli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" name="Text 1"/>
            <p:cNvSpPr/>
            <p:nvPr/>
          </p:nvSpPr>
          <p:spPr>
            <a:xfrm>
              <a:off x="2240280" y="429768"/>
              <a:ext cx="9402775" cy="40233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marL="0" indent="0">
                <a:buNone/>
              </a:pPr>
              <a:r>
                <a:rPr lang="en-US" sz="2000" b="1" dirty="0">
                  <a:solidFill>
                    <a:srgbClr val="FFFFFF"/>
                  </a:solidFill>
                  <a:latin typeface="Arial" panose="020B0604020202020204" pitchFamily="34" charset="0"/>
                  <a:ea typeface="Calibri" pitchFamily="34" charset="-122"/>
                  <a:cs typeface="Arial" panose="020B0604020202020204" pitchFamily="34" charset="0"/>
                </a:rPr>
                <a:t>2. How 2025 differs from National TDA (2000) + what is transboundary?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Shape 8"/>
          <p:cNvSpPr/>
          <p:nvPr/>
        </p:nvSpPr>
        <p:spPr>
          <a:xfrm>
            <a:off x="2011680" y="6629400"/>
            <a:ext cx="9859975" cy="0"/>
          </a:xfrm>
          <a:prstGeom prst="roundRect">
            <a:avLst/>
          </a:prstGeom>
          <a:solidFill>
            <a:srgbClr val="FFFFFF">
              <a:alpha val="0"/>
            </a:srgbClr>
          </a:solidFill>
          <a:ln w="12700">
            <a:solidFill>
              <a:srgbClr val="FFFFFF"/>
            </a:solidFill>
            <a:prstDash val="solid"/>
          </a:ln>
        </p:spPr>
        <p:txBody>
          <a:bodyPr/>
          <a:lstStyle/>
          <a:p>
            <a:endParaRPr/>
          </a:p>
        </p:txBody>
      </p:sp>
      <p:sp>
        <p:nvSpPr>
          <p:cNvPr id="12" name="Text 9"/>
          <p:cNvSpPr/>
          <p:nvPr/>
        </p:nvSpPr>
        <p:spPr>
          <a:xfrm>
            <a:off x="2011679" y="1707038"/>
            <a:ext cx="9859975" cy="5067297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Transboundary priorities (2025)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Mekong–Tonle Sap–</a:t>
            </a:r>
            <a:r>
              <a:rPr sz="1600" dirty="0" err="1">
                <a:latin typeface="Arial" panose="020B0604020202020204" pitchFamily="34" charset="0"/>
                <a:cs typeface="Arial" panose="020B0604020202020204" pitchFamily="34" charset="0"/>
              </a:rPr>
              <a:t>Bassac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 nutrient/sediment and water-quality pathways to the coast.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Shared Gulf of Thailand fish stocks + IUU fishing; cross-border trade and fleets.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Oil-spill risk and response coordination in the Gulf of Thailand shipping/port system.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Marine-litter transport pathways across SCS–GOT currents.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National / localized priorities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concern</a:t>
            </a: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 (2025)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Hotspots around Sihanoukville and other coastal growth nodes: wastewater, solid waste, drainage.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Habitat conversion/fragmentation (Koh Kong peat-mangroves; </a:t>
            </a:r>
            <a:r>
              <a:rPr sz="1600" dirty="0" err="1">
                <a:latin typeface="Arial" panose="020B0604020202020204" pitchFamily="34" charset="0"/>
                <a:cs typeface="Arial" panose="020B0604020202020204" pitchFamily="34" charset="0"/>
              </a:rPr>
              <a:t>Kep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1600" dirty="0" err="1">
                <a:latin typeface="Arial" panose="020B0604020202020204" pitchFamily="34" charset="0"/>
                <a:cs typeface="Arial" panose="020B0604020202020204" pitchFamily="34" charset="0"/>
              </a:rPr>
              <a:t>Kampot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 seagrass corridor; Koh Rong reefs).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Aquaculture effluent, disease and biosecurity risks; beach and nearshore water-quality risks.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928273-A4BA-C135-784A-91B551999E5F}"/>
              </a:ext>
            </a:extLst>
          </p:cNvPr>
          <p:cNvSpPr txBox="1"/>
          <p:nvPr/>
        </p:nvSpPr>
        <p:spPr>
          <a:xfrm>
            <a:off x="2011679" y="1379364"/>
            <a:ext cx="96313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2.1 Which of these risks are considered transboundary? Which are national and considered priority concerns?</a:t>
            </a:r>
          </a:p>
        </p:txBody>
      </p:sp>
    </p:spTree>
    <p:extLst>
      <p:ext uri="{BB962C8B-B14F-4D97-AF65-F5344CB8AC3E}">
        <p14:creationId xmlns:p14="http://schemas.microsoft.com/office/powerpoint/2010/main" val="3460411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4044</TotalTime>
  <Words>2177</Words>
  <Application>Microsoft Office PowerPoint</Application>
  <PresentationFormat>Widescreen</PresentationFormat>
  <Paragraphs>148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Molina Reynaldo</cp:lastModifiedBy>
  <cp:revision>9</cp:revision>
  <dcterms:created xsi:type="dcterms:W3CDTF">2026-01-10T07:21:08Z</dcterms:created>
  <dcterms:modified xsi:type="dcterms:W3CDTF">2026-01-21T06:33:44Z</dcterms:modified>
</cp:coreProperties>
</file>