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5" r:id="rId2"/>
  </p:sldMasterIdLst>
  <p:notesMasterIdLst>
    <p:notesMasterId r:id="rId16"/>
  </p:notesMasterIdLst>
  <p:handoutMasterIdLst>
    <p:handoutMasterId r:id="rId17"/>
  </p:handoutMasterIdLst>
  <p:sldIdLst>
    <p:sldId id="259" r:id="rId3"/>
    <p:sldId id="305" r:id="rId4"/>
    <p:sldId id="316" r:id="rId5"/>
    <p:sldId id="315" r:id="rId6"/>
    <p:sldId id="317" r:id="rId7"/>
    <p:sldId id="325" r:id="rId8"/>
    <p:sldId id="326" r:id="rId9"/>
    <p:sldId id="319" r:id="rId10"/>
    <p:sldId id="320" r:id="rId11"/>
    <p:sldId id="304" r:id="rId12"/>
    <p:sldId id="323" r:id="rId13"/>
    <p:sldId id="324" r:id="rId14"/>
    <p:sldId id="30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3C94"/>
    <a:srgbClr val="F0EC2B"/>
    <a:srgbClr val="FFFFCC"/>
    <a:srgbClr val="4AA049"/>
    <a:srgbClr val="5B9BD5"/>
    <a:srgbClr val="F3C829"/>
    <a:srgbClr val="2068AB"/>
    <a:srgbClr val="2C3A93"/>
    <a:srgbClr val="2D3892"/>
    <a:srgbClr val="2D36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260" y="44"/>
      </p:cViewPr>
      <p:guideLst>
        <p:guide orient="horz" pos="2136"/>
        <p:guide pos="384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D25C2-E73E-445F-9AB7-1DB1C731FF64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CF442-DBE7-4BAC-ACF7-D75621452D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F4D77-93D2-466B-AD15-6DB0706EB917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FE8BC-2593-4B05-A319-550D1207BBB5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085850" y="698530"/>
            <a:ext cx="3817465" cy="4330669"/>
          </a:xfrm>
          <a:prstGeom prst="rect">
            <a:avLst/>
          </a:prstGeom>
          <a:solidFill>
            <a:schemeClr val="bg1"/>
          </a:solidFill>
          <a:ln w="76200">
            <a:solidFill>
              <a:srgbClr val="FFFFFF"/>
            </a:solidFill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  <p:sp>
        <p:nvSpPr>
          <p:cNvPr id="7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5364480" y="1855466"/>
            <a:ext cx="1331184" cy="114299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  <p:sp>
        <p:nvSpPr>
          <p:cNvPr id="8" name="Picture Placeholder 15"/>
          <p:cNvSpPr>
            <a:spLocks noGrp="1"/>
          </p:cNvSpPr>
          <p:nvPr>
            <p:ph type="pic" sz="quarter" idx="15"/>
          </p:nvPr>
        </p:nvSpPr>
        <p:spPr>
          <a:xfrm>
            <a:off x="7277943" y="1855465"/>
            <a:ext cx="1331184" cy="114299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  <p:sp>
        <p:nvSpPr>
          <p:cNvPr id="9" name="Picture Placeholder 15"/>
          <p:cNvSpPr>
            <a:spLocks noGrp="1"/>
          </p:cNvSpPr>
          <p:nvPr>
            <p:ph type="pic" sz="quarter" idx="16"/>
          </p:nvPr>
        </p:nvSpPr>
        <p:spPr>
          <a:xfrm>
            <a:off x="9160450" y="1855465"/>
            <a:ext cx="1331184" cy="114299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7165947" y="1387956"/>
            <a:ext cx="4429912" cy="463543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907314" y="0"/>
            <a:ext cx="6284686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55096" y="0"/>
            <a:ext cx="7036904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987425" y="768578"/>
            <a:ext cx="4092575" cy="532765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248525" y="768578"/>
            <a:ext cx="4092575" cy="532765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479155" y="1978874"/>
            <a:ext cx="4557549" cy="4155281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Drag picture to placeholder or click icon to add</a:t>
            </a:r>
            <a:endParaRPr lang="id-ID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307931" y="927100"/>
            <a:ext cx="5118270" cy="49768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9"/>
          <p:cNvSpPr>
            <a:spLocks noGrp="1"/>
          </p:cNvSpPr>
          <p:nvPr>
            <p:ph type="pic" sz="quarter" idx="27"/>
          </p:nvPr>
        </p:nvSpPr>
        <p:spPr>
          <a:xfrm>
            <a:off x="1679530" y="808082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7" name="Picture Placeholder 30"/>
          <p:cNvSpPr>
            <a:spLocks noGrp="1"/>
          </p:cNvSpPr>
          <p:nvPr>
            <p:ph type="pic" sz="quarter" idx="28"/>
          </p:nvPr>
        </p:nvSpPr>
        <p:spPr>
          <a:xfrm>
            <a:off x="3442796" y="808081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8" name="Picture Placeholder 31"/>
          <p:cNvSpPr>
            <a:spLocks noGrp="1"/>
          </p:cNvSpPr>
          <p:nvPr>
            <p:ph type="pic" sz="quarter" idx="29"/>
          </p:nvPr>
        </p:nvSpPr>
        <p:spPr>
          <a:xfrm>
            <a:off x="4330606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9" name="Picture Placeholder 33"/>
          <p:cNvSpPr>
            <a:spLocks noGrp="1"/>
          </p:cNvSpPr>
          <p:nvPr>
            <p:ph type="pic" sz="quarter" idx="30"/>
          </p:nvPr>
        </p:nvSpPr>
        <p:spPr>
          <a:xfrm>
            <a:off x="2554985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0" name="Picture Placeholder 28"/>
          <p:cNvSpPr>
            <a:spLocks noGrp="1"/>
          </p:cNvSpPr>
          <p:nvPr>
            <p:ph type="pic" sz="quarter" idx="31"/>
          </p:nvPr>
        </p:nvSpPr>
        <p:spPr>
          <a:xfrm>
            <a:off x="785061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1" name="Picture Placeholder 32"/>
          <p:cNvSpPr>
            <a:spLocks noGrp="1"/>
          </p:cNvSpPr>
          <p:nvPr>
            <p:ph type="pic" sz="quarter" idx="32"/>
          </p:nvPr>
        </p:nvSpPr>
        <p:spPr>
          <a:xfrm>
            <a:off x="3442796" y="4033194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2" name="Picture Placeholder 27"/>
          <p:cNvSpPr>
            <a:spLocks noGrp="1"/>
          </p:cNvSpPr>
          <p:nvPr>
            <p:ph type="pic" sz="quarter" idx="33"/>
          </p:nvPr>
        </p:nvSpPr>
        <p:spPr>
          <a:xfrm>
            <a:off x="1679530" y="4033195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640657" y="-1"/>
            <a:ext cx="4910684" cy="6858001"/>
          </a:xfrm>
          <a:custGeom>
            <a:avLst/>
            <a:gdLst>
              <a:gd name="connsiteX0" fmla="*/ 2508779 w 4910684"/>
              <a:gd name="connsiteY0" fmla="*/ 4165601 h 6858001"/>
              <a:gd name="connsiteX1" fmla="*/ 4910684 w 4910684"/>
              <a:gd name="connsiteY1" fmla="*/ 4165601 h 6858001"/>
              <a:gd name="connsiteX2" fmla="*/ 4910684 w 4910684"/>
              <a:gd name="connsiteY2" fmla="*/ 6858001 h 6858001"/>
              <a:gd name="connsiteX3" fmla="*/ 2508779 w 4910684"/>
              <a:gd name="connsiteY3" fmla="*/ 6858001 h 6858001"/>
              <a:gd name="connsiteX4" fmla="*/ 0 w 4910684"/>
              <a:gd name="connsiteY4" fmla="*/ 2311401 h 6858001"/>
              <a:gd name="connsiteX5" fmla="*/ 2401905 w 4910684"/>
              <a:gd name="connsiteY5" fmla="*/ 2311401 h 6858001"/>
              <a:gd name="connsiteX6" fmla="*/ 2401905 w 4910684"/>
              <a:gd name="connsiteY6" fmla="*/ 6858001 h 6858001"/>
              <a:gd name="connsiteX7" fmla="*/ 0 w 4910684"/>
              <a:gd name="connsiteY7" fmla="*/ 6858001 h 6858001"/>
              <a:gd name="connsiteX8" fmla="*/ 0 w 4910684"/>
              <a:gd name="connsiteY8" fmla="*/ 2 h 6858001"/>
              <a:gd name="connsiteX9" fmla="*/ 2401905 w 4910684"/>
              <a:gd name="connsiteY9" fmla="*/ 2 h 6858001"/>
              <a:gd name="connsiteX10" fmla="*/ 2401905 w 4910684"/>
              <a:gd name="connsiteY10" fmla="*/ 2208813 h 6858001"/>
              <a:gd name="connsiteX11" fmla="*/ 0 w 4910684"/>
              <a:gd name="connsiteY11" fmla="*/ 2208813 h 6858001"/>
              <a:gd name="connsiteX12" fmla="*/ 2508779 w 4910684"/>
              <a:gd name="connsiteY12" fmla="*/ 0 h 6858001"/>
              <a:gd name="connsiteX13" fmla="*/ 4910684 w 4910684"/>
              <a:gd name="connsiteY13" fmla="*/ 0 h 6858001"/>
              <a:gd name="connsiteX14" fmla="*/ 4910684 w 4910684"/>
              <a:gd name="connsiteY14" fmla="*/ 4073237 h 6858001"/>
              <a:gd name="connsiteX15" fmla="*/ 2508779 w 4910684"/>
              <a:gd name="connsiteY15" fmla="*/ 407323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10684" h="6858001">
                <a:moveTo>
                  <a:pt x="2508779" y="4165601"/>
                </a:moveTo>
                <a:lnTo>
                  <a:pt x="4910684" y="4165601"/>
                </a:lnTo>
                <a:lnTo>
                  <a:pt x="4910684" y="6858001"/>
                </a:lnTo>
                <a:lnTo>
                  <a:pt x="2508779" y="6858001"/>
                </a:lnTo>
                <a:close/>
                <a:moveTo>
                  <a:pt x="0" y="2311401"/>
                </a:moveTo>
                <a:lnTo>
                  <a:pt x="2401905" y="2311401"/>
                </a:lnTo>
                <a:lnTo>
                  <a:pt x="2401905" y="6858001"/>
                </a:lnTo>
                <a:lnTo>
                  <a:pt x="0" y="6858001"/>
                </a:lnTo>
                <a:close/>
                <a:moveTo>
                  <a:pt x="0" y="2"/>
                </a:moveTo>
                <a:lnTo>
                  <a:pt x="2401905" y="2"/>
                </a:lnTo>
                <a:lnTo>
                  <a:pt x="2401905" y="2208813"/>
                </a:lnTo>
                <a:lnTo>
                  <a:pt x="0" y="2208813"/>
                </a:lnTo>
                <a:close/>
                <a:moveTo>
                  <a:pt x="2508779" y="0"/>
                </a:moveTo>
                <a:lnTo>
                  <a:pt x="4910684" y="0"/>
                </a:lnTo>
                <a:lnTo>
                  <a:pt x="4910684" y="4073237"/>
                </a:lnTo>
                <a:lnTo>
                  <a:pt x="2508779" y="4073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5344383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7727114" y="2371560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7727114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10085357" y="790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10085357" y="2371560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10085357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353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035300" y="0"/>
            <a:ext cx="30353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070600" y="0"/>
            <a:ext cx="30861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156700" y="0"/>
            <a:ext cx="3035300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2452688" y="2293938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905376" y="0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358064" y="2293938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9810752" y="0"/>
            <a:ext cx="2381248" cy="2293938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82725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697557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312389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842229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21595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375252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328909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282566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932692" y="505960"/>
            <a:ext cx="2366962" cy="31496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610578" y="505960"/>
            <a:ext cx="2366962" cy="31496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9288464" y="505960"/>
            <a:ext cx="2366962" cy="31496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261256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3196031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8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6130806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6"/>
          </p:nvPr>
        </p:nvSpPr>
        <p:spPr>
          <a:xfrm>
            <a:off x="9065582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702731" y="3905931"/>
            <a:ext cx="2209366" cy="2149475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/>
          <a:lstStyle/>
          <a:p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 flipH="1">
            <a:off x="6159498" y="3905931"/>
            <a:ext cx="2175165" cy="2149475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/>
          <a:lstStyle/>
          <a:p>
            <a:endParaRPr lang="id-ID"/>
          </a:p>
        </p:txBody>
      </p:sp>
      <p:sp>
        <p:nvSpPr>
          <p:cNvPr id="8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6159498" y="1535647"/>
            <a:ext cx="2161310" cy="2149476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9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702731" y="1535647"/>
            <a:ext cx="2209366" cy="2149476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028" y="315743"/>
            <a:ext cx="4934857" cy="8158786"/>
          </a:xfrm>
          <a:prstGeom prst="rect">
            <a:avLst/>
          </a:prstGeom>
        </p:spPr>
      </p:pic>
      <p:sp>
        <p:nvSpPr>
          <p:cNvPr id="7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886700" y="1219200"/>
            <a:ext cx="3340100" cy="5595938"/>
          </a:xfrm>
          <a:solidFill>
            <a:schemeClr val="bg1"/>
          </a:solidFill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922863" y="1425367"/>
            <a:ext cx="2305049" cy="407035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sz="1465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9"/>
          <p:cNvSpPr>
            <a:spLocks noGrp="1"/>
          </p:cNvSpPr>
          <p:nvPr>
            <p:ph type="pic" sz="quarter" idx="10"/>
          </p:nvPr>
        </p:nvSpPr>
        <p:spPr>
          <a:xfrm>
            <a:off x="2125663" y="1508125"/>
            <a:ext cx="2246312" cy="3940175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1"/>
          <p:cNvSpPr>
            <a:spLocks noGrp="1"/>
          </p:cNvSpPr>
          <p:nvPr>
            <p:ph type="pic" sz="quarter" idx="11"/>
          </p:nvPr>
        </p:nvSpPr>
        <p:spPr>
          <a:xfrm>
            <a:off x="954088" y="2022475"/>
            <a:ext cx="989012" cy="28829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3"/>
          <p:cNvSpPr>
            <a:spLocks noGrp="1"/>
          </p:cNvSpPr>
          <p:nvPr>
            <p:ph type="pic" sz="quarter" idx="12"/>
          </p:nvPr>
        </p:nvSpPr>
        <p:spPr>
          <a:xfrm>
            <a:off x="4525963" y="2022475"/>
            <a:ext cx="1025525" cy="28829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0"/>
          <p:cNvSpPr>
            <a:spLocks noGrp="1"/>
          </p:cNvSpPr>
          <p:nvPr>
            <p:ph type="pic" sz="quarter" idx="10"/>
          </p:nvPr>
        </p:nvSpPr>
        <p:spPr>
          <a:xfrm>
            <a:off x="3999426" y="1876731"/>
            <a:ext cx="4484586" cy="2928747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649" y="526278"/>
            <a:ext cx="4860540" cy="4455495"/>
          </a:xfrm>
          <a:prstGeom prst="rect">
            <a:avLst/>
          </a:prstGeom>
        </p:spPr>
      </p:pic>
      <p:sp>
        <p:nvSpPr>
          <p:cNvPr id="7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92913" y="812800"/>
            <a:ext cx="4208462" cy="25114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085850" y="698530"/>
            <a:ext cx="3817465" cy="4330669"/>
          </a:xfrm>
          <a:prstGeom prst="rect">
            <a:avLst/>
          </a:prstGeom>
          <a:solidFill>
            <a:schemeClr val="bg1"/>
          </a:solidFill>
          <a:ln w="76200">
            <a:solidFill>
              <a:srgbClr val="FFFFFF"/>
            </a:solidFill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  <p:sp>
        <p:nvSpPr>
          <p:cNvPr id="7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5364480" y="1855466"/>
            <a:ext cx="1331184" cy="114299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  <p:sp>
        <p:nvSpPr>
          <p:cNvPr id="8" name="Picture Placeholder 15"/>
          <p:cNvSpPr>
            <a:spLocks noGrp="1"/>
          </p:cNvSpPr>
          <p:nvPr>
            <p:ph type="pic" sz="quarter" idx="15"/>
          </p:nvPr>
        </p:nvSpPr>
        <p:spPr>
          <a:xfrm>
            <a:off x="7277943" y="1855465"/>
            <a:ext cx="1331184" cy="114299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  <p:sp>
        <p:nvSpPr>
          <p:cNvPr id="9" name="Picture Placeholder 15"/>
          <p:cNvSpPr>
            <a:spLocks noGrp="1"/>
          </p:cNvSpPr>
          <p:nvPr>
            <p:ph type="pic" sz="quarter" idx="16"/>
          </p:nvPr>
        </p:nvSpPr>
        <p:spPr>
          <a:xfrm>
            <a:off x="9160450" y="1855465"/>
            <a:ext cx="1331184" cy="114299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7165947" y="1387956"/>
            <a:ext cx="4429912" cy="463543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907314" y="0"/>
            <a:ext cx="6284686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55096" y="0"/>
            <a:ext cx="7036904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987425" y="768578"/>
            <a:ext cx="4092575" cy="532765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248525" y="768578"/>
            <a:ext cx="4092575" cy="532765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479155" y="1978874"/>
            <a:ext cx="4557549" cy="4155281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Drag picture to placeholder or click icon to add</a:t>
            </a:r>
            <a:endParaRPr lang="id-ID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307931" y="927100"/>
            <a:ext cx="5118270" cy="49768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9"/>
          <p:cNvSpPr>
            <a:spLocks noGrp="1"/>
          </p:cNvSpPr>
          <p:nvPr>
            <p:ph type="pic" sz="quarter" idx="27"/>
          </p:nvPr>
        </p:nvSpPr>
        <p:spPr>
          <a:xfrm>
            <a:off x="1679530" y="808082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7" name="Picture Placeholder 30"/>
          <p:cNvSpPr>
            <a:spLocks noGrp="1"/>
          </p:cNvSpPr>
          <p:nvPr>
            <p:ph type="pic" sz="quarter" idx="28"/>
          </p:nvPr>
        </p:nvSpPr>
        <p:spPr>
          <a:xfrm>
            <a:off x="3442796" y="808081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8" name="Picture Placeholder 31"/>
          <p:cNvSpPr>
            <a:spLocks noGrp="1"/>
          </p:cNvSpPr>
          <p:nvPr>
            <p:ph type="pic" sz="quarter" idx="29"/>
          </p:nvPr>
        </p:nvSpPr>
        <p:spPr>
          <a:xfrm>
            <a:off x="4330606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9" name="Picture Placeholder 33"/>
          <p:cNvSpPr>
            <a:spLocks noGrp="1"/>
          </p:cNvSpPr>
          <p:nvPr>
            <p:ph type="pic" sz="quarter" idx="30"/>
          </p:nvPr>
        </p:nvSpPr>
        <p:spPr>
          <a:xfrm>
            <a:off x="2554985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0" name="Picture Placeholder 28"/>
          <p:cNvSpPr>
            <a:spLocks noGrp="1"/>
          </p:cNvSpPr>
          <p:nvPr>
            <p:ph type="pic" sz="quarter" idx="31"/>
          </p:nvPr>
        </p:nvSpPr>
        <p:spPr>
          <a:xfrm>
            <a:off x="785061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1" name="Picture Placeholder 32"/>
          <p:cNvSpPr>
            <a:spLocks noGrp="1"/>
          </p:cNvSpPr>
          <p:nvPr>
            <p:ph type="pic" sz="quarter" idx="32"/>
          </p:nvPr>
        </p:nvSpPr>
        <p:spPr>
          <a:xfrm>
            <a:off x="3442796" y="4033194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2" name="Picture Placeholder 27"/>
          <p:cNvSpPr>
            <a:spLocks noGrp="1"/>
          </p:cNvSpPr>
          <p:nvPr>
            <p:ph type="pic" sz="quarter" idx="33"/>
          </p:nvPr>
        </p:nvSpPr>
        <p:spPr>
          <a:xfrm>
            <a:off x="1679530" y="4033195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640657" y="-1"/>
            <a:ext cx="4910684" cy="6858001"/>
          </a:xfrm>
          <a:custGeom>
            <a:avLst/>
            <a:gdLst>
              <a:gd name="connsiteX0" fmla="*/ 2508779 w 4910684"/>
              <a:gd name="connsiteY0" fmla="*/ 4165601 h 6858001"/>
              <a:gd name="connsiteX1" fmla="*/ 4910684 w 4910684"/>
              <a:gd name="connsiteY1" fmla="*/ 4165601 h 6858001"/>
              <a:gd name="connsiteX2" fmla="*/ 4910684 w 4910684"/>
              <a:gd name="connsiteY2" fmla="*/ 6858001 h 6858001"/>
              <a:gd name="connsiteX3" fmla="*/ 2508779 w 4910684"/>
              <a:gd name="connsiteY3" fmla="*/ 6858001 h 6858001"/>
              <a:gd name="connsiteX4" fmla="*/ 0 w 4910684"/>
              <a:gd name="connsiteY4" fmla="*/ 2311401 h 6858001"/>
              <a:gd name="connsiteX5" fmla="*/ 2401905 w 4910684"/>
              <a:gd name="connsiteY5" fmla="*/ 2311401 h 6858001"/>
              <a:gd name="connsiteX6" fmla="*/ 2401905 w 4910684"/>
              <a:gd name="connsiteY6" fmla="*/ 6858001 h 6858001"/>
              <a:gd name="connsiteX7" fmla="*/ 0 w 4910684"/>
              <a:gd name="connsiteY7" fmla="*/ 6858001 h 6858001"/>
              <a:gd name="connsiteX8" fmla="*/ 0 w 4910684"/>
              <a:gd name="connsiteY8" fmla="*/ 2 h 6858001"/>
              <a:gd name="connsiteX9" fmla="*/ 2401905 w 4910684"/>
              <a:gd name="connsiteY9" fmla="*/ 2 h 6858001"/>
              <a:gd name="connsiteX10" fmla="*/ 2401905 w 4910684"/>
              <a:gd name="connsiteY10" fmla="*/ 2208813 h 6858001"/>
              <a:gd name="connsiteX11" fmla="*/ 0 w 4910684"/>
              <a:gd name="connsiteY11" fmla="*/ 2208813 h 6858001"/>
              <a:gd name="connsiteX12" fmla="*/ 2508779 w 4910684"/>
              <a:gd name="connsiteY12" fmla="*/ 0 h 6858001"/>
              <a:gd name="connsiteX13" fmla="*/ 4910684 w 4910684"/>
              <a:gd name="connsiteY13" fmla="*/ 0 h 6858001"/>
              <a:gd name="connsiteX14" fmla="*/ 4910684 w 4910684"/>
              <a:gd name="connsiteY14" fmla="*/ 4073237 h 6858001"/>
              <a:gd name="connsiteX15" fmla="*/ 2508779 w 4910684"/>
              <a:gd name="connsiteY15" fmla="*/ 407323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10684" h="6858001">
                <a:moveTo>
                  <a:pt x="2508779" y="4165601"/>
                </a:moveTo>
                <a:lnTo>
                  <a:pt x="4910684" y="4165601"/>
                </a:lnTo>
                <a:lnTo>
                  <a:pt x="4910684" y="6858001"/>
                </a:lnTo>
                <a:lnTo>
                  <a:pt x="2508779" y="6858001"/>
                </a:lnTo>
                <a:close/>
                <a:moveTo>
                  <a:pt x="0" y="2311401"/>
                </a:moveTo>
                <a:lnTo>
                  <a:pt x="2401905" y="2311401"/>
                </a:lnTo>
                <a:lnTo>
                  <a:pt x="2401905" y="6858001"/>
                </a:lnTo>
                <a:lnTo>
                  <a:pt x="0" y="6858001"/>
                </a:lnTo>
                <a:close/>
                <a:moveTo>
                  <a:pt x="0" y="2"/>
                </a:moveTo>
                <a:lnTo>
                  <a:pt x="2401905" y="2"/>
                </a:lnTo>
                <a:lnTo>
                  <a:pt x="2401905" y="2208813"/>
                </a:lnTo>
                <a:lnTo>
                  <a:pt x="0" y="2208813"/>
                </a:lnTo>
                <a:close/>
                <a:moveTo>
                  <a:pt x="2508779" y="0"/>
                </a:moveTo>
                <a:lnTo>
                  <a:pt x="4910684" y="0"/>
                </a:lnTo>
                <a:lnTo>
                  <a:pt x="4910684" y="4073237"/>
                </a:lnTo>
                <a:lnTo>
                  <a:pt x="2508779" y="4073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5344383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7727114" y="2371560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7727114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10085357" y="790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10085357" y="2371560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10085357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353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035300" y="0"/>
            <a:ext cx="30353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070600" y="0"/>
            <a:ext cx="30861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156700" y="0"/>
            <a:ext cx="3035300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2452688" y="2293938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905376" y="0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358064" y="2293938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9810752" y="0"/>
            <a:ext cx="2381248" cy="2293938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82725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697557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312389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842229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21595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375252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328909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282566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932692" y="505960"/>
            <a:ext cx="2366962" cy="31496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610578" y="505960"/>
            <a:ext cx="2366962" cy="31496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9288464" y="505960"/>
            <a:ext cx="2366962" cy="31496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261256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3196031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8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6130806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6"/>
          </p:nvPr>
        </p:nvSpPr>
        <p:spPr>
          <a:xfrm>
            <a:off x="9065582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702731" y="3905931"/>
            <a:ext cx="2209366" cy="2149475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/>
          <a:lstStyle/>
          <a:p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 flipH="1">
            <a:off x="6159498" y="3905931"/>
            <a:ext cx="2175165" cy="2149475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/>
          <a:lstStyle/>
          <a:p>
            <a:endParaRPr lang="id-ID"/>
          </a:p>
        </p:txBody>
      </p:sp>
      <p:sp>
        <p:nvSpPr>
          <p:cNvPr id="8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6159498" y="1535647"/>
            <a:ext cx="2161310" cy="2149476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9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702731" y="1535647"/>
            <a:ext cx="2209366" cy="2149476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028" y="315743"/>
            <a:ext cx="4934857" cy="8158786"/>
          </a:xfrm>
          <a:prstGeom prst="rect">
            <a:avLst/>
          </a:prstGeom>
        </p:spPr>
      </p:pic>
      <p:sp>
        <p:nvSpPr>
          <p:cNvPr id="7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886700" y="1219200"/>
            <a:ext cx="3340100" cy="5595938"/>
          </a:xfrm>
          <a:solidFill>
            <a:schemeClr val="bg1"/>
          </a:solidFill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922863" y="1425367"/>
            <a:ext cx="2305049" cy="407035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sz="1465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9"/>
          <p:cNvSpPr>
            <a:spLocks noGrp="1"/>
          </p:cNvSpPr>
          <p:nvPr>
            <p:ph type="pic" sz="quarter" idx="10"/>
          </p:nvPr>
        </p:nvSpPr>
        <p:spPr>
          <a:xfrm>
            <a:off x="2125663" y="1508125"/>
            <a:ext cx="2246312" cy="3940175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1"/>
          <p:cNvSpPr>
            <a:spLocks noGrp="1"/>
          </p:cNvSpPr>
          <p:nvPr>
            <p:ph type="pic" sz="quarter" idx="11"/>
          </p:nvPr>
        </p:nvSpPr>
        <p:spPr>
          <a:xfrm>
            <a:off x="954088" y="2022475"/>
            <a:ext cx="989012" cy="28829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3"/>
          <p:cNvSpPr>
            <a:spLocks noGrp="1"/>
          </p:cNvSpPr>
          <p:nvPr>
            <p:ph type="pic" sz="quarter" idx="12"/>
          </p:nvPr>
        </p:nvSpPr>
        <p:spPr>
          <a:xfrm>
            <a:off x="4525963" y="2022475"/>
            <a:ext cx="1025525" cy="28829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0"/>
          <p:cNvSpPr>
            <a:spLocks noGrp="1"/>
          </p:cNvSpPr>
          <p:nvPr>
            <p:ph type="pic" sz="quarter" idx="10"/>
          </p:nvPr>
        </p:nvSpPr>
        <p:spPr>
          <a:xfrm>
            <a:off x="3999426" y="1876731"/>
            <a:ext cx="4484586" cy="2928747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649" y="526278"/>
            <a:ext cx="4860540" cy="4455495"/>
          </a:xfrm>
          <a:prstGeom prst="rect">
            <a:avLst/>
          </a:prstGeom>
        </p:spPr>
      </p:pic>
      <p:sp>
        <p:nvSpPr>
          <p:cNvPr id="7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92913" y="812800"/>
            <a:ext cx="4208462" cy="25114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26" Type="http://schemas.openxmlformats.org/officeDocument/2006/relationships/slideLayout" Target="../slideLayouts/slideLayout62.xml"/><Relationship Id="rId21" Type="http://schemas.openxmlformats.org/officeDocument/2006/relationships/slideLayout" Target="../slideLayouts/slideLayout57.xml"/><Relationship Id="rId34" Type="http://schemas.openxmlformats.org/officeDocument/2006/relationships/slideLayout" Target="../slideLayouts/slideLayout70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5" Type="http://schemas.openxmlformats.org/officeDocument/2006/relationships/slideLayout" Target="../slideLayouts/slideLayout61.xml"/><Relationship Id="rId33" Type="http://schemas.openxmlformats.org/officeDocument/2006/relationships/slideLayout" Target="../slideLayouts/slideLayout69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0" Type="http://schemas.openxmlformats.org/officeDocument/2006/relationships/slideLayout" Target="../slideLayouts/slideLayout56.xml"/><Relationship Id="rId29" Type="http://schemas.openxmlformats.org/officeDocument/2006/relationships/slideLayout" Target="../slideLayouts/slideLayout65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24" Type="http://schemas.openxmlformats.org/officeDocument/2006/relationships/slideLayout" Target="../slideLayouts/slideLayout60.xml"/><Relationship Id="rId32" Type="http://schemas.openxmlformats.org/officeDocument/2006/relationships/slideLayout" Target="../slideLayouts/slideLayout68.xml"/><Relationship Id="rId37" Type="http://schemas.openxmlformats.org/officeDocument/2006/relationships/theme" Target="../theme/theme2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23" Type="http://schemas.openxmlformats.org/officeDocument/2006/relationships/slideLayout" Target="../slideLayouts/slideLayout59.xml"/><Relationship Id="rId28" Type="http://schemas.openxmlformats.org/officeDocument/2006/relationships/slideLayout" Target="../slideLayouts/slideLayout64.xml"/><Relationship Id="rId36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46.xml"/><Relationship Id="rId19" Type="http://schemas.openxmlformats.org/officeDocument/2006/relationships/slideLayout" Target="../slideLayouts/slideLayout55.xml"/><Relationship Id="rId31" Type="http://schemas.openxmlformats.org/officeDocument/2006/relationships/slideLayout" Target="../slideLayouts/slideLayout67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Relationship Id="rId22" Type="http://schemas.openxmlformats.org/officeDocument/2006/relationships/slideLayout" Target="../slideLayouts/slideLayout58.xml"/><Relationship Id="rId27" Type="http://schemas.openxmlformats.org/officeDocument/2006/relationships/slideLayout" Target="../slideLayouts/slideLayout63.xml"/><Relationship Id="rId30" Type="http://schemas.openxmlformats.org/officeDocument/2006/relationships/slideLayout" Target="../slideLayouts/slideLayout66.xml"/><Relationship Id="rId35" Type="http://schemas.openxmlformats.org/officeDocument/2006/relationships/slideLayout" Target="../slideLayouts/slideLayout71.xml"/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E9939F-90BB-479E-BA17-A2F114CD475E}" type="datetimeFigureOut">
              <a:rPr lang="en-US" smtClean="0"/>
              <a:t>1/23/2026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  <p:sldLayoutId id="2147483706" r:id="rId21"/>
    <p:sldLayoutId id="2147483707" r:id="rId22"/>
    <p:sldLayoutId id="2147483708" r:id="rId23"/>
    <p:sldLayoutId id="2147483709" r:id="rId24"/>
    <p:sldLayoutId id="2147483710" r:id="rId25"/>
    <p:sldLayoutId id="2147483711" r:id="rId26"/>
    <p:sldLayoutId id="2147483712" r:id="rId27"/>
    <p:sldLayoutId id="2147483713" r:id="rId28"/>
    <p:sldLayoutId id="2147483714" r:id="rId29"/>
    <p:sldLayoutId id="2147483715" r:id="rId30"/>
    <p:sldLayoutId id="2147483716" r:id="rId31"/>
    <p:sldLayoutId id="2147483717" r:id="rId32"/>
    <p:sldLayoutId id="2147483718" r:id="rId33"/>
    <p:sldLayoutId id="2147483719" r:id="rId34"/>
    <p:sldLayoutId id="2147483720" r:id="rId35"/>
    <p:sldLayoutId id="2147483721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tags" Target="../tags/tag16.xml"/><Relationship Id="rId18" Type="http://schemas.openxmlformats.org/officeDocument/2006/relationships/image" Target="../media/image27.jpeg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tags" Target="../tags/tag15.xml"/><Relationship Id="rId17" Type="http://schemas.openxmlformats.org/officeDocument/2006/relationships/image" Target="../media/image26.jpeg"/><Relationship Id="rId2" Type="http://schemas.openxmlformats.org/officeDocument/2006/relationships/tags" Target="../tags/tag5.xml"/><Relationship Id="rId16" Type="http://schemas.openxmlformats.org/officeDocument/2006/relationships/image" Target="../media/image25.jpeg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tags" Target="../tags/tag14.xml"/><Relationship Id="rId5" Type="http://schemas.openxmlformats.org/officeDocument/2006/relationships/tags" Target="../tags/tag8.xml"/><Relationship Id="rId15" Type="http://schemas.openxmlformats.org/officeDocument/2006/relationships/image" Target="../media/image24.jpeg"/><Relationship Id="rId10" Type="http://schemas.openxmlformats.org/officeDocument/2006/relationships/tags" Target="../tags/tag13.xml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3.xml"/><Relationship Id="rId7" Type="http://schemas.openxmlformats.org/officeDocument/2006/relationships/image" Target="../media/image14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slideLayout" Target="../slideLayouts/slideLayout4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39266"/>
            <a:ext cx="12192000" cy="1718733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Rectangle 39"/>
          <p:cNvSpPr/>
          <p:nvPr/>
        </p:nvSpPr>
        <p:spPr>
          <a:xfrm>
            <a:off x="1024467" y="3283292"/>
            <a:ext cx="3909483" cy="2119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Placeholder 8" descr="A logo of a company&#10;&#10;AI-generated content may be incorrect.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3" t="10900" r="12837" b="9041"/>
          <a:stretch>
            <a:fillRect/>
          </a:stretch>
        </p:blipFill>
        <p:spPr>
          <a:xfrm>
            <a:off x="1047751" y="1738331"/>
            <a:ext cx="3841749" cy="3467100"/>
          </a:xfrm>
          <a:ln w="12700"/>
        </p:spPr>
      </p:pic>
      <p:sp>
        <p:nvSpPr>
          <p:cNvPr id="14" name="Rectangle 13"/>
          <p:cNvSpPr/>
          <p:nvPr/>
        </p:nvSpPr>
        <p:spPr>
          <a:xfrm>
            <a:off x="1024467" y="5139267"/>
            <a:ext cx="3909483" cy="1204383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1090125" y="5250729"/>
            <a:ext cx="3683415" cy="939736"/>
            <a:chOff x="1071075" y="5180879"/>
            <a:chExt cx="3683415" cy="939736"/>
          </a:xfrm>
        </p:grpSpPr>
        <p:pic>
          <p:nvPicPr>
            <p:cNvPr id="34" name="Picture 33" descr="A white letter on a black background&#10;&#10;AI-generated content may be incorrect.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7700" y="5426208"/>
              <a:ext cx="1566790" cy="267921"/>
            </a:xfrm>
            <a:prstGeom prst="rect">
              <a:avLst/>
            </a:prstGeom>
          </p:spPr>
        </p:pic>
        <p:pic>
          <p:nvPicPr>
            <p:cNvPr id="36" name="Picture 35" descr="A black and white sign with white text&#10;&#10;AI-generated content may be incorrect.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8816" y="5368285"/>
              <a:ext cx="1054869" cy="752330"/>
            </a:xfrm>
            <a:prstGeom prst="rect">
              <a:avLst/>
            </a:prstGeom>
          </p:spPr>
        </p:pic>
        <p:pic>
          <p:nvPicPr>
            <p:cNvPr id="38" name="Picture 37" descr="A white circle with a loop in the middle&#10;&#10;AI-generated content may be incorrect.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0360" y="5413520"/>
              <a:ext cx="515889" cy="675345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1071075" y="5180879"/>
              <a:ext cx="356379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900" b="1" dirty="0">
                  <a:solidFill>
                    <a:schemeClr val="bg1"/>
                  </a:solidFill>
                </a:rPr>
                <a:t>SUPPORTED BY                 LED BY                               IN PARTNERSHIP WITH</a:t>
              </a:r>
              <a:endParaRPr lang="en-US" sz="900" b="1" dirty="0">
                <a:solidFill>
                  <a:schemeClr val="bg1"/>
                </a:solidFill>
              </a:endParaRPr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1892300" y="5518150"/>
              <a:ext cx="0" cy="3429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054350" y="5518150"/>
              <a:ext cx="0" cy="3429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" y="0"/>
            <a:ext cx="1217921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1601" y="320705"/>
            <a:ext cx="5023790" cy="369332"/>
          </a:xfrm>
          <a:prstGeom prst="rect">
            <a:avLst/>
          </a:prstGeom>
          <a:solidFill>
            <a:srgbClr val="2B3C9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COUNTRY TDA REPORT PRESENTATION OUTLINE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15"/>
          <p:cNvSpPr txBox="1"/>
          <p:nvPr/>
        </p:nvSpPr>
        <p:spPr>
          <a:xfrm>
            <a:off x="1858645" y="1082675"/>
            <a:ext cx="7804785" cy="55181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r>
              <a:rPr lang="en-US" sz="2000" b="1" dirty="0">
                <a:sym typeface="+mn-ea"/>
              </a:rPr>
              <a:t>3.  What are the major gaps in governance?</a:t>
            </a:r>
            <a:endParaRPr lang="en-US" sz="2000" b="1" dirty="0"/>
          </a:p>
          <a:p>
            <a:endParaRPr lang="en-US" sz="2000" dirty="0"/>
          </a:p>
          <a:p>
            <a:endParaRPr lang="en-US" altLang="zh-CN" sz="2000" dirty="0"/>
          </a:p>
        </p:txBody>
      </p:sp>
      <p:grpSp>
        <p:nvGrpSpPr>
          <p:cNvPr id="50" name="组合 49"/>
          <p:cNvGrpSpPr/>
          <p:nvPr>
            <p:custDataLst>
              <p:tags r:id="rId1"/>
            </p:custDataLst>
          </p:nvPr>
        </p:nvGrpSpPr>
        <p:grpSpPr>
          <a:xfrm>
            <a:off x="1946136" y="1887446"/>
            <a:ext cx="1907802" cy="4436110"/>
            <a:chOff x="2715121" y="2768191"/>
            <a:chExt cx="1907802" cy="4436110"/>
          </a:xfrm>
        </p:grpSpPr>
        <p:sp>
          <p:nvSpPr>
            <p:cNvPr id="20" name="出自【趣你的PPT】(微信:qunideppt)：最优质的PPT资源库"/>
            <p:cNvSpPr/>
            <p:nvPr>
              <p:custDataLst>
                <p:tags r:id="rId11"/>
              </p:custDataLst>
            </p:nvPr>
          </p:nvSpPr>
          <p:spPr>
            <a:xfrm>
              <a:off x="2722049" y="2768191"/>
              <a:ext cx="1900874" cy="359965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 cmpd="sng">
              <a:solidFill>
                <a:srgbClr val="2B3C9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出自【趣你的PPT】(微信:qunideppt)：最优质的PPT资源库"/>
            <p:cNvSpPr/>
            <p:nvPr>
              <p:custDataLst>
                <p:tags r:id="rId12"/>
              </p:custDataLst>
            </p:nvPr>
          </p:nvSpPr>
          <p:spPr>
            <a:xfrm>
              <a:off x="2715121" y="4934811"/>
              <a:ext cx="1907540" cy="2269490"/>
            </a:xfrm>
            <a:prstGeom prst="rect">
              <a:avLst/>
            </a:prstGeom>
            <a:solidFill>
              <a:srgbClr val="2B3C94"/>
            </a:solidFill>
            <a:ln>
              <a:solidFill>
                <a:srgbClr val="2B3C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5000"/>
                </a:lnSpc>
              </a:pPr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A lack of systematic research on characteristic ecosystems</a:t>
              </a:r>
            </a:p>
          </p:txBody>
        </p:sp>
        <p:sp>
          <p:nvSpPr>
            <p:cNvPr id="39" name="出自【趣你的PPT】(微信:qunideppt)：最优质的PPT资源库"/>
            <p:cNvSpPr/>
            <p:nvPr/>
          </p:nvSpPr>
          <p:spPr>
            <a:xfrm>
              <a:off x="2715756" y="2832043"/>
              <a:ext cx="1874651" cy="424872"/>
            </a:xfrm>
            <a:prstGeom prst="rect">
              <a:avLst/>
            </a:prstGeom>
            <a:noFill/>
            <a:ln>
              <a:solidFill>
                <a:srgbClr val="2B3C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028" name="Picture 4" descr="图片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3101" b="67751"/>
            <a:stretch>
              <a:fillRect/>
            </a:stretch>
          </p:blipFill>
          <p:spPr bwMode="auto">
            <a:xfrm>
              <a:off x="2741930" y="2768214"/>
              <a:ext cx="1861123" cy="2166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组合 16"/>
          <p:cNvGrpSpPr/>
          <p:nvPr>
            <p:custDataLst>
              <p:tags r:id="rId2"/>
            </p:custDataLst>
          </p:nvPr>
        </p:nvGrpSpPr>
        <p:grpSpPr>
          <a:xfrm>
            <a:off x="4491851" y="1887446"/>
            <a:ext cx="1907802" cy="4436110"/>
            <a:chOff x="2715121" y="2768191"/>
            <a:chExt cx="1907802" cy="4436110"/>
          </a:xfrm>
        </p:grpSpPr>
        <p:sp>
          <p:nvSpPr>
            <p:cNvPr id="18" name="出自【趣你的PPT】(微信:qunideppt)：最优质的PPT资源库"/>
            <p:cNvSpPr/>
            <p:nvPr>
              <p:custDataLst>
                <p:tags r:id="rId9"/>
              </p:custDataLst>
            </p:nvPr>
          </p:nvSpPr>
          <p:spPr>
            <a:xfrm>
              <a:off x="2722049" y="2768191"/>
              <a:ext cx="1900874" cy="359965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 cmpd="sng">
              <a:solidFill>
                <a:srgbClr val="2B3C9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出自【趣你的PPT】(微信:qunideppt)：最优质的PPT资源库"/>
            <p:cNvSpPr/>
            <p:nvPr>
              <p:custDataLst>
                <p:tags r:id="rId10"/>
              </p:custDataLst>
            </p:nvPr>
          </p:nvSpPr>
          <p:spPr>
            <a:xfrm>
              <a:off x="2715121" y="4934811"/>
              <a:ext cx="1907540" cy="2269490"/>
            </a:xfrm>
            <a:prstGeom prst="rect">
              <a:avLst/>
            </a:prstGeom>
            <a:solidFill>
              <a:srgbClr val="2B3C94"/>
            </a:solidFill>
            <a:ln>
              <a:solidFill>
                <a:srgbClr val="2B3C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5000"/>
                </a:lnSpc>
              </a:pPr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Insufficient Participation of Coastal Community Residents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23" name="出自【趣你的PPT】(微信:qunideppt)：最优质的PPT资源库"/>
            <p:cNvSpPr/>
            <p:nvPr/>
          </p:nvSpPr>
          <p:spPr>
            <a:xfrm>
              <a:off x="2715756" y="2832043"/>
              <a:ext cx="1874651" cy="424872"/>
            </a:xfrm>
            <a:prstGeom prst="rect">
              <a:avLst/>
            </a:prstGeom>
            <a:noFill/>
            <a:ln>
              <a:solidFill>
                <a:srgbClr val="2B3C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6" name="组合 25"/>
          <p:cNvGrpSpPr/>
          <p:nvPr>
            <p:custDataLst>
              <p:tags r:id="rId3"/>
            </p:custDataLst>
          </p:nvPr>
        </p:nvGrpSpPr>
        <p:grpSpPr>
          <a:xfrm>
            <a:off x="7189966" y="1887446"/>
            <a:ext cx="1907802" cy="4436110"/>
            <a:chOff x="2715121" y="2768191"/>
            <a:chExt cx="1907802" cy="4436110"/>
          </a:xfrm>
        </p:grpSpPr>
        <p:sp>
          <p:nvSpPr>
            <p:cNvPr id="33" name="出自【趣你的PPT】(微信:qunideppt)：最优质的PPT资源库"/>
            <p:cNvSpPr/>
            <p:nvPr>
              <p:custDataLst>
                <p:tags r:id="rId7"/>
              </p:custDataLst>
            </p:nvPr>
          </p:nvSpPr>
          <p:spPr>
            <a:xfrm>
              <a:off x="2722049" y="2768191"/>
              <a:ext cx="1900874" cy="359965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 cmpd="sng">
              <a:solidFill>
                <a:srgbClr val="2B3C9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出自【趣你的PPT】(微信:qunideppt)：最优质的PPT资源库"/>
            <p:cNvSpPr/>
            <p:nvPr>
              <p:custDataLst>
                <p:tags r:id="rId8"/>
              </p:custDataLst>
            </p:nvPr>
          </p:nvSpPr>
          <p:spPr>
            <a:xfrm>
              <a:off x="2715121" y="4934811"/>
              <a:ext cx="1907540" cy="2269490"/>
            </a:xfrm>
            <a:prstGeom prst="rect">
              <a:avLst/>
            </a:prstGeom>
            <a:solidFill>
              <a:srgbClr val="2B3C94"/>
            </a:solidFill>
            <a:ln>
              <a:solidFill>
                <a:srgbClr val="2B3C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5000"/>
                </a:lnSpc>
              </a:pPr>
              <a:r>
                <a:rPr lang="en-US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</a:t>
              </a:r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Insufficient cross-sectoral and cross-regional coordination mechanisms</a:t>
              </a:r>
            </a:p>
          </p:txBody>
        </p:sp>
        <p:sp>
          <p:nvSpPr>
            <p:cNvPr id="37" name="出自【趣你的PPT】(微信:qunideppt)：最优质的PPT资源库"/>
            <p:cNvSpPr/>
            <p:nvPr/>
          </p:nvSpPr>
          <p:spPr>
            <a:xfrm>
              <a:off x="2715756" y="2832043"/>
              <a:ext cx="1874651" cy="424872"/>
            </a:xfrm>
            <a:prstGeom prst="rect">
              <a:avLst/>
            </a:prstGeom>
            <a:noFill/>
            <a:ln>
              <a:solidFill>
                <a:srgbClr val="2B3C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7" name="组合 46"/>
          <p:cNvGrpSpPr/>
          <p:nvPr>
            <p:custDataLst>
              <p:tags r:id="rId4"/>
            </p:custDataLst>
          </p:nvPr>
        </p:nvGrpSpPr>
        <p:grpSpPr>
          <a:xfrm>
            <a:off x="9868396" y="1887446"/>
            <a:ext cx="1907802" cy="4436110"/>
            <a:chOff x="2715121" y="2768191"/>
            <a:chExt cx="1907802" cy="4436110"/>
          </a:xfrm>
        </p:grpSpPr>
        <p:sp>
          <p:nvSpPr>
            <p:cNvPr id="48" name="出自【趣你的PPT】(微信:qunideppt)：最优质的PPT资源库"/>
            <p:cNvSpPr/>
            <p:nvPr>
              <p:custDataLst>
                <p:tags r:id="rId5"/>
              </p:custDataLst>
            </p:nvPr>
          </p:nvSpPr>
          <p:spPr>
            <a:xfrm>
              <a:off x="2722049" y="2768191"/>
              <a:ext cx="1900874" cy="359965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 cmpd="sng">
              <a:solidFill>
                <a:srgbClr val="2B3C9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出自【趣你的PPT】(微信:qunideppt)：最优质的PPT资源库"/>
            <p:cNvSpPr/>
            <p:nvPr>
              <p:custDataLst>
                <p:tags r:id="rId6"/>
              </p:custDataLst>
            </p:nvPr>
          </p:nvSpPr>
          <p:spPr>
            <a:xfrm>
              <a:off x="2715121" y="4934811"/>
              <a:ext cx="1907540" cy="2269490"/>
            </a:xfrm>
            <a:prstGeom prst="rect">
              <a:avLst/>
            </a:prstGeom>
            <a:solidFill>
              <a:srgbClr val="2B3C94"/>
            </a:solidFill>
            <a:ln>
              <a:solidFill>
                <a:srgbClr val="2B3C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5000"/>
                </a:lnSpc>
              </a:pPr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Limited financial capacity for large-scale marine restoration</a:t>
              </a:r>
            </a:p>
          </p:txBody>
        </p:sp>
        <p:sp>
          <p:nvSpPr>
            <p:cNvPr id="52" name="出自【趣你的PPT】(微信:qunideppt)：最优质的PPT资源库"/>
            <p:cNvSpPr/>
            <p:nvPr/>
          </p:nvSpPr>
          <p:spPr>
            <a:xfrm>
              <a:off x="2715756" y="2832043"/>
              <a:ext cx="1874651" cy="424872"/>
            </a:xfrm>
            <a:prstGeom prst="rect">
              <a:avLst/>
            </a:prstGeom>
            <a:noFill/>
            <a:ln>
              <a:solidFill>
                <a:srgbClr val="2B3C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54" name="图片 53"/>
          <p:cNvPicPr/>
          <p:nvPr/>
        </p:nvPicPr>
        <p:blipFill>
          <a:blip r:embed="rId16"/>
          <a:stretch>
            <a:fillRect/>
          </a:stretch>
        </p:blipFill>
        <p:spPr>
          <a:xfrm>
            <a:off x="4498975" y="1887220"/>
            <a:ext cx="1900555" cy="2166620"/>
          </a:xfrm>
          <a:prstGeom prst="rect">
            <a:avLst/>
          </a:prstGeom>
        </p:spPr>
      </p:pic>
      <p:pic>
        <p:nvPicPr>
          <p:cNvPr id="55" name="图片 54"/>
          <p:cNvPicPr/>
          <p:nvPr/>
        </p:nvPicPr>
        <p:blipFill>
          <a:blip r:embed="rId17"/>
          <a:stretch>
            <a:fillRect/>
          </a:stretch>
        </p:blipFill>
        <p:spPr>
          <a:xfrm>
            <a:off x="7197090" y="1887220"/>
            <a:ext cx="1863725" cy="2166620"/>
          </a:xfrm>
          <a:prstGeom prst="rect">
            <a:avLst/>
          </a:prstGeom>
        </p:spPr>
      </p:pic>
      <p:pic>
        <p:nvPicPr>
          <p:cNvPr id="56" name="图片 55"/>
          <p:cNvPicPr/>
          <p:nvPr/>
        </p:nvPicPr>
        <p:blipFill>
          <a:blip r:embed="rId18"/>
          <a:stretch>
            <a:fillRect/>
          </a:stretch>
        </p:blipFill>
        <p:spPr>
          <a:xfrm>
            <a:off x="9858375" y="1886585"/>
            <a:ext cx="1905000" cy="216725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1601" y="320705"/>
            <a:ext cx="5023790" cy="369332"/>
          </a:xfrm>
          <a:prstGeom prst="rect">
            <a:avLst/>
          </a:prstGeom>
          <a:solidFill>
            <a:srgbClr val="2B3C9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COUNTRY TDA REPORT PRESENTATION OUTLINE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15"/>
          <p:cNvSpPr txBox="1"/>
          <p:nvPr/>
        </p:nvSpPr>
        <p:spPr>
          <a:xfrm>
            <a:off x="1680845" y="981075"/>
            <a:ext cx="10298430" cy="55181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r>
              <a:rPr lang="en-US" sz="2000" b="1" dirty="0">
                <a:sym typeface="+mn-ea"/>
              </a:rPr>
              <a:t>4.  What are strategic recommendations to improve governance of transboundary environmental problems and closing gaps in Item 3</a:t>
            </a:r>
            <a:endParaRPr lang="en-US" altLang="zh-CN" sz="2000" dirty="0"/>
          </a:p>
        </p:txBody>
      </p:sp>
      <p:pic>
        <p:nvPicPr>
          <p:cNvPr id="20" name="图片 19"/>
          <p:cNvPicPr/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7425055" y="2051685"/>
            <a:ext cx="4467225" cy="2875915"/>
          </a:xfrm>
          <a:prstGeom prst="rect">
            <a:avLst/>
          </a:prstGeom>
          <a:effectLst>
            <a:softEdge rad="38100"/>
          </a:effectLst>
        </p:spPr>
      </p:pic>
      <p:sp>
        <p:nvSpPr>
          <p:cNvPr id="34" name="文本框 33"/>
          <p:cNvSpPr txBox="1"/>
          <p:nvPr/>
        </p:nvSpPr>
        <p:spPr>
          <a:xfrm>
            <a:off x="1785620" y="1953895"/>
            <a:ext cx="5527675" cy="306578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342900" indent="-342900" algn="l">
              <a:lnSpc>
                <a:spcPct val="160000"/>
              </a:lnSpc>
              <a:buFont typeface="Wingdings" panose="05000000000000000000" pitchFamily="2" charset="2"/>
              <a:buChar char="p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Enhance research and development on marine ecological restoration technologies and climate change adaptation, 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improve conservation supervision capabilities.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p"/>
            </a:pP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algn="just">
              <a:lnSpc>
                <a:spcPct val="160000"/>
              </a:lnSpc>
              <a:buFont typeface="Wingdings" panose="05000000000000000000" pitchFamily="2" charset="2"/>
              <a:buChar char="p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With an emphasis on nutrient reduction, intensify the control of land-based pollution.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785620" y="5153025"/>
            <a:ext cx="10106660" cy="1337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Prioritize source reduction of plastic waste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at the regional level, 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strengthen information exchange among countries, establish pathways for high-value utilization of marine litter resources, and promote the scaling up of recycling industry chains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1601" y="320705"/>
            <a:ext cx="5023790" cy="369332"/>
          </a:xfrm>
          <a:prstGeom prst="rect">
            <a:avLst/>
          </a:prstGeom>
          <a:solidFill>
            <a:srgbClr val="2B3C9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COUNTRY TDA REPORT PRESENTATION OUTLINE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15"/>
          <p:cNvSpPr txBox="1"/>
          <p:nvPr/>
        </p:nvSpPr>
        <p:spPr>
          <a:xfrm>
            <a:off x="1680845" y="918845"/>
            <a:ext cx="10298430" cy="55181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r>
              <a:rPr lang="en-US" sz="2000" b="1" dirty="0">
                <a:sym typeface="+mn-ea"/>
              </a:rPr>
              <a:t>4.  What are strategic recommendations to improve governance of transboundary environmental problems and closing gaps in Item 3</a:t>
            </a:r>
            <a:endParaRPr lang="en-US" altLang="zh-CN" sz="2000" dirty="0"/>
          </a:p>
        </p:txBody>
      </p:sp>
      <p:grpSp>
        <p:nvGrpSpPr>
          <p:cNvPr id="7" name="组合 6"/>
          <p:cNvGrpSpPr/>
          <p:nvPr/>
        </p:nvGrpSpPr>
        <p:grpSpPr>
          <a:xfrm>
            <a:off x="1741170" y="1681480"/>
            <a:ext cx="9899650" cy="4925695"/>
            <a:chOff x="2504" y="2830"/>
            <a:chExt cx="15590" cy="7757"/>
          </a:xfrm>
        </p:grpSpPr>
        <p:sp>
          <p:nvSpPr>
            <p:cNvPr id="34" name="文本框 33"/>
            <p:cNvSpPr txBox="1"/>
            <p:nvPr/>
          </p:nvSpPr>
          <p:spPr>
            <a:xfrm>
              <a:off x="2504" y="2830"/>
              <a:ext cx="15590" cy="27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indent="-342900" algn="l">
                <a:lnSpc>
                  <a:spcPct val="170000"/>
                </a:lnSpc>
                <a:buFont typeface="Wingdings" panose="05000000000000000000" pitchFamily="2" charset="2"/>
                <a:buChar char="p"/>
              </a:pPr>
              <a:r>
                <a:rPr lang="en-US" altLang="zh-CN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Continually advance marine ecological protection and restoration, and enhance the prevention and control of invasive alien species.</a:t>
              </a:r>
            </a:p>
            <a:p>
              <a:pPr marL="342900" indent="-342900" algn="l">
                <a:lnSpc>
                  <a:spcPct val="80000"/>
                </a:lnSpc>
                <a:buFont typeface="Wingdings" panose="05000000000000000000" pitchFamily="2" charset="2"/>
                <a:buChar char="p"/>
              </a:pPr>
              <a:endParaRPr lang="en-US" altLang="zh-CN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marL="342900" indent="-342900" algn="l">
                <a:lnSpc>
                  <a:spcPct val="170000"/>
                </a:lnSpc>
                <a:buFont typeface="Wingdings" panose="05000000000000000000" pitchFamily="2" charset="2"/>
                <a:buChar char="p"/>
              </a:pPr>
              <a:r>
                <a:rPr lang="en-US" altLang="zh-CN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Further refine related regulations and standards.</a:t>
              </a:r>
              <a:endPara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2504" y="5734"/>
              <a:ext cx="10854" cy="48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60000"/>
                </a:lnSpc>
                <a:buFont typeface="Wingdings" panose="05000000000000000000" pitchFamily="2" charset="2"/>
                <a:buChar char="p"/>
              </a:pPr>
              <a:r>
                <a:rPr lang="en-US" altLang="zh-CN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Promote public participation and raise awareness of marine ecological protection among community residents.</a:t>
              </a:r>
            </a:p>
            <a:p>
              <a:pPr marL="342900" indent="-342900" algn="just">
                <a:lnSpc>
                  <a:spcPct val="60000"/>
                </a:lnSpc>
                <a:buFont typeface="Wingdings" panose="05000000000000000000" pitchFamily="2" charset="2"/>
                <a:buChar char="p"/>
              </a:pPr>
              <a:endParaRPr lang="en-US" altLang="zh-CN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marL="342900" indent="-342900" algn="just">
                <a:lnSpc>
                  <a:spcPct val="160000"/>
                </a:lnSpc>
                <a:buFont typeface="Wingdings" panose="05000000000000000000" pitchFamily="2" charset="2"/>
                <a:buChar char="p"/>
              </a:pPr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</a:rPr>
                <a:t>Enhance regional cooperation on marine environmental protection in the South China Sea.</a:t>
              </a:r>
            </a:p>
            <a:p>
              <a:pPr marL="342900" indent="-342900" algn="just">
                <a:lnSpc>
                  <a:spcPct val="60000"/>
                </a:lnSpc>
                <a:buFont typeface="Wingdings" panose="05000000000000000000" pitchFamily="2" charset="2"/>
                <a:buChar char="p"/>
              </a:pPr>
              <a:endParaRPr lang="en-US" altLang="zh-CN" dirty="0"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342900" indent="-342900" algn="just">
                <a:lnSpc>
                  <a:spcPct val="160000"/>
                </a:lnSpc>
                <a:buFont typeface="Wingdings" panose="05000000000000000000" pitchFamily="2" charset="2"/>
                <a:buChar char="p"/>
              </a:pPr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</a:rPr>
                <a:t>Establish relevant technical guidelines and information exchange mechanisms at the regional level.</a:t>
              </a:r>
            </a:p>
          </p:txBody>
        </p:sp>
      </p:grpSp>
      <p:pic>
        <p:nvPicPr>
          <p:cNvPr id="5" name="图片 4"/>
          <p:cNvPicPr/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8785225" y="2591435"/>
            <a:ext cx="2855595" cy="3705860"/>
          </a:xfrm>
          <a:prstGeom prst="rect">
            <a:avLst/>
          </a:prstGeom>
          <a:effectLst>
            <a:softEdge rad="5715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924300" y="1549715"/>
            <a:ext cx="4343400" cy="2123658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d-ID" sz="6600" spc="3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THANK</a:t>
            </a:r>
            <a:r>
              <a:rPr lang="de-DE" sz="6600" spc="3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 YOU</a:t>
            </a:r>
            <a:endParaRPr lang="en-US" sz="6600" spc="300" dirty="0">
              <a:solidFill>
                <a:schemeClr val="bg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 rot="5400000">
            <a:off x="-1866526" y="1860361"/>
            <a:ext cx="3909483" cy="188761"/>
          </a:xfrm>
          <a:prstGeom prst="rect">
            <a:avLst/>
          </a:prstGeom>
          <a:solidFill>
            <a:srgbClr val="2068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5400000">
            <a:off x="-1864799" y="4810607"/>
            <a:ext cx="3909483" cy="185305"/>
          </a:xfrm>
          <a:prstGeom prst="rect">
            <a:avLst/>
          </a:prstGeom>
          <a:solidFill>
            <a:srgbClr val="4AA04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5400000" flipV="1">
            <a:off x="-838073" y="3763985"/>
            <a:ext cx="1851433" cy="185305"/>
          </a:xfrm>
          <a:prstGeom prst="rect">
            <a:avLst/>
          </a:prstGeom>
          <a:solidFill>
            <a:srgbClr val="F0EC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green leaves&#10;&#10;AI-generated content may be incorrect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040" y="898596"/>
            <a:ext cx="4580466" cy="3053644"/>
          </a:xfrm>
          <a:prstGeom prst="rect">
            <a:avLst/>
          </a:prstGeom>
        </p:spPr>
      </p:pic>
      <p:pic>
        <p:nvPicPr>
          <p:cNvPr id="6" name="Picture 5" descr="A turtle swimming in the water&#10;&#10;AI-generated content may be incorrect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959" y="4033520"/>
            <a:ext cx="2553547" cy="1915160"/>
          </a:xfrm>
          <a:prstGeom prst="rect">
            <a:avLst/>
          </a:prstGeom>
        </p:spPr>
      </p:pic>
      <p:pic>
        <p:nvPicPr>
          <p:cNvPr id="9" name="Picture 8" descr="A hand holding a cell phone with a map on the screen&#10;&#10;AI-generated content may be incorrect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040" y="4033520"/>
            <a:ext cx="1915160" cy="19151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29786" y="825416"/>
            <a:ext cx="5023790" cy="45542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2B3C94"/>
                </a:solidFill>
              </a:rPr>
              <a:t>NATIONAL REPORT OF CHINA</a:t>
            </a:r>
          </a:p>
          <a:p>
            <a:r>
              <a:rPr lang="en-US" altLang="zh-CN" sz="4000" b="1" dirty="0">
                <a:solidFill>
                  <a:srgbClr val="2B3C94"/>
                </a:solidFill>
              </a:rPr>
              <a:t>on the Transboundary Diagnostic Analysis(TDA)</a:t>
            </a:r>
          </a:p>
          <a:p>
            <a:endParaRPr lang="en-US" sz="2500" b="1" dirty="0">
              <a:solidFill>
                <a:srgbClr val="2B3C94"/>
              </a:solidFill>
            </a:endParaRPr>
          </a:p>
          <a:p>
            <a:r>
              <a:rPr lang="en-US" sz="2500" b="1" dirty="0">
                <a:solidFill>
                  <a:srgbClr val="2B3C94"/>
                </a:solidFill>
              </a:rPr>
              <a:t>By: YUNJUN YU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1601" y="320705"/>
            <a:ext cx="5023790" cy="369332"/>
          </a:xfrm>
          <a:prstGeom prst="rect">
            <a:avLst/>
          </a:prstGeom>
          <a:solidFill>
            <a:srgbClr val="2B3C9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COUNTRY TDA REPORT PRESENTATION OUTLINE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84671" y="829088"/>
            <a:ext cx="9694606" cy="1014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1. Key thematic/geographic areas of risk and vulnerability because of:</a:t>
            </a:r>
          </a:p>
          <a:p>
            <a:endParaRPr lang="en-US" sz="2000" dirty="0"/>
          </a:p>
          <a:p>
            <a:r>
              <a:rPr lang="en-US" sz="2000" dirty="0">
                <a:sym typeface="+mn-ea"/>
              </a:rPr>
              <a:t>1.1 </a:t>
            </a:r>
            <a:r>
              <a:rPr lang="en-US" altLang="zh-CN" sz="2000" dirty="0">
                <a:sym typeface="+mn-ea"/>
              </a:rPr>
              <a:t>Exposure to Climate Change Impacts</a:t>
            </a:r>
            <a:endParaRPr lang="en-US" altLang="zh-CN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803400" y="4732655"/>
            <a:ext cx="3941445" cy="1337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Seawater Warming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Exacerbate Sea-Level Rise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Marine Hypoxia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6153150" y="2151380"/>
            <a:ext cx="4113530" cy="21209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Ocean Acidification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Impaired Organism Development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Decline in Biodiversity and Ecosystem Function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6287770" y="4626610"/>
            <a:ext cx="3724275" cy="1753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Extreme Weather Events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：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Increased Frequency of Storm Surges, Heavy Rainfall, and Other Extreme Events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803400" y="2151380"/>
            <a:ext cx="4446270" cy="2168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Sea Level Rise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Coastal Erosion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Seawater Intrusion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Increased Pressure on Flood Defense Facilities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0266680" y="0"/>
            <a:ext cx="1982490" cy="6852285"/>
            <a:chOff x="16199" y="0"/>
            <a:chExt cx="3027" cy="10775"/>
          </a:xfrm>
        </p:grpSpPr>
        <p:pic>
          <p:nvPicPr>
            <p:cNvPr id="3" name="图片 2"/>
            <p:cNvPicPr/>
            <p:nvPr>
              <p:custDataLst>
                <p:tags r:id="rId1"/>
              </p:custDataLst>
            </p:nvPr>
          </p:nvPicPr>
          <p:blipFill>
            <a:blip r:embed="rId5">
              <a:alphaModFix amt="80000"/>
            </a:blip>
            <a:stretch>
              <a:fillRect/>
            </a:stretch>
          </p:blipFill>
          <p:spPr>
            <a:xfrm>
              <a:off x="16199" y="0"/>
              <a:ext cx="3001" cy="3342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7" name="图片 6"/>
            <p:cNvPicPr/>
            <p:nvPr/>
          </p:nvPicPr>
          <p:blipFill>
            <a:blip r:embed="rId6">
              <a:alphaModFix amt="80000"/>
            </a:blip>
            <a:stretch>
              <a:fillRect/>
            </a:stretch>
          </p:blipFill>
          <p:spPr>
            <a:xfrm>
              <a:off x="16199" y="3343"/>
              <a:ext cx="3027" cy="2541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8" name="图片 7"/>
            <p:cNvPicPr/>
            <p:nvPr>
              <p:custDataLst>
                <p:tags r:id="rId2"/>
              </p:custDataLst>
            </p:nvPr>
          </p:nvPicPr>
          <p:blipFill>
            <a:blip r:embed="rId7">
              <a:alphaModFix amt="80000"/>
            </a:blip>
            <a:stretch>
              <a:fillRect/>
            </a:stretch>
          </p:blipFill>
          <p:spPr>
            <a:xfrm>
              <a:off x="16199" y="5884"/>
              <a:ext cx="3027" cy="2482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9" name="图片 8"/>
            <p:cNvPicPr/>
            <p:nvPr>
              <p:custDataLst>
                <p:tags r:id="rId3"/>
              </p:custDataLst>
            </p:nvPr>
          </p:nvPicPr>
          <p:blipFill>
            <a:blip r:embed="rId8">
              <a:alphaModFix amt="80000"/>
            </a:blip>
            <a:srcRect b="7464"/>
            <a:stretch>
              <a:fillRect/>
            </a:stretch>
          </p:blipFill>
          <p:spPr>
            <a:xfrm>
              <a:off x="16199" y="8327"/>
              <a:ext cx="3001" cy="2448"/>
            </a:xfrm>
            <a:prstGeom prst="rect">
              <a:avLst/>
            </a:prstGeom>
            <a:effectLst>
              <a:softEdge rad="31750"/>
            </a:effectLst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1601" y="320705"/>
            <a:ext cx="5023790" cy="369332"/>
          </a:xfrm>
          <a:prstGeom prst="rect">
            <a:avLst/>
          </a:prstGeom>
          <a:solidFill>
            <a:srgbClr val="2B3C9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COUNTRY TDA REPORT PRESENTATION OUTLINE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84630" y="829310"/>
            <a:ext cx="10367010" cy="1014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1. Key thematic/geographic areas of risk and vulnerability because of:</a:t>
            </a:r>
          </a:p>
          <a:p>
            <a:endParaRPr lang="en-US" sz="2000" dirty="0"/>
          </a:p>
          <a:p>
            <a:r>
              <a:rPr lang="en-US" sz="2000" dirty="0"/>
              <a:t>1.2 </a:t>
            </a:r>
            <a:r>
              <a:rPr lang="en-US" altLang="zh-CN" sz="2000" dirty="0"/>
              <a:t>Exposure of Populations and Livelihoods to Climate and Other Environmental Impacts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717675" y="1834515"/>
            <a:ext cx="8202930" cy="2444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70000"/>
              </a:lnSpc>
              <a:buFont typeface="Wingdings" panose="05000000000000000000" pitchFamily="2" charset="2"/>
              <a:buChar char="p"/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Sustainable Development of the Blue Economy is under prussure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  <a:p>
            <a:pPr marL="285750" indent="-285750"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Facilities/Critical Elements Damaged</a:t>
            </a:r>
          </a:p>
          <a:p>
            <a:pPr marL="285750" indent="-285750"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Resource Redistribution</a:t>
            </a:r>
          </a:p>
          <a:p>
            <a:pPr marL="285750" indent="-285750"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Heightened Port Risks</a:t>
            </a:r>
          </a:p>
          <a:p>
            <a:pPr marL="285750" indent="-285750"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Rising Industry Costs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1717675" y="4459605"/>
            <a:ext cx="7094855" cy="1973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70000"/>
              </a:lnSpc>
              <a:buFont typeface="Wingdings" panose="05000000000000000000" pitchFamily="2" charset="2"/>
              <a:buChar char="p"/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Increased Pressure on Urban Development: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Impact on Infrastructure</a:t>
            </a:r>
          </a:p>
          <a:p>
            <a:pPr marL="285750" indent="-285750"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Disruption to Urban Operations</a:t>
            </a:r>
          </a:p>
          <a:p>
            <a:pPr marL="285750" indent="-285750"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Rising Investment in Climate Adaptation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7586980" y="2435225"/>
            <a:ext cx="4125595" cy="4104005"/>
            <a:chOff x="12220" y="3835"/>
            <a:chExt cx="6722" cy="6511"/>
          </a:xfrm>
        </p:grpSpPr>
        <p:pic>
          <p:nvPicPr>
            <p:cNvPr id="3" name="图片 2"/>
            <p:cNvPicPr/>
            <p:nvPr/>
          </p:nvPicPr>
          <p:blipFill>
            <a:blip r:embed="rId2">
              <a:alphaModFix amt="80000"/>
            </a:blip>
            <a:stretch>
              <a:fillRect/>
            </a:stretch>
          </p:blipFill>
          <p:spPr>
            <a:xfrm>
              <a:off x="12220" y="7258"/>
              <a:ext cx="6723" cy="3088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5" name="图片 4"/>
            <p:cNvPicPr/>
            <p:nvPr/>
          </p:nvPicPr>
          <p:blipFill>
            <a:blip r:embed="rId3">
              <a:alphaModFix amt="80000"/>
            </a:blip>
            <a:stretch>
              <a:fillRect/>
            </a:stretch>
          </p:blipFill>
          <p:spPr>
            <a:xfrm>
              <a:off x="12220" y="3835"/>
              <a:ext cx="6723" cy="3425"/>
            </a:xfrm>
            <a:prstGeom prst="rect">
              <a:avLst/>
            </a:prstGeom>
            <a:effectLst>
              <a:softEdge rad="63500"/>
            </a:effectLst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1601" y="320705"/>
            <a:ext cx="5023790" cy="369332"/>
          </a:xfrm>
          <a:prstGeom prst="rect">
            <a:avLst/>
          </a:prstGeom>
          <a:solidFill>
            <a:srgbClr val="2B3C9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COUNTRY TDA REPORT PRESENTATION OUTLINE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84671" y="829088"/>
            <a:ext cx="9694606" cy="1014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1. Key thematic/geographic areas of risk and vulnerability because of:</a:t>
            </a:r>
          </a:p>
          <a:p>
            <a:endParaRPr lang="en-US" sz="2000" dirty="0"/>
          </a:p>
          <a:p>
            <a:r>
              <a:rPr lang="en-US" sz="2000" dirty="0"/>
              <a:t>1.3 </a:t>
            </a:r>
            <a:r>
              <a:rPr lang="en-US" altLang="zh-CN" sz="2000" dirty="0"/>
              <a:t>Ecosystem Exposure to Climate and Exploitation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879600" y="1983740"/>
            <a:ext cx="8228965" cy="1753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 System State Mediated by Pollution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Nutrient over-enrichment leading to eutrophication and algal blooms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Marine litter affecting 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marine life,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human health, scocio-economic, torism, etc.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2252980" y="5229225"/>
            <a:ext cx="2721610" cy="1641475"/>
          </a:xfrm>
          <a:prstGeom prst="rect">
            <a:avLst/>
          </a:prstGeom>
          <a:effectLst>
            <a:softEdge rad="69850"/>
          </a:effectLst>
        </p:spPr>
      </p:pic>
      <p:pic>
        <p:nvPicPr>
          <p:cNvPr id="7" name="图片 6"/>
          <p:cNvPicPr/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4974590" y="5229225"/>
            <a:ext cx="2713990" cy="1628775"/>
          </a:xfrm>
          <a:prstGeom prst="rect">
            <a:avLst/>
          </a:prstGeom>
          <a:effectLst>
            <a:softEdge rad="44450"/>
          </a:effectLst>
        </p:spPr>
      </p:pic>
      <p:sp>
        <p:nvSpPr>
          <p:cNvPr id="6" name="文本框 5"/>
          <p:cNvSpPr txBox="1"/>
          <p:nvPr/>
        </p:nvSpPr>
        <p:spPr>
          <a:xfrm>
            <a:off x="1954530" y="3711575"/>
            <a:ext cx="9549130" cy="1337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System States Manifested by Coastal Habitats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Impact on mangroves and seagrass beds 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due to combined stressors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Invasive species and harmful organisms threats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0195560" y="0"/>
            <a:ext cx="2010410" cy="4576445"/>
            <a:chOff x="16358" y="0"/>
            <a:chExt cx="2842" cy="7207"/>
          </a:xfrm>
        </p:grpSpPr>
        <p:pic>
          <p:nvPicPr>
            <p:cNvPr id="11" name="图片 10"/>
            <p:cNvPicPr/>
            <p:nvPr/>
          </p:nvPicPr>
          <p:blipFill>
            <a:blip r:embed="rId4">
              <a:alphaModFix amt="75000"/>
            </a:blip>
            <a:stretch>
              <a:fillRect/>
            </a:stretch>
          </p:blipFill>
          <p:spPr>
            <a:xfrm>
              <a:off x="16358" y="0"/>
              <a:ext cx="2842" cy="3745"/>
            </a:xfrm>
            <a:prstGeom prst="rect">
              <a:avLst/>
            </a:prstGeom>
            <a:effectLst>
              <a:softEdge rad="44450"/>
            </a:effectLst>
          </p:spPr>
        </p:pic>
        <p:pic>
          <p:nvPicPr>
            <p:cNvPr id="12" name="图片 11"/>
            <p:cNvPicPr/>
            <p:nvPr/>
          </p:nvPicPr>
          <p:blipFill>
            <a:blip r:embed="rId5">
              <a:alphaModFix amt="75000"/>
            </a:blip>
            <a:stretch>
              <a:fillRect/>
            </a:stretch>
          </p:blipFill>
          <p:spPr>
            <a:xfrm>
              <a:off x="16358" y="3745"/>
              <a:ext cx="2842" cy="3463"/>
            </a:xfrm>
            <a:prstGeom prst="rect">
              <a:avLst/>
            </a:prstGeom>
            <a:effectLst>
              <a:softEdge rad="44450"/>
            </a:effectLst>
          </p:spPr>
        </p:pic>
      </p:grpSp>
      <p:pic>
        <p:nvPicPr>
          <p:cNvPr id="13" name="图片 12"/>
          <p:cNvPicPr/>
          <p:nvPr/>
        </p:nvPicPr>
        <p:blipFill>
          <a:blip r:embed="rId6">
            <a:alphaModFix amt="75000"/>
          </a:blip>
          <a:stretch>
            <a:fillRect/>
          </a:stretch>
        </p:blipFill>
        <p:spPr>
          <a:xfrm>
            <a:off x="8253730" y="4756150"/>
            <a:ext cx="3808730" cy="21018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1601" y="320705"/>
            <a:ext cx="5023790" cy="369332"/>
          </a:xfrm>
          <a:prstGeom prst="rect">
            <a:avLst/>
          </a:prstGeom>
          <a:solidFill>
            <a:srgbClr val="2B3C9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COUNTRY TDA REPORT PRESENTATION OUTLINE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15"/>
          <p:cNvSpPr txBox="1"/>
          <p:nvPr/>
        </p:nvSpPr>
        <p:spPr>
          <a:xfrm>
            <a:off x="1591310" y="785495"/>
            <a:ext cx="10407650" cy="1014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ym typeface="+mn-ea"/>
              </a:rPr>
              <a:t>2. How does the current governance capacity address and mitigate the assessed risks?</a:t>
            </a:r>
            <a:endParaRPr lang="en-US" sz="2000" b="1" dirty="0"/>
          </a:p>
          <a:p>
            <a:endParaRPr lang="en-US" sz="2000" dirty="0"/>
          </a:p>
          <a:p>
            <a:r>
              <a:rPr lang="en-US" sz="2000" dirty="0"/>
              <a:t>2.1 </a:t>
            </a:r>
            <a:r>
              <a:rPr lang="en-US" altLang="zh-CN" sz="2000" dirty="0"/>
              <a:t>Climate Risks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756410" y="1895475"/>
            <a:ext cx="10242550" cy="450786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342900" indent="-342900" algn="just">
              <a:lnSpc>
                <a:spcPct val="170000"/>
              </a:lnSpc>
              <a:buClrTx/>
              <a:buSzTx/>
              <a:buFont typeface="Wingdings" panose="05000000000000000000" pitchFamily="2" charset="2"/>
              <a:buChar char="p"/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Strengthen strategic planning</a:t>
            </a:r>
          </a:p>
          <a:p>
            <a:pPr marL="285750" indent="-285750" algn="just">
              <a:lnSpc>
                <a:spcPct val="170000"/>
              </a:lnSpc>
              <a:buClrTx/>
              <a:buSzTx/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Issuing and implementing the National Climate Change Adaptation Strategy 2035.</a:t>
            </a:r>
          </a:p>
          <a:p>
            <a:pPr marL="342900" indent="-342900" algn="just">
              <a:lnSpc>
                <a:spcPct val="170000"/>
              </a:lnSpc>
              <a:buClrTx/>
              <a:buSzTx/>
              <a:buFont typeface="Wingdings" panose="05000000000000000000" pitchFamily="2" charset="2"/>
              <a:buChar char="p"/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Improve the monitoring, assessment, and early warning systems for climate change.</a:t>
            </a:r>
          </a:p>
          <a:p>
            <a:pPr marL="285750" indent="-285750"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The number of offshore ecological trend monitoring stations exceeding 1,600.</a:t>
            </a:r>
            <a:endParaRPr lang="en-US" altLang="zh-CN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Carried out the construction of coastal shelterbelts and disaster prevention and mitigation facilities.</a:t>
            </a:r>
            <a:endParaRPr lang="en-US" altLang="zh-CN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just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Regularly released marine climate prediction products and marine ecological early warning and monitoring bulletins.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algn="just">
              <a:lnSpc>
                <a:spcPct val="170000"/>
              </a:lnSpc>
              <a:buClrTx/>
              <a:buSzTx/>
              <a:buFont typeface="Wingdings" panose="05000000000000000000" pitchFamily="2" charset="2"/>
              <a:buChar char="p"/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Support the development of climate-resilient cities.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1601" y="320705"/>
            <a:ext cx="5023790" cy="369332"/>
          </a:xfrm>
          <a:prstGeom prst="rect">
            <a:avLst/>
          </a:prstGeom>
          <a:solidFill>
            <a:srgbClr val="2B3C9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COUNTRY TDA REPORT PRESENTATION OUTLINE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15"/>
          <p:cNvSpPr txBox="1"/>
          <p:nvPr/>
        </p:nvSpPr>
        <p:spPr>
          <a:xfrm>
            <a:off x="1591310" y="785495"/>
            <a:ext cx="10407650" cy="1014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ym typeface="+mn-ea"/>
              </a:rPr>
              <a:t>2. How does the current governance capacity address and mitigate the assessed risks?</a:t>
            </a:r>
            <a:endParaRPr lang="en-US" sz="2000" b="1" dirty="0"/>
          </a:p>
          <a:p>
            <a:endParaRPr lang="en-US" sz="2000" dirty="0"/>
          </a:p>
          <a:p>
            <a:endParaRPr lang="en-US" altLang="zh-CN" sz="2000" dirty="0"/>
          </a:p>
        </p:txBody>
      </p:sp>
      <p:sp>
        <p:nvSpPr>
          <p:cNvPr id="8" name="文本框 7"/>
          <p:cNvSpPr txBox="1"/>
          <p:nvPr/>
        </p:nvSpPr>
        <p:spPr>
          <a:xfrm>
            <a:off x="1591310" y="1508125"/>
            <a:ext cx="609600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dirty="0">
                <a:sym typeface="+mn-ea"/>
              </a:rPr>
              <a:t>2.2 </a:t>
            </a:r>
            <a:r>
              <a:rPr lang="en-US" altLang="zh-CN" sz="2000" dirty="0">
                <a:sym typeface="+mn-ea"/>
              </a:rPr>
              <a:t> Risks to People and Livelihoods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591310" y="2167255"/>
            <a:ext cx="10408285" cy="363093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342900" indent="-342900" algn="just">
              <a:lnSpc>
                <a:spcPct val="180000"/>
              </a:lnSpc>
              <a:buClrTx/>
              <a:buSzTx/>
              <a:buFont typeface="Wingdings" panose="05000000000000000000" pitchFamily="2" charset="2"/>
              <a:buChar char="p"/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Large-scale coastal ecological restoration projects</a:t>
            </a:r>
            <a:endParaRPr lang="en-US" altLang="en-US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just">
              <a:lnSpc>
                <a:spcPct val="18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From 2016 to 2023, 25.258 billion RMB was invested to support 175 major marine ecological protection and restoration projects.</a:t>
            </a:r>
            <a:endParaRPr lang="en-US" altLang="zh-CN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just">
              <a:lnSpc>
                <a:spcPct val="18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Nearly 1,680 kilometers of coastline and over 50,000 ha of coastal wetlands were restored.</a:t>
            </a:r>
          </a:p>
          <a:p>
            <a:pPr marL="285750" indent="-285750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endParaRPr lang="en-US" altLang="zh-CN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algn="just">
              <a:lnSpc>
                <a:spcPct val="210000"/>
              </a:lnSpc>
              <a:buClrTx/>
              <a:buSzTx/>
              <a:buFont typeface="Wingdings" panose="05000000000000000000" pitchFamily="2" charset="2"/>
              <a:buChar char="p"/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Integrated coastal zone management plans</a:t>
            </a:r>
            <a:r>
              <a:rPr lang="en-US" altLang="en-US" b="1" dirty="0">
                <a:latin typeface="微软雅黑" panose="020B0503020204020204" charset="-122"/>
                <a:ea typeface="微软雅黑" panose="020B0503020204020204" charset="-122"/>
              </a:rPr>
              <a:t> 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to balance development and conservation.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1601" y="320705"/>
            <a:ext cx="5023790" cy="369332"/>
          </a:xfrm>
          <a:prstGeom prst="rect">
            <a:avLst/>
          </a:prstGeom>
          <a:solidFill>
            <a:srgbClr val="2B3C9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COUNTRY TDA REPORT PRESENTATION OUTLINE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15"/>
          <p:cNvSpPr txBox="1"/>
          <p:nvPr/>
        </p:nvSpPr>
        <p:spPr>
          <a:xfrm>
            <a:off x="1591310" y="785495"/>
            <a:ext cx="10407650" cy="1322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ym typeface="+mn-ea"/>
              </a:rPr>
              <a:t>2. How does the current governance capacity address and mitigate the assessed risks?</a:t>
            </a:r>
            <a:endParaRPr lang="en-US" sz="2000" b="1" dirty="0"/>
          </a:p>
          <a:p>
            <a:endParaRPr lang="en-US" sz="2000" dirty="0"/>
          </a:p>
          <a:p>
            <a:r>
              <a:rPr lang="en-US" sz="2000" dirty="0"/>
              <a:t>2.3 </a:t>
            </a:r>
            <a:r>
              <a:rPr lang="en-US" altLang="zh-CN" sz="2000" dirty="0"/>
              <a:t>Risks of Pollution</a:t>
            </a:r>
          </a:p>
          <a:p>
            <a:endParaRPr lang="en-US" altLang="zh-CN" sz="2000" dirty="0"/>
          </a:p>
        </p:txBody>
      </p:sp>
      <p:sp>
        <p:nvSpPr>
          <p:cNvPr id="34" name="文本框 33"/>
          <p:cNvSpPr txBox="1"/>
          <p:nvPr/>
        </p:nvSpPr>
        <p:spPr>
          <a:xfrm>
            <a:off x="1645285" y="1853565"/>
            <a:ext cx="9972675" cy="2168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Measures for Land-Based Nutrients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Implementing the beautiful coast initiative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Implementation of the comprehensive management action plan for the Pearl River estuary in the South China Sea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Promoting agricultural non-point source pollution control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645285" y="4022090"/>
            <a:ext cx="6672580" cy="2168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Marine Litter Governance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Establishing a marine litter pollution prevention system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Launching the marine debris cleanup action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Strengthening plastic pollution control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Advancing the development of zero-waste cities</a:t>
            </a:r>
          </a:p>
        </p:txBody>
      </p:sp>
      <p:pic>
        <p:nvPicPr>
          <p:cNvPr id="7" name="图片 6"/>
          <p:cNvPicPr/>
          <p:nvPr/>
        </p:nvPicPr>
        <p:blipFill>
          <a:blip r:embed="rId2">
            <a:alphaModFix amt="80000"/>
          </a:blip>
          <a:stretch>
            <a:fillRect/>
          </a:stretch>
        </p:blipFill>
        <p:spPr>
          <a:xfrm>
            <a:off x="8594725" y="3337560"/>
            <a:ext cx="3125470" cy="2967355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1601" y="320705"/>
            <a:ext cx="5023790" cy="369332"/>
          </a:xfrm>
          <a:prstGeom prst="rect">
            <a:avLst/>
          </a:prstGeom>
          <a:solidFill>
            <a:srgbClr val="2B3C9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COUNTRY TDA REPORT PRESENTATION OUTLINE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15"/>
          <p:cNvSpPr txBox="1"/>
          <p:nvPr/>
        </p:nvSpPr>
        <p:spPr>
          <a:xfrm>
            <a:off x="1591310" y="785495"/>
            <a:ext cx="10407650" cy="1106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ym typeface="+mn-ea"/>
              </a:rPr>
              <a:t>2. How does the current governance capacity address and mitigate the assessed risks?</a:t>
            </a:r>
            <a:endParaRPr lang="en-US" sz="2000" b="1" dirty="0"/>
          </a:p>
          <a:p>
            <a:pPr>
              <a:lnSpc>
                <a:spcPct val="130000"/>
              </a:lnSpc>
            </a:pPr>
            <a:r>
              <a:rPr lang="en-US" sz="2000" dirty="0"/>
              <a:t>2.4 </a:t>
            </a:r>
            <a:r>
              <a:rPr lang="en-US" altLang="zh-CN" sz="2000" dirty="0"/>
              <a:t>Risk of Coastal Habitat Deterioration</a:t>
            </a:r>
          </a:p>
          <a:p>
            <a:endParaRPr lang="en-US" altLang="zh-CN" sz="2000" dirty="0"/>
          </a:p>
        </p:txBody>
      </p:sp>
      <p:sp>
        <p:nvSpPr>
          <p:cNvPr id="34" name="文本框 33"/>
          <p:cNvSpPr txBox="1"/>
          <p:nvPr/>
        </p:nvSpPr>
        <p:spPr>
          <a:xfrm>
            <a:off x="1784985" y="1561465"/>
            <a:ext cx="9972675" cy="18637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60000"/>
              </a:lnSpc>
              <a:buFont typeface="Wingdings" panose="05000000000000000000" pitchFamily="2" charset="2"/>
              <a:buChar char="p"/>
            </a:pPr>
            <a:r>
              <a:rPr lang="en-US" altLang="zh-CN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Strengthen Legislative Protection for Habitats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  <a:p>
            <a:pPr marL="285750" indent="-285750" algn="just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In 2021, the Wetland Protection Law was enacted and implemented. </a:t>
            </a:r>
          </a:p>
          <a:p>
            <a:pPr marL="285750" indent="-285750" algn="just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In 2025, the Fisheries Law was revised and implemented.</a:t>
            </a:r>
          </a:p>
          <a:p>
            <a:pPr marL="285750" indent="-285750" algn="just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Multiple specialized local regulations have been formulated for typical ecosystems.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784985" y="3571240"/>
            <a:ext cx="10213975" cy="977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60000"/>
              </a:lnSpc>
              <a:buFont typeface="Wingdings" panose="05000000000000000000" pitchFamily="2" charset="2"/>
              <a:buChar char="p"/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Establishment and management of marine protected areas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  <a:p>
            <a:pPr marL="285750" indent="-285750" algn="just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Accelerating the establishment of a nature conservation system.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784985" y="4548505"/>
            <a:ext cx="10213975" cy="200723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342900" indent="-342900" algn="just">
              <a:lnSpc>
                <a:spcPct val="160000"/>
              </a:lnSpc>
              <a:buFont typeface="Wingdings" panose="05000000000000000000" pitchFamily="2" charset="2"/>
              <a:buChar char="p"/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Targeted restoration programs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  <a:p>
            <a:pPr marL="285750" indent="-285750" algn="just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A series of plans and special action programs have been issued covering coastal zones, biodiversity, mangroves and </a:t>
            </a:r>
            <a:r>
              <a:rPr lang="en-US" altLang="zh-CN" i="1" dirty="0">
                <a:latin typeface="微软雅黑" panose="020B0503020204020204" charset="-122"/>
                <a:ea typeface="微软雅黑" panose="020B0503020204020204" charset="-122"/>
              </a:rPr>
              <a:t>Spartina alterniflora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 .</a:t>
            </a:r>
          </a:p>
          <a:p>
            <a:pPr marL="285750" indent="-285750" algn="just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Interim Measures for the Management of Voluntary Greenhouse Gas Emission Reduction Trading has been promulgated.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342,&quot;width&quot;:3001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7.39913385826765,&quot;left&quot;:170.5024409448819,&quot;top&quot;:142.5508661417323,&quot;width&quot;:720.4933070866142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7.39913385826765,&quot;left&quot;:170.5024409448819,&quot;top&quot;:142.5508661417323,&quot;width&quot;:720.4933070866142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7.39913385826765,&quot;left&quot;:170.5024409448819,&quot;top&quot;:142.5508661417323,&quot;width&quot;:720.4933070866142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7.39913385826765,&quot;left&quot;:170.5024409448819,&quot;top&quot;:142.5508661417323,&quot;width&quot;:720.4933070866142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7.39913385826765,&quot;left&quot;:170.5024409448819,&quot;top&quot;:142.5508661417323,&quot;width&quot;:720.4933070866142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7.39913385826765,&quot;left&quot;:170.5024409448819,&quot;top&quot;:142.5508661417323,&quot;width&quot;:720.4933070866142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7.39913385826765,&quot;left&quot;:170.5024409448819,&quot;top&quot;:142.5508661417323,&quot;width&quot;:720.4933070866142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2468,&quot;width&quot;:2999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2448,&quot;width&quot;:3001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7.39913385826765,&quot;left&quot;:170.5024409448819,&quot;top&quot;:142.5508661417323,&quot;width&quot;:720.4933070866142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7.39913385826765,&quot;left&quot;:170.5024409448819,&quot;top&quot;:142.5508661417323,&quot;width&quot;:720.4933070866142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7.39913385826765,&quot;left&quot;:170.5024409448819,&quot;top&quot;:142.5508661417323,&quot;width&quot;:720.4933070866142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7.39913385826765,&quot;left&quot;:170.5024409448819,&quot;top&quot;:142.5508661417323,&quot;width&quot;:720.4933070866142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7.39913385826765,&quot;left&quot;:170.5024409448819,&quot;top&quot;:142.5508661417323,&quot;width&quot;:720.4933070866142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7.39913385826765,&quot;left&quot;:170.5024409448819,&quot;top&quot;:142.5508661417323,&quot;width&quot;:720.4933070866142}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938</Words>
  <Application>Microsoft Office PowerPoint</Application>
  <PresentationFormat>Widescreen</PresentationFormat>
  <Paragraphs>144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微软雅黑</vt:lpstr>
      <vt:lpstr>Acumin Pro Black</vt:lpstr>
      <vt:lpstr>Aptos</vt:lpstr>
      <vt:lpstr>Aptos Display</vt:lpstr>
      <vt:lpstr>Arial</vt:lpstr>
      <vt:lpstr>Calibri</vt:lpstr>
      <vt:lpstr>Lato Black</vt:lpstr>
      <vt:lpstr>Roboto Light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 Putra</dc:creator>
  <cp:lastModifiedBy>Molina Reynaldo</cp:lastModifiedBy>
  <cp:revision>800</cp:revision>
  <dcterms:created xsi:type="dcterms:W3CDTF">2017-04-05T12:34:00Z</dcterms:created>
  <dcterms:modified xsi:type="dcterms:W3CDTF">2026-01-23T14:05:32Z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01C36F380366422B8B70AE8A7017681B_13</vt:lpwstr>
  </property>
  <property fmtid="{D5CDD505-2E9C-101B-9397-08002B2CF9AE}" pid="3" name="KSOProductBuildVer">
    <vt:lpwstr>2052-12.1.0.24657</vt:lpwstr>
  </property>
</Properties>
</file>