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22"/>
  </p:notesMasterIdLst>
  <p:handoutMasterIdLst>
    <p:handoutMasterId r:id="rId23"/>
  </p:handoutMasterIdLst>
  <p:sldIdLst>
    <p:sldId id="259" r:id="rId2"/>
    <p:sldId id="305" r:id="rId3"/>
    <p:sldId id="2147482411" r:id="rId4"/>
    <p:sldId id="308" r:id="rId5"/>
    <p:sldId id="310" r:id="rId6"/>
    <p:sldId id="312" r:id="rId7"/>
    <p:sldId id="2147482406" r:id="rId8"/>
    <p:sldId id="2147482416" r:id="rId9"/>
    <p:sldId id="2147482415" r:id="rId10"/>
    <p:sldId id="2147482412" r:id="rId11"/>
    <p:sldId id="2147482414" r:id="rId12"/>
    <p:sldId id="2147482413" r:id="rId13"/>
    <p:sldId id="309" r:id="rId14"/>
    <p:sldId id="307" r:id="rId15"/>
    <p:sldId id="2147482410" r:id="rId16"/>
    <p:sldId id="2147482409" r:id="rId17"/>
    <p:sldId id="2147482408" r:id="rId18"/>
    <p:sldId id="258" r:id="rId19"/>
    <p:sldId id="306" r:id="rId20"/>
    <p:sldId id="301" r:id="rId21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C2B"/>
    <a:srgbClr val="2B3C94"/>
    <a:srgbClr val="FFFFCC"/>
    <a:srgbClr val="4AA049"/>
    <a:srgbClr val="5B9BD5"/>
    <a:srgbClr val="F3C829"/>
    <a:srgbClr val="2068AB"/>
    <a:srgbClr val="2C3A93"/>
    <a:srgbClr val="2D3892"/>
    <a:srgbClr val="2D36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0" autoAdjust="0"/>
    <p:restoredTop sz="94660"/>
  </p:normalViewPr>
  <p:slideViewPr>
    <p:cSldViewPr snapToGrid="0">
      <p:cViewPr>
        <p:scale>
          <a:sx n="78" d="100"/>
          <a:sy n="78" d="100"/>
        </p:scale>
        <p:origin x="624" y="8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25C2-E73E-445F-9AB7-1DB1C731FF64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442-DBE7-4BAC-ACF7-D75621452D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4D77-93D2-466B-AD15-6DB0706EB917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FE8BC-2593-4B05-A319-550D1207BB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7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4948E-2FA0-83FF-387E-B303ABF83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BFF93-66B4-64CA-29E5-CF4DAEE5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5B6B3-D7C4-8AFA-7506-D48A3956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6ECF6-068C-36E4-EF35-3064D0941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97CA1-6674-5B37-CAC9-CC518F6E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6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39596-626B-AEA0-C9D4-8C957D989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79C21-F0A5-F5DB-61B7-B61E1A325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D4B2E-4A4C-F0BE-A59A-2F99E2DAE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EF747-6525-5470-B373-BBED6BAD2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8C02-71E5-4FF0-DE24-9260391E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5D9B3-F939-724F-98E7-E255FF8D6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E7762-1765-E50C-5374-7EB03162A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7E8E-2B22-F3FC-6476-A401E07D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9ACE3-DD1F-CC79-B613-1567127A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8E137-F897-9C7A-9C6E-0C4F1967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4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2ED95223-0CB9-40C6-9997-82ECE801BA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bg1"/>
          </a:solidFill>
          <a:ln w="76200">
            <a:solidFill>
              <a:srgbClr val="FFFFFF"/>
            </a:solidFill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7" name="Picture Placeholder 15">
            <a:extLst>
              <a:ext uri="{FF2B5EF4-FFF2-40B4-BE49-F238E27FC236}">
                <a16:creationId xmlns:a16="http://schemas.microsoft.com/office/drawing/2014/main" id="{89978932-7616-4188-9245-AE43D31EF9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14561F8B-2A79-4C2D-93BB-2FBF590140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A41DA7E2-A07C-484A-B81A-CBB0A1DA19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793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80ED9AD9-1D28-4D23-8B73-6571448BD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09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94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135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4EDC71D-5493-4A83-845C-A3D0C816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07314" y="0"/>
            <a:ext cx="6284686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6889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1FEBD23-6A1D-48EC-9BC9-97259AA8E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5096" y="0"/>
            <a:ext cx="7036904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8498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CFB7958-7F8B-431A-BB8C-AA5AAC7357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74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567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95EB4D86-E7F3-44A8-BBB4-8BDC8A8A3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8525" y="768578"/>
            <a:ext cx="4092575" cy="53276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362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8AC16-3C5F-821B-056D-FA22E8E7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A2B74-5DC0-7E8F-365C-BEF7085A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D2F5-FD9D-F7A9-0D1C-7E7ADCABF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44402-DD23-FCED-8B16-E373D1FC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3C35-EF59-1AB7-675D-98B9AFCA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97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F7F2556-F192-443E-84E9-55A62C844A6C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7030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0E5B60-B43F-4D99-BE52-40D9F8C0F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7928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DEC40B38-BD30-4CF5-884B-18A563DD265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679530" y="808082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7" name="Picture Placeholder 30">
            <a:extLst>
              <a:ext uri="{FF2B5EF4-FFF2-40B4-BE49-F238E27FC236}">
                <a16:creationId xmlns:a16="http://schemas.microsoft.com/office/drawing/2014/main" id="{4D7DF069-7B06-46EC-9E1B-D6A13CCDB48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42796" y="808081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31">
            <a:extLst>
              <a:ext uri="{FF2B5EF4-FFF2-40B4-BE49-F238E27FC236}">
                <a16:creationId xmlns:a16="http://schemas.microsoft.com/office/drawing/2014/main" id="{80489E5A-26F2-4ED0-94B5-F15CEE08B8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30606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9" name="Picture Placeholder 33">
            <a:extLst>
              <a:ext uri="{FF2B5EF4-FFF2-40B4-BE49-F238E27FC236}">
                <a16:creationId xmlns:a16="http://schemas.microsoft.com/office/drawing/2014/main" id="{A4448AEF-A9B9-4765-8EF5-57C580F3322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554985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8">
            <a:extLst>
              <a:ext uri="{FF2B5EF4-FFF2-40B4-BE49-F238E27FC236}">
                <a16:creationId xmlns:a16="http://schemas.microsoft.com/office/drawing/2014/main" id="{251AE00C-9B40-4DE4-AF9A-C86E0F6E6D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85061" y="2420638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32">
            <a:extLst>
              <a:ext uri="{FF2B5EF4-FFF2-40B4-BE49-F238E27FC236}">
                <a16:creationId xmlns:a16="http://schemas.microsoft.com/office/drawing/2014/main" id="{B20E1522-4B0B-4347-A931-FAA94C24F81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442796" y="4033194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2" name="Picture Placeholder 27">
            <a:extLst>
              <a:ext uri="{FF2B5EF4-FFF2-40B4-BE49-F238E27FC236}">
                <a16:creationId xmlns:a16="http://schemas.microsoft.com/office/drawing/2014/main" id="{AB3EECDE-3BC6-4637-A5FC-74FAD8B13E78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1679530" y="4033195"/>
            <a:ext cx="1738555" cy="2016725"/>
          </a:xfrm>
          <a:custGeom>
            <a:avLst/>
            <a:gdLst>
              <a:gd name="connsiteX0" fmla="*/ 869278 w 1738555"/>
              <a:gd name="connsiteY0" fmla="*/ 0 h 2016725"/>
              <a:gd name="connsiteX1" fmla="*/ 1738555 w 1738555"/>
              <a:gd name="connsiteY1" fmla="*/ 434639 h 2016725"/>
              <a:gd name="connsiteX2" fmla="*/ 1738555 w 1738555"/>
              <a:gd name="connsiteY2" fmla="*/ 1582086 h 2016725"/>
              <a:gd name="connsiteX3" fmla="*/ 869278 w 1738555"/>
              <a:gd name="connsiteY3" fmla="*/ 2016725 h 2016725"/>
              <a:gd name="connsiteX4" fmla="*/ 0 w 1738555"/>
              <a:gd name="connsiteY4" fmla="*/ 1582086 h 2016725"/>
              <a:gd name="connsiteX5" fmla="*/ 0 w 1738555"/>
              <a:gd name="connsiteY5" fmla="*/ 434639 h 201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8555" h="2016725">
                <a:moveTo>
                  <a:pt x="869278" y="0"/>
                </a:moveTo>
                <a:lnTo>
                  <a:pt x="1738555" y="434639"/>
                </a:lnTo>
                <a:lnTo>
                  <a:pt x="1738555" y="1582086"/>
                </a:lnTo>
                <a:lnTo>
                  <a:pt x="869278" y="2016725"/>
                </a:lnTo>
                <a:lnTo>
                  <a:pt x="0" y="1582086"/>
                </a:lnTo>
                <a:lnTo>
                  <a:pt x="0" y="4346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12336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8CEFA09-E401-4171-BA6B-496D5B9845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40657" y="-1"/>
            <a:ext cx="4910684" cy="6858001"/>
          </a:xfrm>
          <a:custGeom>
            <a:avLst/>
            <a:gdLst>
              <a:gd name="connsiteX0" fmla="*/ 2508779 w 4910684"/>
              <a:gd name="connsiteY0" fmla="*/ 4165601 h 6858001"/>
              <a:gd name="connsiteX1" fmla="*/ 4910684 w 4910684"/>
              <a:gd name="connsiteY1" fmla="*/ 4165601 h 6858001"/>
              <a:gd name="connsiteX2" fmla="*/ 4910684 w 4910684"/>
              <a:gd name="connsiteY2" fmla="*/ 6858001 h 6858001"/>
              <a:gd name="connsiteX3" fmla="*/ 2508779 w 4910684"/>
              <a:gd name="connsiteY3" fmla="*/ 6858001 h 6858001"/>
              <a:gd name="connsiteX4" fmla="*/ 0 w 4910684"/>
              <a:gd name="connsiteY4" fmla="*/ 2311401 h 6858001"/>
              <a:gd name="connsiteX5" fmla="*/ 2401905 w 4910684"/>
              <a:gd name="connsiteY5" fmla="*/ 2311401 h 6858001"/>
              <a:gd name="connsiteX6" fmla="*/ 2401905 w 4910684"/>
              <a:gd name="connsiteY6" fmla="*/ 6858001 h 6858001"/>
              <a:gd name="connsiteX7" fmla="*/ 0 w 4910684"/>
              <a:gd name="connsiteY7" fmla="*/ 6858001 h 6858001"/>
              <a:gd name="connsiteX8" fmla="*/ 0 w 4910684"/>
              <a:gd name="connsiteY8" fmla="*/ 2 h 6858001"/>
              <a:gd name="connsiteX9" fmla="*/ 2401905 w 4910684"/>
              <a:gd name="connsiteY9" fmla="*/ 2 h 6858001"/>
              <a:gd name="connsiteX10" fmla="*/ 2401905 w 4910684"/>
              <a:gd name="connsiteY10" fmla="*/ 2208813 h 6858001"/>
              <a:gd name="connsiteX11" fmla="*/ 0 w 4910684"/>
              <a:gd name="connsiteY11" fmla="*/ 2208813 h 6858001"/>
              <a:gd name="connsiteX12" fmla="*/ 2508779 w 4910684"/>
              <a:gd name="connsiteY12" fmla="*/ 0 h 6858001"/>
              <a:gd name="connsiteX13" fmla="*/ 4910684 w 4910684"/>
              <a:gd name="connsiteY13" fmla="*/ 0 h 6858001"/>
              <a:gd name="connsiteX14" fmla="*/ 4910684 w 4910684"/>
              <a:gd name="connsiteY14" fmla="*/ 4073237 h 6858001"/>
              <a:gd name="connsiteX15" fmla="*/ 2508779 w 4910684"/>
              <a:gd name="connsiteY15" fmla="*/ 407323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10684" h="6858001">
                <a:moveTo>
                  <a:pt x="2508779" y="4165601"/>
                </a:moveTo>
                <a:lnTo>
                  <a:pt x="4910684" y="4165601"/>
                </a:lnTo>
                <a:lnTo>
                  <a:pt x="4910684" y="6858001"/>
                </a:lnTo>
                <a:lnTo>
                  <a:pt x="2508779" y="6858001"/>
                </a:lnTo>
                <a:close/>
                <a:moveTo>
                  <a:pt x="0" y="2311401"/>
                </a:moveTo>
                <a:lnTo>
                  <a:pt x="2401905" y="2311401"/>
                </a:lnTo>
                <a:lnTo>
                  <a:pt x="2401905" y="6858001"/>
                </a:lnTo>
                <a:lnTo>
                  <a:pt x="0" y="6858001"/>
                </a:lnTo>
                <a:close/>
                <a:moveTo>
                  <a:pt x="0" y="2"/>
                </a:moveTo>
                <a:lnTo>
                  <a:pt x="2401905" y="2"/>
                </a:lnTo>
                <a:lnTo>
                  <a:pt x="2401905" y="2208813"/>
                </a:lnTo>
                <a:lnTo>
                  <a:pt x="0" y="2208813"/>
                </a:lnTo>
                <a:close/>
                <a:moveTo>
                  <a:pt x="2508779" y="0"/>
                </a:moveTo>
                <a:lnTo>
                  <a:pt x="4910684" y="0"/>
                </a:lnTo>
                <a:lnTo>
                  <a:pt x="4910684" y="4073237"/>
                </a:lnTo>
                <a:lnTo>
                  <a:pt x="2508779" y="4073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293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5A3ED3-3EF7-4B9A-B5F9-AC9A99C57F8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344383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BBEF72B-2A67-4654-81F6-56316424922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727114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8CB8D9A-6720-4E1B-AADB-D6222A1F816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727114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F4602E-AA15-4365-9509-BBE372C60A5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085357" y="790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887E7E3-1BA2-43DE-A7C1-126966562D8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085357" y="2371560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C2F68B6-34A5-4F8B-BD42-A4DB2D150C1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085357" y="4751356"/>
            <a:ext cx="2106643" cy="210664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15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289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292E9B21-68C7-4740-B990-670CD1B91F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DF9F9C-206F-405C-92CF-8469663D1C8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5300" y="0"/>
            <a:ext cx="30353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DB3CDB2-0CCD-4A9E-B5AF-ACA2469D7D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70600" y="0"/>
            <a:ext cx="30861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801B6BC0-3A18-44DF-9346-A1A63C16BD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700" y="0"/>
            <a:ext cx="30353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91123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5860F5-4C74-48CA-9DC4-DCAF40FD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879846D-9F66-4422-BE1A-258A21903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2688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FDC5AFA-AAB0-4D66-8C2E-D28728232C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05376" y="0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EACAD81-A1D9-4D08-AD49-A7556688F0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58064" y="2293938"/>
            <a:ext cx="2452688" cy="229393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15BFCCDF-2DD5-4F11-99AF-11AEA1DA52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810752" y="0"/>
            <a:ext cx="2381248" cy="22939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9870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AFB47CF4-B8EC-4454-98B8-CA00E86507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725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E19E6A-6C5E-4E8B-8ADA-863B91594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97557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488CF99-88B9-4C85-BB48-266581D204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1238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1F8453ED-8626-4971-A6A0-C4D681C7B4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42229" y="1685461"/>
            <a:ext cx="2151063" cy="36576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9080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8909C0C-9689-40A5-AE99-7DD7866E8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DB1AF2-7C5F-423E-94C4-1CFB013D7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199D4AE-AC4E-41A3-9043-1F73C0E1D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C73DB16-BEFC-4E21-9171-1A7A085D92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652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9099D2B-C9A9-494C-95AD-EE81A54CFF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2692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477B6-0869-4F3D-B497-817BF21F2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0578" y="505960"/>
            <a:ext cx="2366962" cy="3149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D20273-8BDD-40A5-892B-CD8A67304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88464" y="505960"/>
            <a:ext cx="2366962" cy="31496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9407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3C684-6A42-59D3-5C51-151481CF6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5C9-087D-74FF-6DC2-1F0372AD1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4F89C-8B88-6973-3EC7-1471F67E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2BE0-5E7F-E0D3-82F7-69181F13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48B37-0C64-7DB5-9F9B-AFCAA9CE5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80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C6A2994A-A344-4778-9513-02ED91528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5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3A8C1214-4AC3-45E5-B85B-65512E6D0D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96031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AF96D660-B55B-4910-B82C-253F7EE78C5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30806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EC886E66-4656-4188-AA6D-9611C38C82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5582" y="3236686"/>
            <a:ext cx="2800047" cy="3621314"/>
          </a:xfrm>
          <a:custGeom>
            <a:avLst/>
            <a:gdLst>
              <a:gd name="connsiteX0" fmla="*/ 0 w 2781300"/>
              <a:gd name="connsiteY0" fmla="*/ 0 h 2781300"/>
              <a:gd name="connsiteX1" fmla="*/ 2781300 w 2781300"/>
              <a:gd name="connsiteY1" fmla="*/ 0 h 2781300"/>
              <a:gd name="connsiteX2" fmla="*/ 2781300 w 2781300"/>
              <a:gd name="connsiteY2" fmla="*/ 849088 h 2781300"/>
              <a:gd name="connsiteX3" fmla="*/ 2781300 w 2781300"/>
              <a:gd name="connsiteY3" fmla="*/ 2781300 h 2781300"/>
              <a:gd name="connsiteX4" fmla="*/ 0 w 27813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1300" h="2781300">
                <a:moveTo>
                  <a:pt x="0" y="0"/>
                </a:moveTo>
                <a:lnTo>
                  <a:pt x="2781300" y="0"/>
                </a:lnTo>
                <a:lnTo>
                  <a:pt x="2781300" y="849088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0676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BF1442B-14B8-4103-84B7-876F53897B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2AB76DF-2AAB-4C94-9E60-1CE2B1A8A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/>
          <a:lstStyle/>
          <a:p>
            <a:endParaRPr lang="id-ID"/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AAFC8B0F-1178-4D17-B8A6-AB66C55C87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805E7D61-A8D5-40A1-93BB-ECAEC03D9F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ln w="28575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024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189811-5333-4001-A904-A91556D6F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8" y="315743"/>
            <a:ext cx="4934857" cy="8158786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871E423-0AC8-4E81-BDE1-0A51E81AAD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86700" y="1219200"/>
            <a:ext cx="3340100" cy="5595938"/>
          </a:xfrm>
          <a:solidFill>
            <a:schemeClr val="bg1"/>
          </a:solid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268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FE675-186F-42BE-A2F8-33DCBFD364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sz="1467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94047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9">
            <a:extLst>
              <a:ext uri="{FF2B5EF4-FFF2-40B4-BE49-F238E27FC236}">
                <a16:creationId xmlns:a16="http://schemas.microsoft.com/office/drawing/2014/main" id="{E1F3E9B2-C36C-4A79-AC83-DAFCF9D2D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25663" y="1508125"/>
            <a:ext cx="2246312" cy="394017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Picture Placeholder 61">
            <a:extLst>
              <a:ext uri="{FF2B5EF4-FFF2-40B4-BE49-F238E27FC236}">
                <a16:creationId xmlns:a16="http://schemas.microsoft.com/office/drawing/2014/main" id="{3751BEA3-9E49-4C16-8F5B-ADF505D5A5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4088" y="2022475"/>
            <a:ext cx="989012" cy="2882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3">
            <a:extLst>
              <a:ext uri="{FF2B5EF4-FFF2-40B4-BE49-F238E27FC236}">
                <a16:creationId xmlns:a16="http://schemas.microsoft.com/office/drawing/2014/main" id="{7965C90C-AA4E-454B-ACE3-995396E817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25963" y="2022475"/>
            <a:ext cx="1025525" cy="28829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39571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0">
            <a:extLst>
              <a:ext uri="{FF2B5EF4-FFF2-40B4-BE49-F238E27FC236}">
                <a16:creationId xmlns:a16="http://schemas.microsoft.com/office/drawing/2014/main" id="{42663D44-1579-49BF-90EA-83AA8860AD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99426" y="1876731"/>
            <a:ext cx="4484586" cy="2928747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3123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CBF26-419D-43EB-921D-9109B1360D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49" y="526278"/>
            <a:ext cx="4860540" cy="4455495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8A7D1E23-2E01-4C26-BFAF-F0B97810E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913" y="812800"/>
            <a:ext cx="4208462" cy="25114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F7BA-3C5E-84D0-E282-0FF2FEE0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92D1A-0CC5-5F61-7A57-314CA5D2E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71FE2-50F8-4DB6-3692-42408CBC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15982-7DF7-39E0-CC97-2E95E37BE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BDBBD-DB73-1F6B-AA66-C4074DE62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9EB8E-1E56-C4A7-0BED-D0C3A5205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01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52926-83C1-AC8E-5C5F-872030480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AB935-69CE-4698-41BC-32CBA903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671D8-8BE2-33C8-9D4F-70490D5BC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B093A6-FF06-11CC-D9D3-94CB76BA4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045E4B-C9CE-94C2-F842-0F5D128D0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19A5C-7BD4-9FC0-8F96-19FA6C40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9DC752-B0F2-E2DC-F44A-B286C3C75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D0ECEC-2CE0-3EB1-945D-5B13C58B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1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DB8-A9CC-AEEB-A0A3-9A070490F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5DDFA-6DB0-D67F-E195-81768893E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7E35E-208C-8F9D-0716-3A4CC85BB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D2E41-506A-58FC-F2F0-AB5C2792A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3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8BD7F-219F-0CB8-4A7E-CE28E9D9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ED60B-4FEB-2A86-911E-6614B0F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EF304-D883-0C94-2F61-14EC42E6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6AC7D-83D6-4305-4517-D3C7BAD18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B5D06-FE06-09F5-6C00-B728C555B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EDB83-FBFF-3BA7-9E8C-2E2924586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B9A53-2FF7-DE93-F86F-89F19336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825E3-19BE-25AD-4F4A-3A8CE8B5B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163DE-4606-C8F1-3AB0-92620B6E9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6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84AEC-DD1A-089E-0FB5-E280487B1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FEC-86BF-D163-08B4-6F5EF65AB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ECDAA-351D-EF37-59FA-B15EECD6C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679C4-B688-244F-89E9-50CDC8E9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27BAF-62B2-D69A-43CD-81F96848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A4E61-158E-089B-A573-97BADEBF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2AF7-31B8-19D2-3C28-7D185ECBD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9EED1-B255-282D-336C-B65B504F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3F62B-98C8-CD31-AFB2-B3C1938C4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E9939F-90BB-479E-BA17-A2F114CD475E}" type="datetimeFigureOut">
              <a:rPr lang="en-US" smtClean="0"/>
              <a:t>1/24/2026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4B152-6C10-B1AF-5B12-0E193E8A5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52D5-19CF-37C4-8937-755EECC54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58193-C1D2-4823-A3E4-7D9CB71B57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650" r:id="rId15"/>
    <p:sldLayoutId id="2147483673" r:id="rId16"/>
    <p:sldLayoutId id="2147483651" r:id="rId17"/>
    <p:sldLayoutId id="2147483659" r:id="rId18"/>
    <p:sldLayoutId id="2147483660" r:id="rId19"/>
    <p:sldLayoutId id="2147483654" r:id="rId20"/>
    <p:sldLayoutId id="2147483655" r:id="rId21"/>
    <p:sldLayoutId id="2147483656" r:id="rId22"/>
    <p:sldLayoutId id="2147483657" r:id="rId23"/>
    <p:sldLayoutId id="2147483658" r:id="rId24"/>
    <p:sldLayoutId id="2147483661" r:id="rId25"/>
    <p:sldLayoutId id="2147483662" r:id="rId26"/>
    <p:sldLayoutId id="2147483663" r:id="rId27"/>
    <p:sldLayoutId id="2147483664" r:id="rId28"/>
    <p:sldLayoutId id="2147483665" r:id="rId29"/>
    <p:sldLayoutId id="2147483666" r:id="rId30"/>
    <p:sldLayoutId id="2147483667" r:id="rId31"/>
    <p:sldLayoutId id="2147483668" r:id="rId32"/>
    <p:sldLayoutId id="2147483669" r:id="rId33"/>
    <p:sldLayoutId id="2147483670" r:id="rId34"/>
    <p:sldLayoutId id="2147483671" r:id="rId35"/>
    <p:sldLayoutId id="2147483672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F1878C-C7FD-478E-B990-A0E2AC262A6A}"/>
              </a:ext>
            </a:extLst>
          </p:cNvPr>
          <p:cNvSpPr/>
          <p:nvPr/>
        </p:nvSpPr>
        <p:spPr>
          <a:xfrm>
            <a:off x="0" y="5139266"/>
            <a:ext cx="12192000" cy="171873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7CE24E-37DA-4E8B-2163-1ADD10ECBA71}"/>
              </a:ext>
            </a:extLst>
          </p:cNvPr>
          <p:cNvSpPr/>
          <p:nvPr/>
        </p:nvSpPr>
        <p:spPr>
          <a:xfrm>
            <a:off x="1024467" y="3283292"/>
            <a:ext cx="3909483" cy="2119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pic>
        <p:nvPicPr>
          <p:cNvPr id="9" name="Picture Placeholder 8" descr="A logo of a company&#10;&#10;AI-generated content may be incorrect.">
            <a:extLst>
              <a:ext uri="{FF2B5EF4-FFF2-40B4-BE49-F238E27FC236}">
                <a16:creationId xmlns:a16="http://schemas.microsoft.com/office/drawing/2014/main" id="{6CE03594-01C3-4C69-5C77-AE2822E74FE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3" t="10900" r="12837" b="9041"/>
          <a:stretch/>
        </p:blipFill>
        <p:spPr>
          <a:xfrm>
            <a:off x="1047751" y="1738331"/>
            <a:ext cx="3841749" cy="3467100"/>
          </a:xfrm>
          <a:ln w="12700"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6FD1990-522D-F7CF-FD90-87AA784EE3D6}"/>
              </a:ext>
            </a:extLst>
          </p:cNvPr>
          <p:cNvSpPr/>
          <p:nvPr/>
        </p:nvSpPr>
        <p:spPr>
          <a:xfrm>
            <a:off x="1024467" y="5139267"/>
            <a:ext cx="3909483" cy="1204383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D4DA80-DDBE-3797-BBF3-906092A4DF4A}"/>
              </a:ext>
            </a:extLst>
          </p:cNvPr>
          <p:cNvGrpSpPr/>
          <p:nvPr/>
        </p:nvGrpSpPr>
        <p:grpSpPr>
          <a:xfrm>
            <a:off x="1090125" y="5250729"/>
            <a:ext cx="3683415" cy="939736"/>
            <a:chOff x="1071075" y="5180879"/>
            <a:chExt cx="3683415" cy="939736"/>
          </a:xfrm>
        </p:grpSpPr>
        <p:pic>
          <p:nvPicPr>
            <p:cNvPr id="34" name="Picture 33" descr="A white letter on a black background&#10;&#10;AI-generated content may be incorrect.">
              <a:extLst>
                <a:ext uri="{FF2B5EF4-FFF2-40B4-BE49-F238E27FC236}">
                  <a16:creationId xmlns:a16="http://schemas.microsoft.com/office/drawing/2014/main" id="{A7016323-69FA-8B63-951B-79A1496B2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7700" y="5426208"/>
              <a:ext cx="1566790" cy="267921"/>
            </a:xfrm>
            <a:prstGeom prst="rect">
              <a:avLst/>
            </a:prstGeom>
          </p:spPr>
        </p:pic>
        <p:pic>
          <p:nvPicPr>
            <p:cNvPr id="36" name="Picture 35" descr="A black and white sign with white text&#10;&#10;AI-generated content may be incorrect.">
              <a:extLst>
                <a:ext uri="{FF2B5EF4-FFF2-40B4-BE49-F238E27FC236}">
                  <a16:creationId xmlns:a16="http://schemas.microsoft.com/office/drawing/2014/main" id="{66B37F2A-5B71-0A34-1B2A-181E2AEC8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816" y="5368285"/>
              <a:ext cx="1054869" cy="752330"/>
            </a:xfrm>
            <a:prstGeom prst="rect">
              <a:avLst/>
            </a:prstGeom>
          </p:spPr>
        </p:pic>
        <p:pic>
          <p:nvPicPr>
            <p:cNvPr id="38" name="Picture 37" descr="A white circle with a loop in the middle&#10;&#10;AI-generated content may be incorrect.">
              <a:extLst>
                <a:ext uri="{FF2B5EF4-FFF2-40B4-BE49-F238E27FC236}">
                  <a16:creationId xmlns:a16="http://schemas.microsoft.com/office/drawing/2014/main" id="{643E3317-D326-8616-ECC4-25343CBF7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60" y="5413520"/>
              <a:ext cx="515889" cy="67534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7FA1ED-A460-BF0B-F3CB-9D90CA857A92}"/>
                </a:ext>
              </a:extLst>
            </p:cNvPr>
            <p:cNvSpPr txBox="1"/>
            <p:nvPr/>
          </p:nvSpPr>
          <p:spPr>
            <a:xfrm>
              <a:off x="1071075" y="5180879"/>
              <a:ext cx="3563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</a:rPr>
                <a:t>SUPPORTED BY                 LED BY                               IN PARTNERSHIP WITH</a:t>
              </a:r>
              <a:endParaRPr lang="en-001" sz="9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D72F0E5-AB4E-4233-786B-3316909AF967}"/>
                </a:ext>
              </a:extLst>
            </p:cNvPr>
            <p:cNvCxnSpPr/>
            <p:nvPr/>
          </p:nvCxnSpPr>
          <p:spPr>
            <a:xfrm>
              <a:off x="189230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36DE404-C7FE-2A8F-E6E2-C3CC459ADFD3}"/>
                </a:ext>
              </a:extLst>
            </p:cNvPr>
            <p:cNvCxnSpPr/>
            <p:nvPr/>
          </p:nvCxnSpPr>
          <p:spPr>
            <a:xfrm>
              <a:off x="3054350" y="5518150"/>
              <a:ext cx="0" cy="3429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3CE8509-E60D-B70E-8CDF-361F879160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" y="0"/>
            <a:ext cx="12179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B961B-8F05-D545-8463-789023632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1A1BC71-E2BC-A89E-DF03-41B70C6D3C50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F4A130-59E3-887F-020F-44384645BAD4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River Water Quality Index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3DB3DF-A7CC-29D6-35AF-6CF0AF157E39}"/>
              </a:ext>
            </a:extLst>
          </p:cNvPr>
          <p:cNvSpPr/>
          <p:nvPr/>
        </p:nvSpPr>
        <p:spPr>
          <a:xfrm>
            <a:off x="1059873" y="3117273"/>
            <a:ext cx="11055927" cy="633845"/>
          </a:xfrm>
          <a:prstGeom prst="rect">
            <a:avLst/>
          </a:prstGeom>
          <a:solidFill>
            <a:srgbClr val="FF0000">
              <a:alpha val="10000"/>
            </a:srgbClr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78C8C1-E356-0636-5F96-2E7CD979D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1673996"/>
            <a:ext cx="6256506" cy="4038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7106CC-6FFA-DEB4-337F-70DC34156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404" y="1673996"/>
            <a:ext cx="6028843" cy="395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93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05C69-46F8-B030-0D1D-A06D7B44A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1A2ADA1-68CB-A37D-43CB-881F41C78B17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E12E6E-88D2-2D2B-30C7-41B19D1ECFB7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 Water Quality Index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97C973-378C-2C69-EDFA-AC8701BA198C}"/>
              </a:ext>
            </a:extLst>
          </p:cNvPr>
          <p:cNvSpPr/>
          <p:nvPr/>
        </p:nvSpPr>
        <p:spPr>
          <a:xfrm>
            <a:off x="1059873" y="3117273"/>
            <a:ext cx="11055927" cy="633845"/>
          </a:xfrm>
          <a:prstGeom prst="rect">
            <a:avLst/>
          </a:prstGeom>
          <a:solidFill>
            <a:srgbClr val="FF0000">
              <a:alpha val="10000"/>
            </a:srgbClr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1BECD7-E424-E2D8-E24F-9A5C2273E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266" y="1667608"/>
            <a:ext cx="7773485" cy="500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6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7A91D-C2D8-72E4-A6C9-A026E3EEF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A879E28-7981-99C3-3A26-9816FFE81C6F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806C76-437D-95A1-A38B-1BBA3D6DAAE5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Pollution Risk Assessment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662733-47B3-FE9F-1DFB-C98D6F70D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2610"/>
            <a:ext cx="12192000" cy="46111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A0B084F-B8AB-39E9-7010-829C24F631CA}"/>
              </a:ext>
            </a:extLst>
          </p:cNvPr>
          <p:cNvSpPr/>
          <p:nvPr/>
        </p:nvSpPr>
        <p:spPr>
          <a:xfrm>
            <a:off x="1059873" y="3117273"/>
            <a:ext cx="11055927" cy="633845"/>
          </a:xfrm>
          <a:prstGeom prst="rect">
            <a:avLst/>
          </a:prstGeom>
          <a:solidFill>
            <a:srgbClr val="FF0000">
              <a:alpha val="10000"/>
            </a:srgbClr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9637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4AAB5-A254-F546-D1DD-1C553C9FC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899C68-5193-55EC-88EA-BAB87912D296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6413579C-E318-B7C8-8DA3-8153985DF1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871195"/>
              </p:ext>
            </p:extLst>
          </p:nvPr>
        </p:nvGraphicFramePr>
        <p:xfrm>
          <a:off x="1343073" y="1039841"/>
          <a:ext cx="8584500" cy="490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3631">
                  <a:extLst>
                    <a:ext uri="{9D8B030D-6E8A-4147-A177-3AD203B41FA5}">
                      <a16:colId xmlns:a16="http://schemas.microsoft.com/office/drawing/2014/main" val="756335220"/>
                    </a:ext>
                  </a:extLst>
                </a:gridCol>
                <a:gridCol w="6094951">
                  <a:extLst>
                    <a:ext uri="{9D8B030D-6E8A-4147-A177-3AD203B41FA5}">
                      <a16:colId xmlns:a16="http://schemas.microsoft.com/office/drawing/2014/main" val="2597373631"/>
                    </a:ext>
                  </a:extLst>
                </a:gridCol>
                <a:gridCol w="1905918">
                  <a:extLst>
                    <a:ext uri="{9D8B030D-6E8A-4147-A177-3AD203B41FA5}">
                      <a16:colId xmlns:a16="http://schemas.microsoft.com/office/drawing/2014/main" val="3117038891"/>
                    </a:ext>
                  </a:extLst>
                </a:gridCol>
              </a:tblGrid>
              <a:tr h="216127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No.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Threat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Performance and effectiveness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3005611"/>
                  </a:ext>
                </a:extLst>
              </a:tr>
              <a:tr h="214840">
                <a:tc rowSpan="3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1.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>
                          <a:effectLst/>
                        </a:rPr>
                        <a:t>Socio-economic and climate threat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765159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600">
                          <a:effectLst/>
                        </a:rPr>
                        <a:t>Decline in Food Production, Fisheries, and Tourism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Low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5258904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Decline in Land Productivity and Fisheries Supply Chain Management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Low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6761665"/>
                  </a:ext>
                </a:extLst>
              </a:tr>
              <a:tr h="214840">
                <a:tc rowSpan="3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-10160" algn="just">
                        <a:buNone/>
                      </a:pPr>
                      <a:r>
                        <a:rPr lang="en-US" sz="1600">
                          <a:effectLst/>
                        </a:rPr>
                        <a:t>Marine Pollution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12677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600" dirty="0">
                          <a:effectLst/>
                        </a:rPr>
                        <a:t>Plastic/Marine Debris Pollution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Medium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7488802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600" dirty="0">
                          <a:effectLst/>
                        </a:rPr>
                        <a:t>Oil Spill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Medium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915595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Domestic waste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Medium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8351556"/>
                  </a:ext>
                </a:extLst>
              </a:tr>
              <a:tr h="214840">
                <a:tc rowSpan="3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>
                          <a:effectLst/>
                        </a:rPr>
                        <a:t>Ecosystem Stress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6883296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600">
                          <a:effectLst/>
                        </a:rPr>
                        <a:t>Habitat Destruction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Low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1063907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r>
                        <a:rPr lang="en-US" sz="1600">
                          <a:effectLst/>
                        </a:rPr>
                        <a:t>Habitat Quality Degradation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4503178"/>
                  </a:ext>
                </a:extLst>
              </a:tr>
              <a:tr h="214840">
                <a:tc rowSpan="6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>
                          <a:effectLst/>
                        </a:rPr>
                        <a:t>Marine capture fisheries and aquaculture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65249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Illegal Fishing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0730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Overfishing in Fisheries Management Area (WPP) 711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Medium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564127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Conflicts over Fishing Grounds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13376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Abandoned, Lost, or Otherwise Discarded Fishing Gear (ALDFG)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>
                          <a:effectLst/>
                        </a:rPr>
                        <a:t>Low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38317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>
                          <a:effectLst/>
                        </a:rPr>
                        <a:t>Incidental Capture of Endangered, Threatened, and Protected (ETP) Species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Medium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21075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46AA312-E9A8-CAC6-F152-4B6172B9595C}"/>
              </a:ext>
            </a:extLst>
          </p:cNvPr>
          <p:cNvSpPr txBox="1"/>
          <p:nvPr/>
        </p:nvSpPr>
        <p:spPr>
          <a:xfrm>
            <a:off x="1258017" y="430991"/>
            <a:ext cx="9789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3. How does the current governance capacity address and mitigate the assessed risks?</a:t>
            </a:r>
          </a:p>
        </p:txBody>
      </p:sp>
    </p:spTree>
    <p:extLst>
      <p:ext uri="{BB962C8B-B14F-4D97-AF65-F5344CB8AC3E}">
        <p14:creationId xmlns:p14="http://schemas.microsoft.com/office/powerpoint/2010/main" val="174568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F69347-0BF7-D244-F89E-7AAF32C32C09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3B654270-03F7-67AB-6B4E-4EF76249BEA9}"/>
              </a:ext>
            </a:extLst>
          </p:cNvPr>
          <p:cNvSpPr txBox="1"/>
          <p:nvPr/>
        </p:nvSpPr>
        <p:spPr>
          <a:xfrm>
            <a:off x="1310895" y="973017"/>
            <a:ext cx="6094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4. What are the major gaps in governance? 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7987896E-F2C3-BEE0-207A-DECA5C8A77E1}"/>
              </a:ext>
            </a:extLst>
          </p:cNvPr>
          <p:cNvSpPr txBox="1"/>
          <p:nvPr/>
        </p:nvSpPr>
        <p:spPr>
          <a:xfrm>
            <a:off x="991915" y="1688324"/>
            <a:ext cx="100836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dirty="0"/>
              <a:t>Government of Indonesia have launched several policies which are related to SCS management (Medium Term and Longterm Development Plan/RPJMN and RPJPN), but still in-effective implementation.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Performance and effectiveness of governance ranges from low to medium.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Risk of Indonesia SCS water governance are low for policy completeness, but medium level for integration and engagement during implementation.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Regional cooperation of SCS exists, but it requires strengthening on marine pollution (e.g., oil sludge) and expansion to include transboundary issues like ecosystem degradation, plastic waste, and  ALFDG </a:t>
            </a:r>
            <a:r>
              <a:rPr lang="en-US" i="1" dirty="0"/>
              <a:t>Abandoned, Lost or Discarded Fishing Gear (</a:t>
            </a:r>
            <a:r>
              <a:rPr lang="en-US" dirty="0"/>
              <a:t>ALDFG).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Need  the improvement of Domestic Institutional Arrangements and Collaborative Instruments Across and Within Provinces  for SCS water management.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Effective SCS water of Indonesia management necessitates a land-sea collaboration platform among central government, five provinces, and twenty regencies/cities.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346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D4B768-00EA-9E05-2606-B70BDD340869}"/>
              </a:ext>
            </a:extLst>
          </p:cNvPr>
          <p:cNvSpPr txBox="1"/>
          <p:nvPr/>
        </p:nvSpPr>
        <p:spPr>
          <a:xfrm>
            <a:off x="1796182" y="1920644"/>
            <a:ext cx="882127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200" dirty="0"/>
              <a:t>Harmonizing legal entity, </a:t>
            </a:r>
            <a:r>
              <a:rPr lang="en-US" sz="2200" dirty="0" err="1"/>
              <a:t>mandat</a:t>
            </a:r>
            <a:r>
              <a:rPr lang="en-US" sz="2200" dirty="0"/>
              <a:t>, </a:t>
            </a:r>
            <a:r>
              <a:rPr lang="en-ID" sz="2200" dirty="0"/>
              <a:t>align with restoration targets, spatial planning, and enforcement, and monitoring system.</a:t>
            </a:r>
          </a:p>
          <a:p>
            <a:pPr marL="342900" indent="-342900">
              <a:buAutoNum type="arabicPeriod"/>
            </a:pPr>
            <a:r>
              <a:rPr lang="en-ID" sz="2200" dirty="0"/>
              <a:t>Rehabilitation and restoration of ecosystem mangrove, seagrass, coral to maintaining ecosystem support for ecology and social </a:t>
            </a:r>
            <a:r>
              <a:rPr lang="en-ID" sz="2200" dirty="0" err="1"/>
              <a:t>fungtion</a:t>
            </a:r>
            <a:endParaRPr lang="en-ID" sz="2200" dirty="0"/>
          </a:p>
          <a:p>
            <a:pPr marL="342900" indent="-342900">
              <a:buAutoNum type="arabicPeriod"/>
            </a:pPr>
            <a:r>
              <a:rPr lang="en-ID" sz="2200" dirty="0"/>
              <a:t>Science and knowledge improvement local capacity building, embed community-based knowledge in wetland management, and integrate mangrove, coral, seagrass and wetlands into Indonesia’s NDC and ASEAN reporting systems.</a:t>
            </a:r>
          </a:p>
          <a:p>
            <a:pPr marL="342900" indent="-342900">
              <a:buAutoNum type="arabicPeriod"/>
            </a:pPr>
            <a:r>
              <a:rPr lang="en-ID" sz="2200" dirty="0"/>
              <a:t>Regional cooperation on mangrove, coral, seagrass, and wetland local capacity building, embed community-based knowledge in wetland management, and integrate wetlands into Indonesia’s and global target including NDC, APEC, and WEF  and ASEAN regional.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3734D6-B7F6-A6DF-E0EC-81A54418E720}"/>
              </a:ext>
            </a:extLst>
          </p:cNvPr>
          <p:cNvSpPr txBox="1">
            <a:spLocks/>
          </p:cNvSpPr>
          <p:nvPr/>
        </p:nvSpPr>
        <p:spPr>
          <a:xfrm>
            <a:off x="1178212" y="9974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Ecosystems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CB6972-192D-C3CC-D4C5-927A183A0B66}"/>
              </a:ext>
            </a:extLst>
          </p:cNvPr>
          <p:cNvSpPr txBox="1"/>
          <p:nvPr/>
        </p:nvSpPr>
        <p:spPr>
          <a:xfrm>
            <a:off x="1203966" y="246240"/>
            <a:ext cx="10266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5. What are strategic recommendations to improve governance of transboundary environmental problems and closing gaps in Item 4.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105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A603D-3265-C0D2-6A9D-495285349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87B39D-B10B-8FBD-F810-39AD3D39DCA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52703D-4262-51A0-3EEB-8C0CAC55A36E}"/>
              </a:ext>
            </a:extLst>
          </p:cNvPr>
          <p:cNvSpPr txBox="1"/>
          <p:nvPr/>
        </p:nvSpPr>
        <p:spPr>
          <a:xfrm>
            <a:off x="2274737" y="1367095"/>
            <a:ext cx="8778241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Enhancing coordination among government institutions in implementing various National Strategic Action Plans for pollution management, including domestic wastewater, solid waste, and marine plastic.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 of infrastructures of domestic waste water pollution management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river, coastal and marine pollution monitoring program 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Regional/ASEAN coordination on marine oil pollution, especially in the marine-transport shipping route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27D1F8-C710-24F9-3F99-B53F8C156D0B}"/>
              </a:ext>
            </a:extLst>
          </p:cNvPr>
          <p:cNvSpPr txBox="1">
            <a:spLocks/>
          </p:cNvSpPr>
          <p:nvPr/>
        </p:nvSpPr>
        <p:spPr>
          <a:xfrm>
            <a:off x="1499228" y="579133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Pollution</a:t>
            </a:r>
          </a:p>
        </p:txBody>
      </p:sp>
    </p:spTree>
    <p:extLst>
      <p:ext uri="{BB962C8B-B14F-4D97-AF65-F5344CB8AC3E}">
        <p14:creationId xmlns:p14="http://schemas.microsoft.com/office/powerpoint/2010/main" val="3893120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C4589-3F86-BA58-D1C0-36EC29F61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42842E-40B3-4760-75AB-AD185B8E1225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2B3C94"/>
                </a:solidFill>
                <a:effectLst/>
                <a:uLnTx/>
                <a:uFillTx/>
                <a:latin typeface="Acumin Pro Black" panose="020B0904020202020204" pitchFamily="34" charset="0"/>
                <a:ea typeface="+mn-ea"/>
                <a:cs typeface="+mn-cs"/>
              </a:rPr>
              <a:t>RSTC3 Meeting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26-28 Jan 2026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9505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Phú Quốc</a:t>
            </a:r>
            <a:endParaRPr kumimoji="0" lang="en-001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FC7AB8-497C-210C-1E68-DDEEFA989602}"/>
              </a:ext>
            </a:extLst>
          </p:cNvPr>
          <p:cNvSpPr txBox="1"/>
          <p:nvPr/>
        </p:nvSpPr>
        <p:spPr>
          <a:xfrm>
            <a:off x="1973178" y="1714858"/>
            <a:ext cx="8778241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Community-oriented Islands-Nature Based Solutions e.g. fisheries-tourism,  blue carbon free islands, </a:t>
            </a:r>
            <a:r>
              <a:rPr lang="en-US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Diversify coastal livelihood (fisheries, tourism)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Climate-adaptive islands spatial planning and management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3164D-42FB-2D39-0D43-EF3D5C9A015A}"/>
              </a:ext>
            </a:extLst>
          </p:cNvPr>
          <p:cNvSpPr txBox="1">
            <a:spLocks/>
          </p:cNvSpPr>
          <p:nvPr/>
        </p:nvSpPr>
        <p:spPr>
          <a:xfrm>
            <a:off x="1197669" y="92689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Socio-Economics</a:t>
            </a:r>
          </a:p>
        </p:txBody>
      </p:sp>
    </p:spTree>
    <p:extLst>
      <p:ext uri="{BB962C8B-B14F-4D97-AF65-F5344CB8AC3E}">
        <p14:creationId xmlns:p14="http://schemas.microsoft.com/office/powerpoint/2010/main" val="184413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6229D-77D6-87C1-55A4-C9276FC53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Fisheries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22881-12BE-9F15-0B35-A6EC6C73C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Enhancing Fisheries Monitoring and Enforcement</a:t>
            </a:r>
            <a:r>
              <a:rPr lang="en-US" dirty="0"/>
              <a:t>: Strengthen surveillance and law enforcement systems by using technology, good governance, and community involvement to fight illegal fishing effectively.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Implementing Sustainable Fisheries Management in WPP 711</a:t>
            </a:r>
            <a:r>
              <a:rPr lang="en-US" dirty="0"/>
              <a:t>: Use science-based catch limits, manage fishing efforts, and encourage responsible practices to ensure the long-term sustainability of fish stocks in Fisheries Management Area 711.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Improving Fisheries Governance and Resolving Fishing Ground Conflicts</a:t>
            </a:r>
            <a:r>
              <a:rPr lang="en-US" dirty="0"/>
              <a:t>: Set up co-management zones, mediation processes, and livelihood diversification programs to reduce conflicts and create fair, inclusive governance among fishing communities.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Managing Abandoned, Lost, or Discarded Fishing Gear (ALDFG)</a:t>
            </a:r>
            <a:r>
              <a:rPr lang="en-US" dirty="0"/>
              <a:t>: Introduce gear registration, retrieval programs, biodegradable materials, and mandatory reporting to reduce the impact of ghost gear on marine ecosystems.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Reducing Bycatch and Protecting Endangered, Threatened, and Protected (ETP) Species</a:t>
            </a:r>
            <a:r>
              <a:rPr lang="en-US" dirty="0"/>
              <a:t>: Use bycatch reduction technologies, enforce temporary closures, train crews in safe release practices, and expand electronic monitoring to protect vulnerable marine species.</a:t>
            </a:r>
          </a:p>
        </p:txBody>
      </p:sp>
    </p:spTree>
    <p:extLst>
      <p:ext uri="{BB962C8B-B14F-4D97-AF65-F5344CB8AC3E}">
        <p14:creationId xmlns:p14="http://schemas.microsoft.com/office/powerpoint/2010/main" val="1152322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A6464AD-8E74-727C-BACB-1157CCF95A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DAA725-7C9E-98D3-D556-9A113ADBCF5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33A134-7B78-2F30-86D6-02FF654DF05E}"/>
              </a:ext>
            </a:extLst>
          </p:cNvPr>
          <p:cNvSpPr txBox="1"/>
          <p:nvPr/>
        </p:nvSpPr>
        <p:spPr>
          <a:xfrm>
            <a:off x="1229710" y="1690688"/>
            <a:ext cx="9024182" cy="4514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800" b="1" kern="100" dirty="0">
                <a:solidFill>
                  <a:srgbClr val="0070C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Recommended priority actions including regional cooperation</a:t>
            </a:r>
            <a:endParaRPr lang="en-US" sz="1800" kern="100" dirty="0">
              <a:solidFill>
                <a:srgbClr val="0070C0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Establish a multi-level governance framework (central-provincial-regency) for integrated blue economy development, pollution control, and coastal ecosystem conservation.</a:t>
            </a:r>
            <a:endParaRPr lang="en-US" sz="18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Strengthening illegal fishing eradication through enhanced monitoring, enforcement, and regional cooperation.</a:t>
            </a:r>
            <a:endParaRPr lang="en-US" sz="18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Revitalize ASEAN working groups via diplomatic channels to address transboundary sludge pollution affecting Batam and </a:t>
            </a:r>
            <a:r>
              <a:rPr lang="en-US" sz="1800" kern="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Bintan</a:t>
            </a: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Create a dedicated regional platform for managing marine plastic debris and </a:t>
            </a:r>
            <a:r>
              <a:rPr lang="en-US" dirty="0"/>
              <a:t>ALFDG </a:t>
            </a:r>
            <a:r>
              <a:rPr lang="en-US" i="1" dirty="0"/>
              <a:t>Abandoned, Lost or Discarded Fishing Gear</a:t>
            </a: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(ALDFG).</a:t>
            </a:r>
            <a:endParaRPr lang="en-US" sz="18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800" kern="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Enhance the effectiveness of SCS working groups focused on coastal ecosystem conservation (mangroves, seagrass, coral reefs).</a:t>
            </a:r>
            <a:endParaRPr lang="en-US" sz="1800" kern="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4CB24F4-E619-2CA1-4775-B97EC1A399A7}"/>
              </a:ext>
            </a:extLst>
          </p:cNvPr>
          <p:cNvSpPr txBox="1">
            <a:spLocks/>
          </p:cNvSpPr>
          <p:nvPr/>
        </p:nvSpPr>
        <p:spPr>
          <a:xfrm>
            <a:off x="1229710" y="72517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Strategic Recommendation for Governance</a:t>
            </a:r>
          </a:p>
        </p:txBody>
      </p:sp>
    </p:spTree>
    <p:extLst>
      <p:ext uri="{BB962C8B-B14F-4D97-AF65-F5344CB8AC3E}">
        <p14:creationId xmlns:p14="http://schemas.microsoft.com/office/powerpoint/2010/main" val="263253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>
            <a:extLst>
              <a:ext uri="{FF2B5EF4-FFF2-40B4-BE49-F238E27FC236}">
                <a16:creationId xmlns:a16="http://schemas.microsoft.com/office/drawing/2014/main" id="{E3301B7B-60CF-0332-83C8-A8D027167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418289"/>
            <a:ext cx="4580466" cy="3533951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>
            <a:extLst>
              <a:ext uri="{FF2B5EF4-FFF2-40B4-BE49-F238E27FC236}">
                <a16:creationId xmlns:a16="http://schemas.microsoft.com/office/drawing/2014/main" id="{FD6D48B0-12EB-E793-4A87-4C5F18C566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59" y="4033519"/>
            <a:ext cx="2662844" cy="2003599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>
            <a:extLst>
              <a:ext uri="{FF2B5EF4-FFF2-40B4-BE49-F238E27FC236}">
                <a16:creationId xmlns:a16="http://schemas.microsoft.com/office/drawing/2014/main" id="{48F42570-1541-FCF1-D88F-2DB9C599C1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39" y="4033519"/>
            <a:ext cx="1997133" cy="20035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F1D0A0-1D1E-AFA8-F052-105732EB76BC}"/>
              </a:ext>
            </a:extLst>
          </p:cNvPr>
          <p:cNvSpPr txBox="1"/>
          <p:nvPr/>
        </p:nvSpPr>
        <p:spPr>
          <a:xfrm>
            <a:off x="1401243" y="446121"/>
            <a:ext cx="5023790" cy="50167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2B3C94"/>
                </a:solidFill>
              </a:rPr>
              <a:t>The Indonesia’s South China Sea :</a:t>
            </a:r>
          </a:p>
          <a:p>
            <a:r>
              <a:rPr lang="en-US" sz="4000" b="1" dirty="0">
                <a:solidFill>
                  <a:srgbClr val="2B3C94"/>
                </a:solidFill>
              </a:rPr>
              <a:t>National management perspective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Ministry of Environment of Indonesia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Center for Coastal and Marine Resources 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Studies (CCMRS) IPB University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001" sz="2000" b="1" dirty="0">
              <a:solidFill>
                <a:srgbClr val="2B3C9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1DAE50-8202-8D2F-AA8A-A097D4299932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6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FB6ACE-1130-9DCB-5A40-AF536BB952F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4300" y="1549715"/>
            <a:ext cx="4343400" cy="212365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THANK</a:t>
            </a:r>
            <a:r>
              <a:rPr lang="de-DE" sz="6600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YOU</a:t>
            </a:r>
            <a:endParaRPr lang="en-US" sz="6600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F1D056-9E77-BFBE-086B-B76DDA4C7037}"/>
              </a:ext>
            </a:extLst>
          </p:cNvPr>
          <p:cNvSpPr/>
          <p:nvPr/>
        </p:nvSpPr>
        <p:spPr>
          <a:xfrm rot="5400000">
            <a:off x="-1866526" y="1860361"/>
            <a:ext cx="3909483" cy="188761"/>
          </a:xfrm>
          <a:prstGeom prst="rect">
            <a:avLst/>
          </a:prstGeom>
          <a:solidFill>
            <a:srgbClr val="2068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28DB77-5D79-0450-92D5-AAC16819AD92}"/>
              </a:ext>
            </a:extLst>
          </p:cNvPr>
          <p:cNvSpPr/>
          <p:nvPr/>
        </p:nvSpPr>
        <p:spPr>
          <a:xfrm rot="5400000">
            <a:off x="-1864799" y="4810607"/>
            <a:ext cx="3909483" cy="185305"/>
          </a:xfrm>
          <a:prstGeom prst="rect">
            <a:avLst/>
          </a:prstGeom>
          <a:solidFill>
            <a:srgbClr val="4AA0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5285B9-A26D-1A9C-9373-6BE511A88B7D}"/>
              </a:ext>
            </a:extLst>
          </p:cNvPr>
          <p:cNvSpPr/>
          <p:nvPr/>
        </p:nvSpPr>
        <p:spPr>
          <a:xfrm rot="5400000" flipV="1">
            <a:off x="-838073" y="3763985"/>
            <a:ext cx="1851433" cy="185305"/>
          </a:xfrm>
          <a:prstGeom prst="rect">
            <a:avLst/>
          </a:prstGeom>
          <a:solidFill>
            <a:srgbClr val="F0EC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 dirty="0"/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id="{976E10B6-9D9F-FB70-34DA-89CFD710FCF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821" y="4454147"/>
            <a:ext cx="328207" cy="328207"/>
            <a:chOff x="3799" y="2597"/>
            <a:chExt cx="264" cy="264"/>
          </a:xfrm>
        </p:grpSpPr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806E4DEE-C973-88EE-34BF-B3D155C28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" y="2597"/>
              <a:ext cx="264" cy="264"/>
            </a:xfrm>
            <a:custGeom>
              <a:avLst/>
              <a:gdLst>
                <a:gd name="T0" fmla="*/ 1827 w 3436"/>
                <a:gd name="T1" fmla="*/ 3 h 3436"/>
                <a:gd name="T2" fmla="*/ 2039 w 3436"/>
                <a:gd name="T3" fmla="*/ 29 h 3436"/>
                <a:gd name="T4" fmla="*/ 2241 w 3436"/>
                <a:gd name="T5" fmla="*/ 81 h 3436"/>
                <a:gd name="T6" fmla="*/ 2435 w 3436"/>
                <a:gd name="T7" fmla="*/ 155 h 3436"/>
                <a:gd name="T8" fmla="*/ 2615 w 3436"/>
                <a:gd name="T9" fmla="*/ 252 h 3436"/>
                <a:gd name="T10" fmla="*/ 2782 w 3436"/>
                <a:gd name="T11" fmla="*/ 368 h 3436"/>
                <a:gd name="T12" fmla="*/ 2933 w 3436"/>
                <a:gd name="T13" fmla="*/ 503 h 3436"/>
                <a:gd name="T14" fmla="*/ 3068 w 3436"/>
                <a:gd name="T15" fmla="*/ 654 h 3436"/>
                <a:gd name="T16" fmla="*/ 3184 w 3436"/>
                <a:gd name="T17" fmla="*/ 821 h 3436"/>
                <a:gd name="T18" fmla="*/ 3281 w 3436"/>
                <a:gd name="T19" fmla="*/ 1001 h 3436"/>
                <a:gd name="T20" fmla="*/ 3355 w 3436"/>
                <a:gd name="T21" fmla="*/ 1195 h 3436"/>
                <a:gd name="T22" fmla="*/ 3407 w 3436"/>
                <a:gd name="T23" fmla="*/ 1397 h 3436"/>
                <a:gd name="T24" fmla="*/ 3433 w 3436"/>
                <a:gd name="T25" fmla="*/ 1608 h 3436"/>
                <a:gd name="T26" fmla="*/ 3433 w 3436"/>
                <a:gd name="T27" fmla="*/ 1826 h 3436"/>
                <a:gd name="T28" fmla="*/ 3407 w 3436"/>
                <a:gd name="T29" fmla="*/ 2038 h 3436"/>
                <a:gd name="T30" fmla="*/ 3355 w 3436"/>
                <a:gd name="T31" fmla="*/ 2241 h 3436"/>
                <a:gd name="T32" fmla="*/ 3281 w 3436"/>
                <a:gd name="T33" fmla="*/ 2433 h 3436"/>
                <a:gd name="T34" fmla="*/ 3184 w 3436"/>
                <a:gd name="T35" fmla="*/ 2614 h 3436"/>
                <a:gd name="T36" fmla="*/ 3068 w 3436"/>
                <a:gd name="T37" fmla="*/ 2780 h 3436"/>
                <a:gd name="T38" fmla="*/ 2933 w 3436"/>
                <a:gd name="T39" fmla="*/ 2932 h 3436"/>
                <a:gd name="T40" fmla="*/ 2782 w 3436"/>
                <a:gd name="T41" fmla="*/ 3068 h 3436"/>
                <a:gd name="T42" fmla="*/ 2615 w 3436"/>
                <a:gd name="T43" fmla="*/ 3184 h 3436"/>
                <a:gd name="T44" fmla="*/ 2435 w 3436"/>
                <a:gd name="T45" fmla="*/ 3280 h 3436"/>
                <a:gd name="T46" fmla="*/ 2241 w 3436"/>
                <a:gd name="T47" fmla="*/ 3355 h 3436"/>
                <a:gd name="T48" fmla="*/ 2039 w 3436"/>
                <a:gd name="T49" fmla="*/ 3406 h 3436"/>
                <a:gd name="T50" fmla="*/ 1827 w 3436"/>
                <a:gd name="T51" fmla="*/ 3433 h 3436"/>
                <a:gd name="T52" fmla="*/ 1610 w 3436"/>
                <a:gd name="T53" fmla="*/ 3433 h 3436"/>
                <a:gd name="T54" fmla="*/ 1398 w 3436"/>
                <a:gd name="T55" fmla="*/ 3406 h 3436"/>
                <a:gd name="T56" fmla="*/ 1195 w 3436"/>
                <a:gd name="T57" fmla="*/ 3355 h 3436"/>
                <a:gd name="T58" fmla="*/ 1003 w 3436"/>
                <a:gd name="T59" fmla="*/ 3280 h 3436"/>
                <a:gd name="T60" fmla="*/ 822 w 3436"/>
                <a:gd name="T61" fmla="*/ 3184 h 3436"/>
                <a:gd name="T62" fmla="*/ 655 w 3436"/>
                <a:gd name="T63" fmla="*/ 3068 h 3436"/>
                <a:gd name="T64" fmla="*/ 504 w 3436"/>
                <a:gd name="T65" fmla="*/ 2932 h 3436"/>
                <a:gd name="T66" fmla="*/ 368 w 3436"/>
                <a:gd name="T67" fmla="*/ 2780 h 3436"/>
                <a:gd name="T68" fmla="*/ 252 w 3436"/>
                <a:gd name="T69" fmla="*/ 2614 h 3436"/>
                <a:gd name="T70" fmla="*/ 156 w 3436"/>
                <a:gd name="T71" fmla="*/ 2433 h 3436"/>
                <a:gd name="T72" fmla="*/ 81 w 3436"/>
                <a:gd name="T73" fmla="*/ 2241 h 3436"/>
                <a:gd name="T74" fmla="*/ 30 w 3436"/>
                <a:gd name="T75" fmla="*/ 2038 h 3436"/>
                <a:gd name="T76" fmla="*/ 3 w 3436"/>
                <a:gd name="T77" fmla="*/ 1826 h 3436"/>
                <a:gd name="T78" fmla="*/ 3 w 3436"/>
                <a:gd name="T79" fmla="*/ 1608 h 3436"/>
                <a:gd name="T80" fmla="*/ 30 w 3436"/>
                <a:gd name="T81" fmla="*/ 1397 h 3436"/>
                <a:gd name="T82" fmla="*/ 81 w 3436"/>
                <a:gd name="T83" fmla="*/ 1195 h 3436"/>
                <a:gd name="T84" fmla="*/ 156 w 3436"/>
                <a:gd name="T85" fmla="*/ 1001 h 3436"/>
                <a:gd name="T86" fmla="*/ 252 w 3436"/>
                <a:gd name="T87" fmla="*/ 821 h 3436"/>
                <a:gd name="T88" fmla="*/ 368 w 3436"/>
                <a:gd name="T89" fmla="*/ 654 h 3436"/>
                <a:gd name="T90" fmla="*/ 504 w 3436"/>
                <a:gd name="T91" fmla="*/ 503 h 3436"/>
                <a:gd name="T92" fmla="*/ 655 w 3436"/>
                <a:gd name="T93" fmla="*/ 368 h 3436"/>
                <a:gd name="T94" fmla="*/ 822 w 3436"/>
                <a:gd name="T95" fmla="*/ 252 h 3436"/>
                <a:gd name="T96" fmla="*/ 1003 w 3436"/>
                <a:gd name="T97" fmla="*/ 155 h 3436"/>
                <a:gd name="T98" fmla="*/ 1195 w 3436"/>
                <a:gd name="T99" fmla="*/ 81 h 3436"/>
                <a:gd name="T100" fmla="*/ 1398 w 3436"/>
                <a:gd name="T101" fmla="*/ 29 h 3436"/>
                <a:gd name="T102" fmla="*/ 1610 w 3436"/>
                <a:gd name="T103" fmla="*/ 3 h 3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36" h="3436">
                  <a:moveTo>
                    <a:pt x="1719" y="0"/>
                  </a:moveTo>
                  <a:lnTo>
                    <a:pt x="1827" y="3"/>
                  </a:lnTo>
                  <a:lnTo>
                    <a:pt x="1934" y="12"/>
                  </a:lnTo>
                  <a:lnTo>
                    <a:pt x="2039" y="29"/>
                  </a:lnTo>
                  <a:lnTo>
                    <a:pt x="2141" y="52"/>
                  </a:lnTo>
                  <a:lnTo>
                    <a:pt x="2241" y="81"/>
                  </a:lnTo>
                  <a:lnTo>
                    <a:pt x="2340" y="115"/>
                  </a:lnTo>
                  <a:lnTo>
                    <a:pt x="2435" y="155"/>
                  </a:lnTo>
                  <a:lnTo>
                    <a:pt x="2526" y="201"/>
                  </a:lnTo>
                  <a:lnTo>
                    <a:pt x="2615" y="252"/>
                  </a:lnTo>
                  <a:lnTo>
                    <a:pt x="2700" y="307"/>
                  </a:lnTo>
                  <a:lnTo>
                    <a:pt x="2782" y="368"/>
                  </a:lnTo>
                  <a:lnTo>
                    <a:pt x="2859" y="433"/>
                  </a:lnTo>
                  <a:lnTo>
                    <a:pt x="2933" y="503"/>
                  </a:lnTo>
                  <a:lnTo>
                    <a:pt x="3003" y="576"/>
                  </a:lnTo>
                  <a:lnTo>
                    <a:pt x="3068" y="654"/>
                  </a:lnTo>
                  <a:lnTo>
                    <a:pt x="3128" y="735"/>
                  </a:lnTo>
                  <a:lnTo>
                    <a:pt x="3184" y="821"/>
                  </a:lnTo>
                  <a:lnTo>
                    <a:pt x="3235" y="910"/>
                  </a:lnTo>
                  <a:lnTo>
                    <a:pt x="3281" y="1001"/>
                  </a:lnTo>
                  <a:lnTo>
                    <a:pt x="3321" y="1096"/>
                  </a:lnTo>
                  <a:lnTo>
                    <a:pt x="3355" y="1195"/>
                  </a:lnTo>
                  <a:lnTo>
                    <a:pt x="3384" y="1295"/>
                  </a:lnTo>
                  <a:lnTo>
                    <a:pt x="3407" y="1397"/>
                  </a:lnTo>
                  <a:lnTo>
                    <a:pt x="3423" y="1502"/>
                  </a:lnTo>
                  <a:lnTo>
                    <a:pt x="3433" y="1608"/>
                  </a:lnTo>
                  <a:lnTo>
                    <a:pt x="3436" y="1717"/>
                  </a:lnTo>
                  <a:lnTo>
                    <a:pt x="3433" y="1826"/>
                  </a:lnTo>
                  <a:lnTo>
                    <a:pt x="3423" y="1933"/>
                  </a:lnTo>
                  <a:lnTo>
                    <a:pt x="3407" y="2038"/>
                  </a:lnTo>
                  <a:lnTo>
                    <a:pt x="3384" y="2141"/>
                  </a:lnTo>
                  <a:lnTo>
                    <a:pt x="3355" y="2241"/>
                  </a:lnTo>
                  <a:lnTo>
                    <a:pt x="3321" y="2338"/>
                  </a:lnTo>
                  <a:lnTo>
                    <a:pt x="3281" y="2433"/>
                  </a:lnTo>
                  <a:lnTo>
                    <a:pt x="3235" y="2525"/>
                  </a:lnTo>
                  <a:lnTo>
                    <a:pt x="3184" y="2614"/>
                  </a:lnTo>
                  <a:lnTo>
                    <a:pt x="3128" y="2699"/>
                  </a:lnTo>
                  <a:lnTo>
                    <a:pt x="3068" y="2780"/>
                  </a:lnTo>
                  <a:lnTo>
                    <a:pt x="3003" y="2858"/>
                  </a:lnTo>
                  <a:lnTo>
                    <a:pt x="2933" y="2932"/>
                  </a:lnTo>
                  <a:lnTo>
                    <a:pt x="2859" y="3002"/>
                  </a:lnTo>
                  <a:lnTo>
                    <a:pt x="2782" y="3068"/>
                  </a:lnTo>
                  <a:lnTo>
                    <a:pt x="2700" y="3128"/>
                  </a:lnTo>
                  <a:lnTo>
                    <a:pt x="2615" y="3184"/>
                  </a:lnTo>
                  <a:lnTo>
                    <a:pt x="2526" y="3234"/>
                  </a:lnTo>
                  <a:lnTo>
                    <a:pt x="2435" y="3280"/>
                  </a:lnTo>
                  <a:lnTo>
                    <a:pt x="2340" y="3320"/>
                  </a:lnTo>
                  <a:lnTo>
                    <a:pt x="2241" y="3355"/>
                  </a:lnTo>
                  <a:lnTo>
                    <a:pt x="2141" y="3383"/>
                  </a:lnTo>
                  <a:lnTo>
                    <a:pt x="2039" y="3406"/>
                  </a:lnTo>
                  <a:lnTo>
                    <a:pt x="1934" y="3422"/>
                  </a:lnTo>
                  <a:lnTo>
                    <a:pt x="1827" y="3433"/>
                  </a:lnTo>
                  <a:lnTo>
                    <a:pt x="1719" y="3436"/>
                  </a:lnTo>
                  <a:lnTo>
                    <a:pt x="1610" y="3433"/>
                  </a:lnTo>
                  <a:lnTo>
                    <a:pt x="1502" y="3422"/>
                  </a:lnTo>
                  <a:lnTo>
                    <a:pt x="1398" y="3406"/>
                  </a:lnTo>
                  <a:lnTo>
                    <a:pt x="1295" y="3383"/>
                  </a:lnTo>
                  <a:lnTo>
                    <a:pt x="1195" y="3355"/>
                  </a:lnTo>
                  <a:lnTo>
                    <a:pt x="1097" y="3320"/>
                  </a:lnTo>
                  <a:lnTo>
                    <a:pt x="1003" y="3280"/>
                  </a:lnTo>
                  <a:lnTo>
                    <a:pt x="911" y="3234"/>
                  </a:lnTo>
                  <a:lnTo>
                    <a:pt x="822" y="3184"/>
                  </a:lnTo>
                  <a:lnTo>
                    <a:pt x="737" y="3128"/>
                  </a:lnTo>
                  <a:lnTo>
                    <a:pt x="655" y="3068"/>
                  </a:lnTo>
                  <a:lnTo>
                    <a:pt x="577" y="3002"/>
                  </a:lnTo>
                  <a:lnTo>
                    <a:pt x="504" y="2932"/>
                  </a:lnTo>
                  <a:lnTo>
                    <a:pt x="434" y="2858"/>
                  </a:lnTo>
                  <a:lnTo>
                    <a:pt x="368" y="2780"/>
                  </a:lnTo>
                  <a:lnTo>
                    <a:pt x="308" y="2699"/>
                  </a:lnTo>
                  <a:lnTo>
                    <a:pt x="252" y="2614"/>
                  </a:lnTo>
                  <a:lnTo>
                    <a:pt x="202" y="2525"/>
                  </a:lnTo>
                  <a:lnTo>
                    <a:pt x="156" y="2433"/>
                  </a:lnTo>
                  <a:lnTo>
                    <a:pt x="116" y="2338"/>
                  </a:lnTo>
                  <a:lnTo>
                    <a:pt x="81" y="2241"/>
                  </a:lnTo>
                  <a:lnTo>
                    <a:pt x="53" y="2141"/>
                  </a:lnTo>
                  <a:lnTo>
                    <a:pt x="30" y="2038"/>
                  </a:lnTo>
                  <a:lnTo>
                    <a:pt x="14" y="1933"/>
                  </a:lnTo>
                  <a:lnTo>
                    <a:pt x="3" y="1826"/>
                  </a:lnTo>
                  <a:lnTo>
                    <a:pt x="0" y="1717"/>
                  </a:lnTo>
                  <a:lnTo>
                    <a:pt x="3" y="1608"/>
                  </a:lnTo>
                  <a:lnTo>
                    <a:pt x="14" y="1502"/>
                  </a:lnTo>
                  <a:lnTo>
                    <a:pt x="30" y="1397"/>
                  </a:lnTo>
                  <a:lnTo>
                    <a:pt x="53" y="1295"/>
                  </a:lnTo>
                  <a:lnTo>
                    <a:pt x="81" y="1195"/>
                  </a:lnTo>
                  <a:lnTo>
                    <a:pt x="116" y="1096"/>
                  </a:lnTo>
                  <a:lnTo>
                    <a:pt x="156" y="1001"/>
                  </a:lnTo>
                  <a:lnTo>
                    <a:pt x="202" y="910"/>
                  </a:lnTo>
                  <a:lnTo>
                    <a:pt x="252" y="821"/>
                  </a:lnTo>
                  <a:lnTo>
                    <a:pt x="308" y="735"/>
                  </a:lnTo>
                  <a:lnTo>
                    <a:pt x="368" y="654"/>
                  </a:lnTo>
                  <a:lnTo>
                    <a:pt x="434" y="576"/>
                  </a:lnTo>
                  <a:lnTo>
                    <a:pt x="504" y="503"/>
                  </a:lnTo>
                  <a:lnTo>
                    <a:pt x="577" y="433"/>
                  </a:lnTo>
                  <a:lnTo>
                    <a:pt x="655" y="368"/>
                  </a:lnTo>
                  <a:lnTo>
                    <a:pt x="737" y="307"/>
                  </a:lnTo>
                  <a:lnTo>
                    <a:pt x="822" y="252"/>
                  </a:lnTo>
                  <a:lnTo>
                    <a:pt x="911" y="201"/>
                  </a:lnTo>
                  <a:lnTo>
                    <a:pt x="1003" y="155"/>
                  </a:lnTo>
                  <a:lnTo>
                    <a:pt x="1097" y="115"/>
                  </a:lnTo>
                  <a:lnTo>
                    <a:pt x="1195" y="81"/>
                  </a:lnTo>
                  <a:lnTo>
                    <a:pt x="1295" y="52"/>
                  </a:lnTo>
                  <a:lnTo>
                    <a:pt x="1398" y="29"/>
                  </a:lnTo>
                  <a:lnTo>
                    <a:pt x="1502" y="12"/>
                  </a:lnTo>
                  <a:lnTo>
                    <a:pt x="1610" y="3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3B5998"/>
            </a:solidFill>
            <a:ln w="0">
              <a:solidFill>
                <a:srgbClr val="3B599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8F13607-7B11-975D-98EC-B70523B91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2648"/>
              <a:ext cx="80" cy="172"/>
            </a:xfrm>
            <a:custGeom>
              <a:avLst/>
              <a:gdLst>
                <a:gd name="T0" fmla="*/ 690 w 1034"/>
                <a:gd name="T1" fmla="*/ 0 h 2242"/>
                <a:gd name="T2" fmla="*/ 1034 w 1034"/>
                <a:gd name="T3" fmla="*/ 2 h 2242"/>
                <a:gd name="T4" fmla="*/ 1034 w 1034"/>
                <a:gd name="T5" fmla="*/ 385 h 2242"/>
                <a:gd name="T6" fmla="*/ 785 w 1034"/>
                <a:gd name="T7" fmla="*/ 385 h 2242"/>
                <a:gd name="T8" fmla="*/ 772 w 1034"/>
                <a:gd name="T9" fmla="*/ 385 h 2242"/>
                <a:gd name="T10" fmla="*/ 758 w 1034"/>
                <a:gd name="T11" fmla="*/ 387 h 2242"/>
                <a:gd name="T12" fmla="*/ 744 w 1034"/>
                <a:gd name="T13" fmla="*/ 391 h 2242"/>
                <a:gd name="T14" fmla="*/ 732 w 1034"/>
                <a:gd name="T15" fmla="*/ 398 h 2242"/>
                <a:gd name="T16" fmla="*/ 719 w 1034"/>
                <a:gd name="T17" fmla="*/ 406 h 2242"/>
                <a:gd name="T18" fmla="*/ 709 w 1034"/>
                <a:gd name="T19" fmla="*/ 417 h 2242"/>
                <a:gd name="T20" fmla="*/ 699 w 1034"/>
                <a:gd name="T21" fmla="*/ 430 h 2242"/>
                <a:gd name="T22" fmla="*/ 692 w 1034"/>
                <a:gd name="T23" fmla="*/ 447 h 2242"/>
                <a:gd name="T24" fmla="*/ 687 w 1034"/>
                <a:gd name="T25" fmla="*/ 467 h 2242"/>
                <a:gd name="T26" fmla="*/ 685 w 1034"/>
                <a:gd name="T27" fmla="*/ 492 h 2242"/>
                <a:gd name="T28" fmla="*/ 685 w 1034"/>
                <a:gd name="T29" fmla="*/ 724 h 2242"/>
                <a:gd name="T30" fmla="*/ 1033 w 1034"/>
                <a:gd name="T31" fmla="*/ 724 h 2242"/>
                <a:gd name="T32" fmla="*/ 993 w 1034"/>
                <a:gd name="T33" fmla="*/ 1119 h 2242"/>
                <a:gd name="T34" fmla="*/ 685 w 1034"/>
                <a:gd name="T35" fmla="*/ 1119 h 2242"/>
                <a:gd name="T36" fmla="*/ 685 w 1034"/>
                <a:gd name="T37" fmla="*/ 2242 h 2242"/>
                <a:gd name="T38" fmla="*/ 221 w 1034"/>
                <a:gd name="T39" fmla="*/ 2242 h 2242"/>
                <a:gd name="T40" fmla="*/ 221 w 1034"/>
                <a:gd name="T41" fmla="*/ 1119 h 2242"/>
                <a:gd name="T42" fmla="*/ 0 w 1034"/>
                <a:gd name="T43" fmla="*/ 1119 h 2242"/>
                <a:gd name="T44" fmla="*/ 0 w 1034"/>
                <a:gd name="T45" fmla="*/ 724 h 2242"/>
                <a:gd name="T46" fmla="*/ 221 w 1034"/>
                <a:gd name="T47" fmla="*/ 724 h 2242"/>
                <a:gd name="T48" fmla="*/ 221 w 1034"/>
                <a:gd name="T49" fmla="*/ 468 h 2242"/>
                <a:gd name="T50" fmla="*/ 222 w 1034"/>
                <a:gd name="T51" fmla="*/ 442 h 2242"/>
                <a:gd name="T52" fmla="*/ 224 w 1034"/>
                <a:gd name="T53" fmla="*/ 414 h 2242"/>
                <a:gd name="T54" fmla="*/ 227 w 1034"/>
                <a:gd name="T55" fmla="*/ 385 h 2242"/>
                <a:gd name="T56" fmla="*/ 232 w 1034"/>
                <a:gd name="T57" fmla="*/ 355 h 2242"/>
                <a:gd name="T58" fmla="*/ 239 w 1034"/>
                <a:gd name="T59" fmla="*/ 326 h 2242"/>
                <a:gd name="T60" fmla="*/ 247 w 1034"/>
                <a:gd name="T61" fmla="*/ 295 h 2242"/>
                <a:gd name="T62" fmla="*/ 258 w 1034"/>
                <a:gd name="T63" fmla="*/ 266 h 2242"/>
                <a:gd name="T64" fmla="*/ 270 w 1034"/>
                <a:gd name="T65" fmla="*/ 236 h 2242"/>
                <a:gd name="T66" fmla="*/ 285 w 1034"/>
                <a:gd name="T67" fmla="*/ 208 h 2242"/>
                <a:gd name="T68" fmla="*/ 303 w 1034"/>
                <a:gd name="T69" fmla="*/ 179 h 2242"/>
                <a:gd name="T70" fmla="*/ 322 w 1034"/>
                <a:gd name="T71" fmla="*/ 153 h 2242"/>
                <a:gd name="T72" fmla="*/ 345 w 1034"/>
                <a:gd name="T73" fmla="*/ 126 h 2242"/>
                <a:gd name="T74" fmla="*/ 371 w 1034"/>
                <a:gd name="T75" fmla="*/ 103 h 2242"/>
                <a:gd name="T76" fmla="*/ 398 w 1034"/>
                <a:gd name="T77" fmla="*/ 81 h 2242"/>
                <a:gd name="T78" fmla="*/ 430 w 1034"/>
                <a:gd name="T79" fmla="*/ 61 h 2242"/>
                <a:gd name="T80" fmla="*/ 465 w 1034"/>
                <a:gd name="T81" fmla="*/ 43 h 2242"/>
                <a:gd name="T82" fmla="*/ 503 w 1034"/>
                <a:gd name="T83" fmla="*/ 28 h 2242"/>
                <a:gd name="T84" fmla="*/ 544 w 1034"/>
                <a:gd name="T85" fmla="*/ 17 h 2242"/>
                <a:gd name="T86" fmla="*/ 588 w 1034"/>
                <a:gd name="T87" fmla="*/ 7 h 2242"/>
                <a:gd name="T88" fmla="*/ 637 w 1034"/>
                <a:gd name="T89" fmla="*/ 2 h 2242"/>
                <a:gd name="T90" fmla="*/ 690 w 1034"/>
                <a:gd name="T91" fmla="*/ 0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4" h="2242">
                  <a:moveTo>
                    <a:pt x="690" y="0"/>
                  </a:moveTo>
                  <a:lnTo>
                    <a:pt x="1034" y="2"/>
                  </a:lnTo>
                  <a:lnTo>
                    <a:pt x="1034" y="385"/>
                  </a:lnTo>
                  <a:lnTo>
                    <a:pt x="785" y="385"/>
                  </a:lnTo>
                  <a:lnTo>
                    <a:pt x="772" y="385"/>
                  </a:lnTo>
                  <a:lnTo>
                    <a:pt x="758" y="387"/>
                  </a:lnTo>
                  <a:lnTo>
                    <a:pt x="744" y="391"/>
                  </a:lnTo>
                  <a:lnTo>
                    <a:pt x="732" y="398"/>
                  </a:lnTo>
                  <a:lnTo>
                    <a:pt x="719" y="406"/>
                  </a:lnTo>
                  <a:lnTo>
                    <a:pt x="709" y="417"/>
                  </a:lnTo>
                  <a:lnTo>
                    <a:pt x="699" y="430"/>
                  </a:lnTo>
                  <a:lnTo>
                    <a:pt x="692" y="447"/>
                  </a:lnTo>
                  <a:lnTo>
                    <a:pt x="687" y="467"/>
                  </a:lnTo>
                  <a:lnTo>
                    <a:pt x="685" y="492"/>
                  </a:lnTo>
                  <a:lnTo>
                    <a:pt x="685" y="724"/>
                  </a:lnTo>
                  <a:lnTo>
                    <a:pt x="1033" y="724"/>
                  </a:lnTo>
                  <a:lnTo>
                    <a:pt x="993" y="1119"/>
                  </a:lnTo>
                  <a:lnTo>
                    <a:pt x="685" y="1119"/>
                  </a:lnTo>
                  <a:lnTo>
                    <a:pt x="685" y="2242"/>
                  </a:lnTo>
                  <a:lnTo>
                    <a:pt x="221" y="2242"/>
                  </a:lnTo>
                  <a:lnTo>
                    <a:pt x="221" y="1119"/>
                  </a:lnTo>
                  <a:lnTo>
                    <a:pt x="0" y="1119"/>
                  </a:lnTo>
                  <a:lnTo>
                    <a:pt x="0" y="724"/>
                  </a:lnTo>
                  <a:lnTo>
                    <a:pt x="221" y="724"/>
                  </a:lnTo>
                  <a:lnTo>
                    <a:pt x="221" y="468"/>
                  </a:lnTo>
                  <a:lnTo>
                    <a:pt x="222" y="442"/>
                  </a:lnTo>
                  <a:lnTo>
                    <a:pt x="224" y="414"/>
                  </a:lnTo>
                  <a:lnTo>
                    <a:pt x="227" y="385"/>
                  </a:lnTo>
                  <a:lnTo>
                    <a:pt x="232" y="355"/>
                  </a:lnTo>
                  <a:lnTo>
                    <a:pt x="239" y="326"/>
                  </a:lnTo>
                  <a:lnTo>
                    <a:pt x="247" y="295"/>
                  </a:lnTo>
                  <a:lnTo>
                    <a:pt x="258" y="266"/>
                  </a:lnTo>
                  <a:lnTo>
                    <a:pt x="270" y="236"/>
                  </a:lnTo>
                  <a:lnTo>
                    <a:pt x="285" y="208"/>
                  </a:lnTo>
                  <a:lnTo>
                    <a:pt x="303" y="179"/>
                  </a:lnTo>
                  <a:lnTo>
                    <a:pt x="322" y="153"/>
                  </a:lnTo>
                  <a:lnTo>
                    <a:pt x="345" y="126"/>
                  </a:lnTo>
                  <a:lnTo>
                    <a:pt x="371" y="103"/>
                  </a:lnTo>
                  <a:lnTo>
                    <a:pt x="398" y="81"/>
                  </a:lnTo>
                  <a:lnTo>
                    <a:pt x="430" y="61"/>
                  </a:lnTo>
                  <a:lnTo>
                    <a:pt x="465" y="43"/>
                  </a:lnTo>
                  <a:lnTo>
                    <a:pt x="503" y="28"/>
                  </a:lnTo>
                  <a:lnTo>
                    <a:pt x="544" y="17"/>
                  </a:lnTo>
                  <a:lnTo>
                    <a:pt x="588" y="7"/>
                  </a:lnTo>
                  <a:lnTo>
                    <a:pt x="637" y="2"/>
                  </a:lnTo>
                  <a:lnTo>
                    <a:pt x="69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13" name="Graphic 12" descr="Internet with solid fill">
            <a:extLst>
              <a:ext uri="{FF2B5EF4-FFF2-40B4-BE49-F238E27FC236}">
                <a16:creationId xmlns:a16="http://schemas.microsoft.com/office/drawing/2014/main" id="{C675138A-4673-D39B-5198-D367C9E5F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24301" y="3856638"/>
            <a:ext cx="509472" cy="509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0F9AF4-C2A4-ABEC-B0C4-18C119B13797}"/>
              </a:ext>
            </a:extLst>
          </p:cNvPr>
          <p:cNvSpPr txBox="1"/>
          <p:nvPr/>
        </p:nvSpPr>
        <p:spPr>
          <a:xfrm>
            <a:off x="4400097" y="3915539"/>
            <a:ext cx="4724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</a:t>
            </a:r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kspl.ipb.ac.id</a:t>
            </a:r>
            <a:endParaRPr lang="en-001" dirty="0">
              <a:solidFill>
                <a:srgbClr val="F0EC2B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D5594F-E8A2-949C-B85B-CF9FAAC0ABF7}"/>
              </a:ext>
            </a:extLst>
          </p:cNvPr>
          <p:cNvSpPr txBox="1"/>
          <p:nvPr/>
        </p:nvSpPr>
        <p:spPr>
          <a:xfrm>
            <a:off x="4400097" y="4439640"/>
            <a:ext cx="523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PKSPL IPB</a:t>
            </a:r>
            <a:endParaRPr lang="en-001" dirty="0">
              <a:solidFill>
                <a:srgbClr val="F0EC2B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6233D6-148D-478E-A035-768DECE92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634" y="4935205"/>
            <a:ext cx="373470" cy="287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944805-3F21-1148-8760-372854873698}"/>
              </a:ext>
            </a:extLst>
          </p:cNvPr>
          <p:cNvSpPr txBox="1"/>
          <p:nvPr/>
        </p:nvSpPr>
        <p:spPr>
          <a:xfrm>
            <a:off x="4454922" y="4859443"/>
            <a:ext cx="5235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0EC2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@pkspl-ipb-university</a:t>
            </a:r>
            <a:endParaRPr lang="en-001" dirty="0">
              <a:solidFill>
                <a:srgbClr val="F0EC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8CA6D-B2F6-1AB0-44C9-5EB7EBFE6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green leaves&#10;&#10;AI-generated content may be incorrect.">
            <a:extLst>
              <a:ext uri="{FF2B5EF4-FFF2-40B4-BE49-F238E27FC236}">
                <a16:creationId xmlns:a16="http://schemas.microsoft.com/office/drawing/2014/main" id="{C6F40DF0-B02E-8A31-07D2-B95D5ACA9E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418289"/>
            <a:ext cx="4580466" cy="3533951"/>
          </a:xfrm>
          <a:prstGeom prst="rect">
            <a:avLst/>
          </a:prstGeom>
        </p:spPr>
      </p:pic>
      <p:pic>
        <p:nvPicPr>
          <p:cNvPr id="6" name="Picture 5" descr="A turtle swimming in the water&#10;&#10;AI-generated content may be incorrect.">
            <a:extLst>
              <a:ext uri="{FF2B5EF4-FFF2-40B4-BE49-F238E27FC236}">
                <a16:creationId xmlns:a16="http://schemas.microsoft.com/office/drawing/2014/main" id="{6992F8F7-FF9D-96C7-2A23-D0E04EC66F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959" y="4033519"/>
            <a:ext cx="2662844" cy="2003599"/>
          </a:xfrm>
          <a:prstGeom prst="rect">
            <a:avLst/>
          </a:prstGeom>
        </p:spPr>
      </p:pic>
      <p:pic>
        <p:nvPicPr>
          <p:cNvPr id="9" name="Picture 8" descr="A hand holding a cell phone with a map on the screen&#10;&#10;AI-generated content may be incorrect.">
            <a:extLst>
              <a:ext uri="{FF2B5EF4-FFF2-40B4-BE49-F238E27FC236}">
                <a16:creationId xmlns:a16="http://schemas.microsoft.com/office/drawing/2014/main" id="{FA7FC914-D91F-26A8-116E-EDB13CBBC9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39" y="4033519"/>
            <a:ext cx="1997133" cy="20035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6B257F-75C0-2ECB-D36E-2737096E25F1}"/>
              </a:ext>
            </a:extLst>
          </p:cNvPr>
          <p:cNvSpPr txBox="1"/>
          <p:nvPr/>
        </p:nvSpPr>
        <p:spPr>
          <a:xfrm>
            <a:off x="1401243" y="446121"/>
            <a:ext cx="5023790" cy="54476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B3C94"/>
                </a:solidFill>
              </a:rPr>
              <a:t>Ministry of Environment of Indonesia</a:t>
            </a:r>
          </a:p>
          <a:p>
            <a:r>
              <a:rPr lang="en-US" dirty="0">
                <a:solidFill>
                  <a:srgbClr val="2B3C94"/>
                </a:solidFill>
              </a:rPr>
              <a:t>Ms. Irene Aditya </a:t>
            </a:r>
            <a:r>
              <a:rPr lang="en-US" dirty="0" err="1">
                <a:solidFill>
                  <a:srgbClr val="2B3C94"/>
                </a:solidFill>
              </a:rPr>
              <a:t>Yuniarti</a:t>
            </a:r>
            <a:endParaRPr lang="en-US" dirty="0">
              <a:solidFill>
                <a:srgbClr val="2B3C94"/>
              </a:solidFill>
            </a:endParaRPr>
          </a:p>
          <a:p>
            <a:r>
              <a:rPr lang="en-US" dirty="0">
                <a:solidFill>
                  <a:srgbClr val="2B3C94"/>
                </a:solidFill>
              </a:rPr>
              <a:t>Ms. Nur </a:t>
            </a:r>
            <a:r>
              <a:rPr lang="en-US" dirty="0" err="1">
                <a:solidFill>
                  <a:srgbClr val="2B3C94"/>
                </a:solidFill>
              </a:rPr>
              <a:t>Isna</a:t>
            </a:r>
            <a:r>
              <a:rPr lang="en-US" dirty="0">
                <a:solidFill>
                  <a:srgbClr val="2B3C94"/>
                </a:solidFill>
              </a:rPr>
              <a:t> Khairunnisa</a:t>
            </a: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Center for Coastal and Marine Resources </a:t>
            </a:r>
          </a:p>
          <a:p>
            <a:r>
              <a:rPr lang="en-US" sz="2000" b="1" dirty="0">
                <a:solidFill>
                  <a:srgbClr val="2B3C94"/>
                </a:solidFill>
              </a:rPr>
              <a:t>Studies (CCMRS) IPB University</a:t>
            </a:r>
          </a:p>
          <a:p>
            <a:r>
              <a:rPr lang="en-US" dirty="0">
                <a:solidFill>
                  <a:srgbClr val="2B3C94"/>
                </a:solidFill>
              </a:rPr>
              <a:t>Prof. Dr. </a:t>
            </a:r>
            <a:r>
              <a:rPr lang="en-US" dirty="0" err="1">
                <a:solidFill>
                  <a:srgbClr val="2B3C94"/>
                </a:solidFill>
              </a:rPr>
              <a:t>Yonvitner</a:t>
            </a:r>
            <a:r>
              <a:rPr lang="en-US" dirty="0">
                <a:solidFill>
                  <a:srgbClr val="2B3C94"/>
                </a:solidFill>
              </a:rPr>
              <a:t> (Team Leader &amp; Ecosystem)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Luky </a:t>
            </a:r>
            <a:r>
              <a:rPr lang="en-US" dirty="0" err="1">
                <a:solidFill>
                  <a:srgbClr val="2B3C94"/>
                </a:solidFill>
              </a:rPr>
              <a:t>Adrianto</a:t>
            </a:r>
            <a:r>
              <a:rPr lang="en-US" dirty="0">
                <a:solidFill>
                  <a:srgbClr val="2B3C94"/>
                </a:solidFill>
              </a:rPr>
              <a:t> (Socio Economics)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Ario Damar (Pollution)</a:t>
            </a:r>
          </a:p>
          <a:p>
            <a:r>
              <a:rPr lang="en-US" dirty="0">
                <a:solidFill>
                  <a:srgbClr val="2B3C94"/>
                </a:solidFill>
              </a:rPr>
              <a:t>Prof. Dr. M. Riyanto (Fisheries)</a:t>
            </a:r>
          </a:p>
          <a:p>
            <a:r>
              <a:rPr lang="en-US" dirty="0">
                <a:solidFill>
                  <a:srgbClr val="2B3C94"/>
                </a:solidFill>
              </a:rPr>
              <a:t>Dr. Taryono (Governance)</a:t>
            </a:r>
          </a:p>
          <a:p>
            <a:r>
              <a:rPr lang="en-US" dirty="0">
                <a:solidFill>
                  <a:srgbClr val="2B3C94"/>
                </a:solidFill>
              </a:rPr>
              <a:t>Ms. </a:t>
            </a:r>
            <a:r>
              <a:rPr lang="en-US" dirty="0" err="1">
                <a:solidFill>
                  <a:srgbClr val="2B3C94"/>
                </a:solidFill>
              </a:rPr>
              <a:t>Isdahartati</a:t>
            </a:r>
            <a:endParaRPr lang="en-US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r>
              <a:rPr lang="en-US" sz="2000" b="1" dirty="0">
                <a:solidFill>
                  <a:srgbClr val="2B3C94"/>
                </a:solidFill>
              </a:rPr>
              <a:t>Project National Coordinator</a:t>
            </a:r>
          </a:p>
          <a:p>
            <a:r>
              <a:rPr lang="en-US" dirty="0">
                <a:solidFill>
                  <a:srgbClr val="2B3C94"/>
                </a:solidFill>
              </a:rPr>
              <a:t>Mr. Heru Waluyo </a:t>
            </a:r>
            <a:r>
              <a:rPr lang="en-US" dirty="0" err="1">
                <a:solidFill>
                  <a:srgbClr val="2B3C94"/>
                </a:solidFill>
              </a:rPr>
              <a:t>Kesowo</a:t>
            </a:r>
            <a:endParaRPr lang="en-US" dirty="0">
              <a:solidFill>
                <a:srgbClr val="2B3C94"/>
              </a:solidFill>
            </a:endParaRPr>
          </a:p>
          <a:p>
            <a:endParaRPr lang="en-US" sz="2000" b="1" dirty="0">
              <a:solidFill>
                <a:srgbClr val="2B3C94"/>
              </a:solidFill>
            </a:endParaRPr>
          </a:p>
          <a:p>
            <a:endParaRPr lang="en-001" sz="2000" b="1" dirty="0">
              <a:solidFill>
                <a:srgbClr val="2B3C9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144B52-ED7D-DAD1-E5C8-F15E37EB40A5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19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41E2031-93C0-4900-A858-E45D9EE28B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E95E5F-52EF-58AE-AFC6-145FE878AD71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A3EE0D9E-72A2-49AF-3696-04A496E4C9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563694"/>
              </p:ext>
            </p:extLst>
          </p:nvPr>
        </p:nvGraphicFramePr>
        <p:xfrm>
          <a:off x="866822" y="834613"/>
          <a:ext cx="10828741" cy="5364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6209">
                  <a:extLst>
                    <a:ext uri="{9D8B030D-6E8A-4147-A177-3AD203B41FA5}">
                      <a16:colId xmlns:a16="http://schemas.microsoft.com/office/drawing/2014/main" val="756335220"/>
                    </a:ext>
                  </a:extLst>
                </a:gridCol>
                <a:gridCol w="2945113">
                  <a:extLst>
                    <a:ext uri="{9D8B030D-6E8A-4147-A177-3AD203B41FA5}">
                      <a16:colId xmlns:a16="http://schemas.microsoft.com/office/drawing/2014/main" val="2597373631"/>
                    </a:ext>
                  </a:extLst>
                </a:gridCol>
                <a:gridCol w="7147419">
                  <a:extLst>
                    <a:ext uri="{9D8B030D-6E8A-4147-A177-3AD203B41FA5}">
                      <a16:colId xmlns:a16="http://schemas.microsoft.com/office/drawing/2014/main" val="3117038891"/>
                    </a:ext>
                  </a:extLst>
                </a:gridCol>
              </a:tblGrid>
              <a:tr h="216127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Thematics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Sub-themes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3005611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Socio Economics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- Social–ecological systems  </a:t>
                      </a:r>
                    </a:p>
                    <a:p>
                      <a:pPr marL="160338" marR="0" indent="-160338" algn="just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- High exposure to climate hazards 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- Anthropogenic pressures 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- Geomorphological vulnerability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- Ecologically rich and conservation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3326491"/>
                  </a:ext>
                </a:extLst>
              </a:tr>
              <a:tr h="214840">
                <a:tc rowSpan="2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Climate-related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Decline in Food and Fisheries Production and Tourism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765159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</a:rPr>
                        <a:t>Decline in Land Productivity and Fisheries Supply Chain Management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5258904"/>
                  </a:ext>
                </a:extLst>
              </a:tr>
              <a:tr h="214840">
                <a:tc rowSpan="3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-10160" algn="just">
                        <a:buNone/>
                      </a:pPr>
                      <a:r>
                        <a:rPr lang="en-US" sz="1600" dirty="0">
                          <a:effectLst/>
                        </a:rPr>
                        <a:t>Marine Pollution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Plastic/Marine Debris Pollution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12677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Oil Spill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7488802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Domestic waste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915595"/>
                  </a:ext>
                </a:extLst>
              </a:tr>
              <a:tr h="214840">
                <a:tc rowSpan="2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Ecosystem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Habitat Destruction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6883296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Habitat Quality Degradation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1063907"/>
                  </a:ext>
                </a:extLst>
              </a:tr>
              <a:tr h="214840">
                <a:tc rowSpan="5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</a:rPr>
                        <a:t>Marine capture fisheries and aquaculture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  <a:tabLst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Illegal Fishing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65249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</a:rPr>
                        <a:t>Overfishing in Fisheries Management Area (WPP) 711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0730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</a:rPr>
                        <a:t>Conflicts over Fishing Grounds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564127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</a:rPr>
                        <a:t>Abandoned, Lost, or Otherwise Discarded Fishing Gear (ALDFG)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13376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</a:rPr>
                        <a:t>Incidental Capture of Endangered, Threatened, and Protected (ETP) Species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383178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Governance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Regulations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3513987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Governance mechanisms on local, national and regional levels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4873644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Regional thematics cooperation : pollution, ecosystems and fisheries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452374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6C5CDD6-5160-27CC-0379-3DBD1DDABB14}"/>
              </a:ext>
            </a:extLst>
          </p:cNvPr>
          <p:cNvSpPr txBox="1"/>
          <p:nvPr/>
        </p:nvSpPr>
        <p:spPr>
          <a:xfrm>
            <a:off x="1677117" y="139473"/>
            <a:ext cx="9789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1. Key thematic/geographic areas of risk and vulnerability </a:t>
            </a:r>
          </a:p>
        </p:txBody>
      </p:sp>
    </p:spTree>
    <p:extLst>
      <p:ext uri="{BB962C8B-B14F-4D97-AF65-F5344CB8AC3E}">
        <p14:creationId xmlns:p14="http://schemas.microsoft.com/office/powerpoint/2010/main" val="308499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0775F-2A8B-02A6-65E7-E085EE951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87EEEB-C539-02C2-10BD-C3ADDBDFAD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DBE697-2E14-621A-33A2-34ACE36E5ED0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6A2C9513-CAE2-159B-28BC-F488E668E7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947540"/>
              </p:ext>
            </p:extLst>
          </p:nvPr>
        </p:nvGraphicFramePr>
        <p:xfrm>
          <a:off x="342947" y="834613"/>
          <a:ext cx="11353754" cy="576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174">
                  <a:extLst>
                    <a:ext uri="{9D8B030D-6E8A-4147-A177-3AD203B41FA5}">
                      <a16:colId xmlns:a16="http://schemas.microsoft.com/office/drawing/2014/main" val="756335220"/>
                    </a:ext>
                  </a:extLst>
                </a:gridCol>
                <a:gridCol w="3114265">
                  <a:extLst>
                    <a:ext uri="{9D8B030D-6E8A-4147-A177-3AD203B41FA5}">
                      <a16:colId xmlns:a16="http://schemas.microsoft.com/office/drawing/2014/main" val="2592277558"/>
                    </a:ext>
                  </a:extLst>
                </a:gridCol>
                <a:gridCol w="3774064">
                  <a:extLst>
                    <a:ext uri="{9D8B030D-6E8A-4147-A177-3AD203B41FA5}">
                      <a16:colId xmlns:a16="http://schemas.microsoft.com/office/drawing/2014/main" val="2597373631"/>
                    </a:ext>
                  </a:extLst>
                </a:gridCol>
                <a:gridCol w="3905251">
                  <a:extLst>
                    <a:ext uri="{9D8B030D-6E8A-4147-A177-3AD203B41FA5}">
                      <a16:colId xmlns:a16="http://schemas.microsoft.com/office/drawing/2014/main" val="3117038891"/>
                    </a:ext>
                  </a:extLst>
                </a:gridCol>
              </a:tblGrid>
              <a:tr h="216127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No.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Theme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TDA 2000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TDA 2025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3005611"/>
                  </a:ext>
                </a:extLst>
              </a:tr>
              <a:tr h="214840">
                <a:tc rowSpan="2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1.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Climate change risk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Less discussed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Food and Fisheries Production; Tourism 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7765159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Decline in Land Productivity and Fisheries Supply Chain Management 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5258904"/>
                  </a:ext>
                </a:extLst>
              </a:tr>
              <a:tr h="214840">
                <a:tc rowSpan="2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2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-1016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Coastal ecosystems : mangroves, coral reefs, seagrass and coastal wetland</a:t>
                      </a:r>
                    </a:p>
                    <a:p>
                      <a:pPr marL="0" marR="0" indent="-1016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  <a:tabLst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Habitat Destruction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Threats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Current management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Challenges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Opportunities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  <a:tabLst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Habitat Destruction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Threats  : 10-20%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management 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Challenges </a:t>
                      </a:r>
                    </a:p>
                    <a:p>
                      <a:pPr marL="285750" marR="0" indent="-285750" algn="just">
                        <a:buFontTx/>
                        <a:buChar char="-"/>
                        <a:tabLst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12677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Habitat Quality Degradation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Habitat Quality Degradation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5464465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Exploitation of living aquatic resources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9671579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Pollution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Land-based pollution; nutrient pollution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Plastic/Marine Debris Pollution : 20-30% increases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8351556"/>
                  </a:ext>
                </a:extLst>
              </a:tr>
              <a:tr h="214840">
                <a:tc rowSpan="4"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Industry and hydrocarbon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Oil Spill  : recurrent at </a:t>
                      </a:r>
                      <a:r>
                        <a:rPr lang="en-US" sz="1800" dirty="0" err="1">
                          <a:effectLst/>
                          <a:latin typeface="+mj-lt"/>
                        </a:rPr>
                        <a:t>Bintan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6883296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Hazardous waste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Hazardous waste :  better handling</a:t>
                      </a: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0371284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Domestic waste  : 30-40% increase population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1063907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Fish cage culture waste : 20-40% uneaten food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4503178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Current managements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Current managements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9843662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161290" algn="just">
                        <a:buNone/>
                      </a:pPr>
                      <a:endParaRPr lang="en-US" sz="18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Challenges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buNone/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Challenges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11171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CE941BA-187C-B16D-8D82-7EDF657AD145}"/>
              </a:ext>
            </a:extLst>
          </p:cNvPr>
          <p:cNvSpPr txBox="1"/>
          <p:nvPr/>
        </p:nvSpPr>
        <p:spPr>
          <a:xfrm>
            <a:off x="1610442" y="63088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2. How does these areas of risk and vulnerability as assessed in year 2025 differ from the National TDA Report 1.0 (year 2000)?</a:t>
            </a:r>
          </a:p>
        </p:txBody>
      </p:sp>
    </p:spTree>
    <p:extLst>
      <p:ext uri="{BB962C8B-B14F-4D97-AF65-F5344CB8AC3E}">
        <p14:creationId xmlns:p14="http://schemas.microsoft.com/office/powerpoint/2010/main" val="394814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07628-8521-5DD0-4237-24C4559A2C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7F32EE-3920-F064-75D9-414B11EDE0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AD9AF3-8C9F-22B9-C5DD-90D5F698D390}"/>
              </a:ext>
            </a:extLst>
          </p:cNvPr>
          <p:cNvSpPr txBox="1"/>
          <p:nvPr/>
        </p:nvSpPr>
        <p:spPr>
          <a:xfrm>
            <a:off x="176742" y="981143"/>
            <a:ext cx="12245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2B3C94"/>
                </a:solidFill>
                <a:effectLst/>
                <a:latin typeface="Acumin Pro Black" panose="020B0904020202020204" pitchFamily="34" charset="0"/>
              </a:rPr>
              <a:t>RSTC3 Meeting     </a:t>
            </a:r>
          </a:p>
          <a:p>
            <a:r>
              <a:rPr lang="de-DE" sz="1000" dirty="0">
                <a:solidFill>
                  <a:srgbClr val="4950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26-28 Jan 2026        </a:t>
            </a:r>
          </a:p>
          <a:p>
            <a:r>
              <a:rPr lang="de-DE" sz="1000" b="0" i="0" dirty="0">
                <a:solidFill>
                  <a:srgbClr val="495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Phú Quốc</a:t>
            </a:r>
            <a:endParaRPr lang="en-001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BB6EA58F-7785-BA94-8B1F-FA5954B34F74}"/>
              </a:ext>
            </a:extLst>
          </p:cNvPr>
          <p:cNvGraphicFramePr>
            <a:graphicFrameLocks/>
          </p:cNvGraphicFramePr>
          <p:nvPr/>
        </p:nvGraphicFramePr>
        <p:xfrm>
          <a:off x="352572" y="959742"/>
          <a:ext cx="11353754" cy="5364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174">
                  <a:extLst>
                    <a:ext uri="{9D8B030D-6E8A-4147-A177-3AD203B41FA5}">
                      <a16:colId xmlns:a16="http://schemas.microsoft.com/office/drawing/2014/main" val="756335220"/>
                    </a:ext>
                  </a:extLst>
                </a:gridCol>
                <a:gridCol w="3114265">
                  <a:extLst>
                    <a:ext uri="{9D8B030D-6E8A-4147-A177-3AD203B41FA5}">
                      <a16:colId xmlns:a16="http://schemas.microsoft.com/office/drawing/2014/main" val="2592277558"/>
                    </a:ext>
                  </a:extLst>
                </a:gridCol>
                <a:gridCol w="3774064">
                  <a:extLst>
                    <a:ext uri="{9D8B030D-6E8A-4147-A177-3AD203B41FA5}">
                      <a16:colId xmlns:a16="http://schemas.microsoft.com/office/drawing/2014/main" val="2597373631"/>
                    </a:ext>
                  </a:extLst>
                </a:gridCol>
                <a:gridCol w="3905251">
                  <a:extLst>
                    <a:ext uri="{9D8B030D-6E8A-4147-A177-3AD203B41FA5}">
                      <a16:colId xmlns:a16="http://schemas.microsoft.com/office/drawing/2014/main" val="3117038891"/>
                    </a:ext>
                  </a:extLst>
                </a:gridCol>
              </a:tblGrid>
              <a:tr h="216127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No.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Theme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TDA 2000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TDA 2025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3005611"/>
                  </a:ext>
                </a:extLst>
              </a:tr>
              <a:tr h="214840">
                <a:tc rowSpan="5"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4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Fisheries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Fisheries and habitat management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Illegal Fishing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65249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Regional Refugia Fish Management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Overfishing in Fisheries Management Area (WPP) 711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07303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Conflicts over Fishing Grounds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9564127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Abandoned, Lost, or Otherwise Discarded Fishing Gear (ALDFG)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1337638"/>
                  </a:ext>
                </a:extLst>
              </a:tr>
              <a:tr h="21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129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Incidental Capture of Endangered, Threatened, and Protected (ETP) Species</a:t>
                      </a: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383178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Socio Economics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Economic Valuation</a:t>
                      </a:r>
                    </a:p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Cost-Benefits Analysis for environmental issues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1. Socio-economics risk</a:t>
                      </a:r>
                    </a:p>
                    <a:p>
                      <a:pPr marL="160338" marR="0" indent="-160338" algn="just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2. Livelihood dynamics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3. Anthropogenic pressures 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4. Climate-community resilience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5. Economic Valuation</a:t>
                      </a:r>
                    </a:p>
                    <a:p>
                      <a:pPr marL="160338" marR="0" indent="-160338" algn="l">
                        <a:buNone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6. Blue Economy Context</a:t>
                      </a:r>
                    </a:p>
                    <a:p>
                      <a:pPr marL="160338" marR="0" indent="-160338" algn="l">
                        <a:buNone/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9793300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Governance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Less discussed</a:t>
                      </a:r>
                    </a:p>
                    <a:p>
                      <a:pPr marL="160338" marR="0" indent="-160338" algn="just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Regional cooperation mechanisms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Regulations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6566824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buNone/>
                      </a:pPr>
                      <a:r>
                        <a:rPr lang="en-US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Governance mechanisms on local, national and regional levels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1078731"/>
                  </a:ext>
                </a:extLst>
              </a:tr>
              <a:tr h="214840">
                <a:tc>
                  <a:txBody>
                    <a:bodyPr/>
                    <a:lstStyle/>
                    <a:p>
                      <a:pPr marL="0" marR="0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60338" marR="0" indent="-160338" algn="just">
                        <a:buNone/>
                      </a:pPr>
                      <a:endParaRPr lang="en-US" sz="1600" dirty="0">
                        <a:effectLst/>
                        <a:latin typeface="+mj-lt"/>
                        <a:ea typeface="Times New Roman" panose="02020603050405020304" pitchFamily="18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ptos" panose="020B0004020202020204" pitchFamily="34" charset="0"/>
                        </a:rPr>
                        <a:t>Regional thematics cooperation : pollution, ecosystems and fisheries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531385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F068789-C33E-23FE-C0AF-21377BF2B8FB}"/>
              </a:ext>
            </a:extLst>
          </p:cNvPr>
          <p:cNvSpPr txBox="1"/>
          <p:nvPr/>
        </p:nvSpPr>
        <p:spPr>
          <a:xfrm>
            <a:off x="1610442" y="63088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2. How does these areas of risk and vulnerability as assessed in year 2025 differ from the National TDA Report 1.0 (year 2000)?</a:t>
            </a:r>
          </a:p>
        </p:txBody>
      </p:sp>
    </p:spTree>
    <p:extLst>
      <p:ext uri="{BB962C8B-B14F-4D97-AF65-F5344CB8AC3E}">
        <p14:creationId xmlns:p14="http://schemas.microsoft.com/office/powerpoint/2010/main" val="2556594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9A17B-6A1A-7D61-3C5E-08FBDB27A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2B40C4C-EEB2-E8D0-DEE1-1AF8521B9788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E424C3-A5F8-FC81-11CF-20B4761A1E58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Ecosystems Coral Reef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90332-B08D-6058-BE48-BF0B0A5B7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42" y="1391053"/>
            <a:ext cx="6355787" cy="29574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6A1D40-B2BC-80B7-AC78-A2D3417E7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694" y="3380214"/>
            <a:ext cx="8314873" cy="34777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E31AFA-CCD0-2C10-953B-1169D9DDD38B}"/>
              </a:ext>
            </a:extLst>
          </p:cNvPr>
          <p:cNvSpPr txBox="1"/>
          <p:nvPr/>
        </p:nvSpPr>
        <p:spPr>
          <a:xfrm>
            <a:off x="6514903" y="2425992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Ecosystems Seagrass</a:t>
            </a:r>
          </a:p>
        </p:txBody>
      </p:sp>
    </p:spTree>
    <p:extLst>
      <p:ext uri="{BB962C8B-B14F-4D97-AF65-F5344CB8AC3E}">
        <p14:creationId xmlns:p14="http://schemas.microsoft.com/office/powerpoint/2010/main" val="90447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DA020-B6A0-C2C5-24A6-2076D120B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8E0FF10-0CF6-CF56-E669-774958828FC8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334E4B-4EEA-D2D6-6485-37CC7099F693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Threats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BF8933-DDFC-D4B6-FF85-62249534F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8" y="1583020"/>
            <a:ext cx="11564964" cy="511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33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E97BA-844D-1BB4-8ED0-03F2C7FDF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1A02D98-824D-8C99-1320-F7733FBA562A}"/>
              </a:ext>
            </a:extLst>
          </p:cNvPr>
          <p:cNvSpPr txBox="1"/>
          <p:nvPr/>
        </p:nvSpPr>
        <p:spPr>
          <a:xfrm>
            <a:off x="1620068" y="159341"/>
            <a:ext cx="9789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2. How does these areas of risk and vulnerability as assessed in year 2025 differ from the National TDA Report 1.0 (year 2000)?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A26C74D-56C1-8C3A-7389-309E75C55E74}"/>
              </a:ext>
            </a:extLst>
          </p:cNvPr>
          <p:cNvGraphicFramePr>
            <a:graphicFrameLocks noGrp="1"/>
          </p:cNvGraphicFramePr>
          <p:nvPr/>
        </p:nvGraphicFramePr>
        <p:xfrm>
          <a:off x="691281" y="1317974"/>
          <a:ext cx="6512560" cy="2969822"/>
        </p:xfrm>
        <a:graphic>
          <a:graphicData uri="http://schemas.openxmlformats.org/drawingml/2006/table">
            <a:tbl>
              <a:tblPr firstRow="1" firstCol="1" bandRow="1"/>
              <a:tblGrid>
                <a:gridCol w="1119990">
                  <a:extLst>
                    <a:ext uri="{9D8B030D-6E8A-4147-A177-3AD203B41FA5}">
                      <a16:colId xmlns:a16="http://schemas.microsoft.com/office/drawing/2014/main" val="3489049363"/>
                    </a:ext>
                  </a:extLst>
                </a:gridCol>
                <a:gridCol w="1087172">
                  <a:extLst>
                    <a:ext uri="{9D8B030D-6E8A-4147-A177-3AD203B41FA5}">
                      <a16:colId xmlns:a16="http://schemas.microsoft.com/office/drawing/2014/main" val="1477743712"/>
                    </a:ext>
                  </a:extLst>
                </a:gridCol>
                <a:gridCol w="1123893">
                  <a:extLst>
                    <a:ext uri="{9D8B030D-6E8A-4147-A177-3AD203B41FA5}">
                      <a16:colId xmlns:a16="http://schemas.microsoft.com/office/drawing/2014/main" val="3025436541"/>
                    </a:ext>
                  </a:extLst>
                </a:gridCol>
                <a:gridCol w="1277927">
                  <a:extLst>
                    <a:ext uri="{9D8B030D-6E8A-4147-A177-3AD203B41FA5}">
                      <a16:colId xmlns:a16="http://schemas.microsoft.com/office/drawing/2014/main" val="3890982369"/>
                    </a:ext>
                  </a:extLst>
                </a:gridCol>
                <a:gridCol w="1110456">
                  <a:extLst>
                    <a:ext uri="{9D8B030D-6E8A-4147-A177-3AD203B41FA5}">
                      <a16:colId xmlns:a16="http://schemas.microsoft.com/office/drawing/2014/main" val="3992122689"/>
                    </a:ext>
                  </a:extLst>
                </a:gridCol>
                <a:gridCol w="793122">
                  <a:extLst>
                    <a:ext uri="{9D8B030D-6E8A-4147-A177-3AD203B41FA5}">
                      <a16:colId xmlns:a16="http://schemas.microsoft.com/office/drawing/2014/main" val="1176221721"/>
                    </a:ext>
                  </a:extLst>
                </a:gridCol>
              </a:tblGrid>
              <a:tr h="883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Province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Coastal Region Area (km²)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National Area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Est. Coastal Population (2023)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 Dependency on Fisheries &amp; Marine Sector (%)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Socio-Economic Risk Index*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1184605"/>
                  </a:ext>
                </a:extLst>
              </a:tr>
              <a:tr h="6333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West Kalimantan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147,037.04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7.66%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1.52 million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28–32%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(0.71)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5A5A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262190"/>
                  </a:ext>
                </a:extLst>
              </a:tr>
              <a:tr h="5830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 Sumatera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86,771.68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4.52%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 million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22–26%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 (0.58)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957418"/>
                  </a:ext>
                </a:extLst>
              </a:tr>
              <a:tr h="42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Bangka Belitung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b="1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16,690.13</a:t>
                      </a:r>
                      <a:endParaRPr lang="en-US" sz="1400" b="1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b="1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0.87%</a:t>
                      </a:r>
                      <a:endParaRPr lang="en-US" sz="1400" b="1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b="1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 million</a:t>
                      </a:r>
                      <a:endParaRPr lang="en-US" sz="1400" b="1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b="1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36–40%</a:t>
                      </a:r>
                      <a:endParaRPr lang="en-US" sz="1400" b="1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b="1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(0.74)</a:t>
                      </a:r>
                      <a:endParaRPr lang="en-US" sz="1400" b="1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837141"/>
                  </a:ext>
                </a:extLst>
              </a:tr>
              <a:tr h="42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Riau Islands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8,084.00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 million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30–34%</a:t>
                      </a:r>
                      <a:endParaRPr lang="en-US" sz="14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5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(0.69)</a:t>
                      </a:r>
                      <a:endParaRPr lang="en-US" sz="14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A5A5A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521433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7733241-3D55-9FCE-5F37-DFE5B21E5402}"/>
              </a:ext>
            </a:extLst>
          </p:cNvPr>
          <p:cNvSpPr txBox="1"/>
          <p:nvPr/>
        </p:nvSpPr>
        <p:spPr>
          <a:xfrm>
            <a:off x="1301148" y="981949"/>
            <a:ext cx="6111240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Socio-Economics Risk Assessment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4B1C65-CEE6-E7E5-C7BB-7E1876D34DB9}"/>
              </a:ext>
            </a:extLst>
          </p:cNvPr>
          <p:cNvSpPr txBox="1"/>
          <p:nvPr/>
        </p:nvSpPr>
        <p:spPr>
          <a:xfrm>
            <a:off x="9392519" y="4008933"/>
            <a:ext cx="2708041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1400" b="1" kern="1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Climate-Environmental Threats</a:t>
            </a:r>
            <a:endParaRPr lang="en-US" sz="1400" b="1" kern="1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B3957B78-0D66-5834-7371-A288ED0C9919}"/>
              </a:ext>
            </a:extLst>
          </p:cNvPr>
          <p:cNvGraphicFramePr>
            <a:graphicFrameLocks noGrp="1"/>
          </p:cNvGraphicFramePr>
          <p:nvPr/>
        </p:nvGraphicFramePr>
        <p:xfrm>
          <a:off x="5773420" y="4334755"/>
          <a:ext cx="6169659" cy="2179999"/>
        </p:xfrm>
        <a:graphic>
          <a:graphicData uri="http://schemas.openxmlformats.org/drawingml/2006/table">
            <a:tbl>
              <a:tblPr firstRow="1" firstCol="1" bandRow="1"/>
              <a:tblGrid>
                <a:gridCol w="1271490">
                  <a:extLst>
                    <a:ext uri="{9D8B030D-6E8A-4147-A177-3AD203B41FA5}">
                      <a16:colId xmlns:a16="http://schemas.microsoft.com/office/drawing/2014/main" val="3409900698"/>
                    </a:ext>
                  </a:extLst>
                </a:gridCol>
                <a:gridCol w="741269">
                  <a:extLst>
                    <a:ext uri="{9D8B030D-6E8A-4147-A177-3AD203B41FA5}">
                      <a16:colId xmlns:a16="http://schemas.microsoft.com/office/drawing/2014/main" val="3933726789"/>
                    </a:ext>
                  </a:extLst>
                </a:gridCol>
                <a:gridCol w="956658">
                  <a:extLst>
                    <a:ext uri="{9D8B030D-6E8A-4147-A177-3AD203B41FA5}">
                      <a16:colId xmlns:a16="http://schemas.microsoft.com/office/drawing/2014/main" val="1655193639"/>
                    </a:ext>
                  </a:extLst>
                </a:gridCol>
                <a:gridCol w="978587">
                  <a:extLst>
                    <a:ext uri="{9D8B030D-6E8A-4147-A177-3AD203B41FA5}">
                      <a16:colId xmlns:a16="http://schemas.microsoft.com/office/drawing/2014/main" val="4149681888"/>
                    </a:ext>
                  </a:extLst>
                </a:gridCol>
                <a:gridCol w="1018860">
                  <a:extLst>
                    <a:ext uri="{9D8B030D-6E8A-4147-A177-3AD203B41FA5}">
                      <a16:colId xmlns:a16="http://schemas.microsoft.com/office/drawing/2014/main" val="2044883503"/>
                    </a:ext>
                  </a:extLst>
                </a:gridCol>
                <a:gridCol w="1202795">
                  <a:extLst>
                    <a:ext uri="{9D8B030D-6E8A-4147-A177-3AD203B41FA5}">
                      <a16:colId xmlns:a16="http://schemas.microsoft.com/office/drawing/2014/main" val="3936395327"/>
                    </a:ext>
                  </a:extLst>
                </a:gridCol>
              </a:tblGrid>
              <a:tr h="8081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Province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Coastal Region Area (km²)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of National Area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Sea-Level Rise Rate (mm/year)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Extreme Event Frequency (events/year)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Risk Level*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278400"/>
                  </a:ext>
                </a:extLst>
              </a:tr>
              <a:tr h="3936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West Kalimantan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147.037,04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ED7D31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19620"/>
                  </a:ext>
                </a:extLst>
              </a:tr>
              <a:tr h="3936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South Sumatera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86.771,68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Medium-High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022594"/>
                  </a:ext>
                </a:extLst>
              </a:tr>
              <a:tr h="3936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Bangka Belitung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16.690,13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082675"/>
                  </a:ext>
                </a:extLst>
              </a:tr>
              <a:tr h="1908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Riau Islands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8.200,00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295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842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6443</TotalTime>
  <Words>1766</Words>
  <Application>Microsoft Office PowerPoint</Application>
  <PresentationFormat>Widescreen</PresentationFormat>
  <Paragraphs>313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Acumin Pro Black</vt:lpstr>
      <vt:lpstr>Aptos</vt:lpstr>
      <vt:lpstr>Aptos Display</vt:lpstr>
      <vt:lpstr>Arial</vt:lpstr>
      <vt:lpstr>Calibri</vt:lpstr>
      <vt:lpstr>Lato</vt:lpstr>
      <vt:lpstr>Lato Black</vt:lpstr>
      <vt:lpstr>Roboto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Strategic Recommendation for Fisheries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DELL</cp:lastModifiedBy>
  <cp:revision>791</cp:revision>
  <dcterms:created xsi:type="dcterms:W3CDTF">2017-04-05T12:34:05Z</dcterms:created>
  <dcterms:modified xsi:type="dcterms:W3CDTF">2026-01-26T04:22:38Z</dcterms:modified>
</cp:coreProperties>
</file>