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12192000" cy="6858000"/>
  <p:notesSz cx="6858000" cy="9144000"/>
  <p:embeddedFontLst>
    <p:embeddedFont>
      <p:font typeface="Lato Black" panose="020F0502020204030203" pitchFamily="34" charset="0"/>
      <p:bold r:id="rId29"/>
      <p:boldItalic r:id="rId30"/>
    </p:embeddedFont>
    <p:embeddedFont>
      <p:font typeface="Play" panose="020B0604020202020204" charset="0"/>
      <p:regular r:id="rId31"/>
      <p:bold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8" roundtripDataSignature="AMtx7mjyWAMntmMYhzIO1uZjKSLXNCpKr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9A578DF-FA3F-489D-BC8D-A9603357A7DF}">
  <a:tblStyle styleId="{49A578DF-FA3F-489D-BC8D-A9603357A7DF}" styleName="Table_0">
    <a:wholeTbl>
      <a:tcTxStyle b="off" i="off">
        <a:font>
          <a:latin typeface="Aptos"/>
          <a:ea typeface="Aptos"/>
          <a:cs typeface="Apto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9EC"/>
          </a:solidFill>
        </a:fill>
      </a:tcStyle>
    </a:wholeTbl>
    <a:band1H>
      <a:tcTxStyle/>
      <a:tcStyle>
        <a:tcBdr/>
        <a:fill>
          <a:solidFill>
            <a:srgbClr val="CAD1D8"/>
          </a:solidFill>
        </a:fill>
      </a:tcStyle>
    </a:band1H>
    <a:band2H>
      <a:tcTxStyle/>
      <a:tcStyle>
        <a:tcBdr/>
      </a:tcStyle>
    </a:band2H>
    <a:band1V>
      <a:tcTxStyle/>
      <a:tcStyle>
        <a:tcBdr/>
        <a:fill>
          <a:solidFill>
            <a:srgbClr val="CAD1D8"/>
          </a:solidFill>
        </a:fill>
      </a:tcStyle>
    </a:band1V>
    <a:band2V>
      <a:tcTxStyle/>
      <a:tcStyle>
        <a:tcBdr/>
      </a:tcStyle>
    </a:band2V>
    <a:lastCol>
      <a:tcTxStyle b="on" i="off">
        <a:font>
          <a:latin typeface="Aptos"/>
          <a:ea typeface="Aptos"/>
          <a:cs typeface="Aptos"/>
        </a:font>
        <a:schemeClr val="lt1"/>
      </a:tcTxStyle>
      <a:tcStyle>
        <a:tcBdr/>
        <a:fill>
          <a:solidFill>
            <a:schemeClr val="accent1"/>
          </a:solidFill>
        </a:fill>
      </a:tcStyle>
    </a:lastCol>
    <a:firstCol>
      <a:tcTxStyle b="on" i="off">
        <a:font>
          <a:latin typeface="Aptos"/>
          <a:ea typeface="Aptos"/>
          <a:cs typeface="Aptos"/>
        </a:font>
        <a:schemeClr val="lt1"/>
      </a:tcTxStyle>
      <a:tcStyle>
        <a:tcBdr/>
        <a:fill>
          <a:solidFill>
            <a:schemeClr val="accent1"/>
          </a:solidFill>
        </a:fill>
      </a:tcStyle>
    </a:firstCol>
    <a:lastRow>
      <a:tcTxStyle b="on" i="off">
        <a:font>
          <a:latin typeface="Aptos"/>
          <a:ea typeface="Aptos"/>
          <a:cs typeface="Apto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ptos"/>
          <a:ea typeface="Aptos"/>
          <a:cs typeface="Apto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C24AA4AE-642E-4537-A4AE-438B93C6EC02}"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B07EBCA3-0967-4B7D-A2EB-9BADA7D8454B}" styleName="Table_2">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874" y="4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3baca769e7d_3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 name="Google Shape;176;g3baca769e7d_3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solidFill>
                <a:srgbClr val="FF0000"/>
              </a:solidFill>
            </a:endParaRPr>
          </a:p>
        </p:txBody>
      </p:sp>
      <p:sp>
        <p:nvSpPr>
          <p:cNvPr id="275" name="Google Shape;275;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3baca769e7d_1_2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g3baca769e7d_1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3bb64a6261a_2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90" name="Google Shape;290;g3bb64a6261a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3bb18f0bc52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97" name="Google Shape;297;g3bb18f0bc52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b9e1c07455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4" name="Google Shape;304;g3b9e1c0745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3b9e1c07455_2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2" name="Google Shape;312;g3b9e1c07455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19" name="Google Shape;319;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3b86a942fe2_2_1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dirty="0"/>
          </a:p>
        </p:txBody>
      </p:sp>
      <p:sp>
        <p:nvSpPr>
          <p:cNvPr id="330" name="Google Shape;330;g3b86a942fe2_2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3b86a942fe2_2_2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1200"/>
              </a:spcBef>
              <a:spcAft>
                <a:spcPts val="0"/>
              </a:spcAft>
              <a:buNone/>
            </a:pPr>
            <a:endParaRPr dirty="0"/>
          </a:p>
        </p:txBody>
      </p:sp>
      <p:sp>
        <p:nvSpPr>
          <p:cNvPr id="340" name="Google Shape;340;g3b86a942fe2_2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b86a942fe2_2_3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1200"/>
              </a:spcAft>
              <a:buClr>
                <a:schemeClr val="dk1"/>
              </a:buClr>
              <a:buSzPts val="1100"/>
              <a:buFont typeface="Arial"/>
              <a:buNone/>
            </a:pPr>
            <a:endParaRPr lang="en-US" dirty="0"/>
          </a:p>
        </p:txBody>
      </p:sp>
      <p:sp>
        <p:nvSpPr>
          <p:cNvPr id="350" name="Google Shape;350;g3b86a942fe2_2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3baca769e7d_3_18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92" name="Google Shape;192;g3baca769e7d_3_1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3b874ddc291_1_5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1200"/>
              </a:spcAft>
              <a:buClr>
                <a:schemeClr val="dk1"/>
              </a:buClr>
              <a:buSzPts val="1100"/>
              <a:buFont typeface="Arial"/>
              <a:buNone/>
            </a:pPr>
            <a:endParaRPr dirty="0"/>
          </a:p>
        </p:txBody>
      </p:sp>
      <p:sp>
        <p:nvSpPr>
          <p:cNvPr id="361" name="Google Shape;361;g3b874ddc291_1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3b874ddc291_1_1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3" name="Google Shape;373;g3b874ddc291_1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3b86a942fe2_2_5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a:ea typeface="Arial"/>
              <a:cs typeface="Arial"/>
              <a:sym typeface="Arial"/>
            </a:endParaRPr>
          </a:p>
        </p:txBody>
      </p:sp>
      <p:sp>
        <p:nvSpPr>
          <p:cNvPr id="383" name="Google Shape;383;g3b86a942fe2_2_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3b874ddc291_1_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just" rtl="0">
              <a:spcBef>
                <a:spcPts val="800"/>
              </a:spcBef>
              <a:spcAft>
                <a:spcPts val="0"/>
              </a:spcAft>
              <a:buNone/>
            </a:pPr>
            <a:endParaRPr dirty="0">
              <a:latin typeface="Arial"/>
              <a:ea typeface="Arial"/>
              <a:cs typeface="Arial"/>
              <a:sym typeface="Arial"/>
            </a:endParaRPr>
          </a:p>
        </p:txBody>
      </p:sp>
      <p:sp>
        <p:nvSpPr>
          <p:cNvPr id="398" name="Google Shape;398;g3b874ddc291_1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5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09" name="Google Shape;409;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5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17" name="Google Shape;417;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6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5" name="Google Shape;425;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12" name="Google Shape;212;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4" name="Google Shape;22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4" name="Google Shape;23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3" name="Google Shape;24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52" name="Google Shape;25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0" name="Google Shape;26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5"/>
        <p:cNvGrpSpPr/>
        <p:nvPr/>
      </p:nvGrpSpPr>
      <p:grpSpPr>
        <a:xfrm>
          <a:off x="0" y="0"/>
          <a:ext cx="0" cy="0"/>
          <a:chOff x="0" y="0"/>
          <a:chExt cx="0" cy="0"/>
        </a:xfrm>
      </p:grpSpPr>
      <p:sp>
        <p:nvSpPr>
          <p:cNvPr id="16" name="Google Shape;16;p67"/>
          <p:cNvSpPr>
            <a:spLocks noGrp="1"/>
          </p:cNvSpPr>
          <p:nvPr>
            <p:ph type="pic" idx="2"/>
          </p:nvPr>
        </p:nvSpPr>
        <p:spPr>
          <a:xfrm>
            <a:off x="1085850" y="698530"/>
            <a:ext cx="3817465" cy="4330669"/>
          </a:xfrm>
          <a:prstGeom prst="rect">
            <a:avLst/>
          </a:prstGeom>
          <a:solidFill>
            <a:schemeClr val="lt1"/>
          </a:solidFill>
          <a:ln w="76200" cap="flat" cmpd="sng">
            <a:solidFill>
              <a:srgbClr val="FFFFFF"/>
            </a:solidFill>
            <a:prstDash val="solid"/>
            <a:round/>
            <a:headEnd type="none" w="sm" len="sm"/>
            <a:tailEnd type="none" w="sm" len="sm"/>
          </a:ln>
        </p:spPr>
      </p:sp>
      <p:sp>
        <p:nvSpPr>
          <p:cNvPr id="17" name="Google Shape;17;p67"/>
          <p:cNvSpPr>
            <a:spLocks noGrp="1"/>
          </p:cNvSpPr>
          <p:nvPr>
            <p:ph type="pic" idx="3"/>
          </p:nvPr>
        </p:nvSpPr>
        <p:spPr>
          <a:xfrm>
            <a:off x="5364480" y="1855466"/>
            <a:ext cx="1331184" cy="1142999"/>
          </a:xfrm>
          <a:prstGeom prst="rect">
            <a:avLst/>
          </a:prstGeom>
          <a:solidFill>
            <a:schemeClr val="lt1"/>
          </a:solidFill>
          <a:ln>
            <a:noFill/>
          </a:ln>
        </p:spPr>
      </p:sp>
      <p:sp>
        <p:nvSpPr>
          <p:cNvPr id="18" name="Google Shape;18;p67"/>
          <p:cNvSpPr>
            <a:spLocks noGrp="1"/>
          </p:cNvSpPr>
          <p:nvPr>
            <p:ph type="pic" idx="4"/>
          </p:nvPr>
        </p:nvSpPr>
        <p:spPr>
          <a:xfrm>
            <a:off x="7277943" y="1855465"/>
            <a:ext cx="1331184" cy="1142999"/>
          </a:xfrm>
          <a:prstGeom prst="rect">
            <a:avLst/>
          </a:prstGeom>
          <a:solidFill>
            <a:schemeClr val="lt1"/>
          </a:solidFill>
          <a:ln>
            <a:noFill/>
          </a:ln>
        </p:spPr>
      </p:sp>
      <p:sp>
        <p:nvSpPr>
          <p:cNvPr id="19" name="Google Shape;19;p67"/>
          <p:cNvSpPr>
            <a:spLocks noGrp="1"/>
          </p:cNvSpPr>
          <p:nvPr>
            <p:ph type="pic" idx="5"/>
          </p:nvPr>
        </p:nvSpPr>
        <p:spPr>
          <a:xfrm>
            <a:off x="9160450" y="1855465"/>
            <a:ext cx="1331184" cy="1142999"/>
          </a:xfrm>
          <a:prstGeom prst="rect">
            <a:avLst/>
          </a:prstGeom>
          <a:solidFill>
            <a:schemeClr val="lt1"/>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0"/>
        <p:cNvGrpSpPr/>
        <p:nvPr/>
      </p:nvGrpSpPr>
      <p:grpSpPr>
        <a:xfrm>
          <a:off x="0" y="0"/>
          <a:ext cx="0" cy="0"/>
          <a:chOff x="0" y="0"/>
          <a:chExt cx="0" cy="0"/>
        </a:xfrm>
      </p:grpSpPr>
      <p:sp>
        <p:nvSpPr>
          <p:cNvPr id="61" name="Google Shape;61;p7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7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7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7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7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7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7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9"/>
        <p:cNvGrpSpPr/>
        <p:nvPr/>
      </p:nvGrpSpPr>
      <p:grpSpPr>
        <a:xfrm>
          <a:off x="0" y="0"/>
          <a:ext cx="0" cy="0"/>
          <a:chOff x="0" y="0"/>
          <a:chExt cx="0" cy="0"/>
        </a:xfrm>
      </p:grpSpPr>
      <p:sp>
        <p:nvSpPr>
          <p:cNvPr id="70" name="Google Shape;70;p7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7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2" name="Google Shape;72;p7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7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7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7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6"/>
        <p:cNvGrpSpPr/>
        <p:nvPr/>
      </p:nvGrpSpPr>
      <p:grpSpPr>
        <a:xfrm>
          <a:off x="0" y="0"/>
          <a:ext cx="0" cy="0"/>
          <a:chOff x="0" y="0"/>
          <a:chExt cx="0" cy="0"/>
        </a:xfrm>
      </p:grpSpPr>
      <p:sp>
        <p:nvSpPr>
          <p:cNvPr id="77" name="Google Shape;77;p7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79"/>
          <p:cNvSpPr>
            <a:spLocks noGrp="1"/>
          </p:cNvSpPr>
          <p:nvPr>
            <p:ph type="pic" idx="2"/>
          </p:nvPr>
        </p:nvSpPr>
        <p:spPr>
          <a:xfrm>
            <a:off x="5183188" y="987425"/>
            <a:ext cx="6172200" cy="4873625"/>
          </a:xfrm>
          <a:prstGeom prst="rect">
            <a:avLst/>
          </a:prstGeom>
          <a:noFill/>
          <a:ln>
            <a:noFill/>
          </a:ln>
        </p:spPr>
      </p:sp>
      <p:sp>
        <p:nvSpPr>
          <p:cNvPr id="79" name="Google Shape;79;p7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0" name="Google Shape;80;p7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7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7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8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8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8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8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8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8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8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8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8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8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95"/>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3_Custom Layout">
  <p:cSld name="23_Custom Layout">
    <p:spTree>
      <p:nvGrpSpPr>
        <p:cNvPr id="1" name="Shape 96"/>
        <p:cNvGrpSpPr/>
        <p:nvPr/>
      </p:nvGrpSpPr>
      <p:grpSpPr>
        <a:xfrm>
          <a:off x="0" y="0"/>
          <a:ext cx="0" cy="0"/>
          <a:chOff x="0" y="0"/>
          <a:chExt cx="0" cy="0"/>
        </a:xfrm>
      </p:grpSpPr>
      <p:sp>
        <p:nvSpPr>
          <p:cNvPr id="97" name="Google Shape;97;p83"/>
          <p:cNvSpPr>
            <a:spLocks noGrp="1"/>
          </p:cNvSpPr>
          <p:nvPr>
            <p:ph type="pic" idx="2"/>
          </p:nvPr>
        </p:nvSpPr>
        <p:spPr>
          <a:xfrm>
            <a:off x="5907314" y="0"/>
            <a:ext cx="6284686" cy="6858000"/>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98"/>
        <p:cNvGrpSpPr/>
        <p:nvPr/>
      </p:nvGrpSpPr>
      <p:grpSpPr>
        <a:xfrm>
          <a:off x="0" y="0"/>
          <a:ext cx="0" cy="0"/>
          <a:chOff x="0" y="0"/>
          <a:chExt cx="0" cy="0"/>
        </a:xfrm>
      </p:grpSpPr>
      <p:sp>
        <p:nvSpPr>
          <p:cNvPr id="99" name="Google Shape;99;p84"/>
          <p:cNvSpPr>
            <a:spLocks noGrp="1"/>
          </p:cNvSpPr>
          <p:nvPr>
            <p:ph type="pic" idx="2"/>
          </p:nvPr>
        </p:nvSpPr>
        <p:spPr>
          <a:xfrm>
            <a:off x="5155096" y="0"/>
            <a:ext cx="7036904" cy="6858000"/>
          </a:xfrm>
          <a:prstGeom prst="rect">
            <a:avLst/>
          </a:prstGeom>
          <a:no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9_Custom Layout">
  <p:cSld name="9_Custom Layout">
    <p:spTree>
      <p:nvGrpSpPr>
        <p:cNvPr id="1" name="Shape 100"/>
        <p:cNvGrpSpPr/>
        <p:nvPr/>
      </p:nvGrpSpPr>
      <p:grpSpPr>
        <a:xfrm>
          <a:off x="0" y="0"/>
          <a:ext cx="0" cy="0"/>
          <a:chOff x="0" y="0"/>
          <a:chExt cx="0" cy="0"/>
        </a:xfrm>
      </p:grpSpPr>
      <p:sp>
        <p:nvSpPr>
          <p:cNvPr id="101" name="Google Shape;101;p85"/>
          <p:cNvSpPr>
            <a:spLocks noGrp="1"/>
          </p:cNvSpPr>
          <p:nvPr>
            <p:ph type="pic" idx="2"/>
          </p:nvPr>
        </p:nvSpPr>
        <p:spPr>
          <a:xfrm>
            <a:off x="987425" y="768578"/>
            <a:ext cx="4092575" cy="5327650"/>
          </a:xfrm>
          <a:prstGeom prst="rect">
            <a:avLst/>
          </a:prstGeom>
          <a:no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20"/>
        <p:cNvGrpSpPr/>
        <p:nvPr/>
      </p:nvGrpSpPr>
      <p:grpSpPr>
        <a:xfrm>
          <a:off x="0" y="0"/>
          <a:ext cx="0" cy="0"/>
          <a:chOff x="0" y="0"/>
          <a:chExt cx="0" cy="0"/>
        </a:xfrm>
      </p:grpSpPr>
      <p:sp>
        <p:nvSpPr>
          <p:cNvPr id="21" name="Google Shape;21;p68"/>
          <p:cNvSpPr>
            <a:spLocks noGrp="1"/>
          </p:cNvSpPr>
          <p:nvPr>
            <p:ph type="pic" idx="2"/>
          </p:nvPr>
        </p:nvSpPr>
        <p:spPr>
          <a:xfrm>
            <a:off x="7165947" y="1387956"/>
            <a:ext cx="4429912" cy="4635431"/>
          </a:xfrm>
          <a:prstGeom prst="rect">
            <a:avLst/>
          </a:prstGeom>
          <a:solidFill>
            <a:schemeClr val="lt1"/>
          </a:solid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0_Custom Layout">
  <p:cSld name="10_Custom Layout">
    <p:spTree>
      <p:nvGrpSpPr>
        <p:cNvPr id="1" name="Shape 102"/>
        <p:cNvGrpSpPr/>
        <p:nvPr/>
      </p:nvGrpSpPr>
      <p:grpSpPr>
        <a:xfrm>
          <a:off x="0" y="0"/>
          <a:ext cx="0" cy="0"/>
          <a:chOff x="0" y="0"/>
          <a:chExt cx="0" cy="0"/>
        </a:xfrm>
      </p:grpSpPr>
      <p:sp>
        <p:nvSpPr>
          <p:cNvPr id="103" name="Google Shape;103;p86"/>
          <p:cNvSpPr>
            <a:spLocks noGrp="1"/>
          </p:cNvSpPr>
          <p:nvPr>
            <p:ph type="pic" idx="2"/>
          </p:nvPr>
        </p:nvSpPr>
        <p:spPr>
          <a:xfrm>
            <a:off x="7248525" y="768578"/>
            <a:ext cx="4092575" cy="5327650"/>
          </a:xfrm>
          <a:prstGeom prst="rect">
            <a:avLst/>
          </a:prstGeom>
          <a:noFill/>
          <a:ln>
            <a:noFill/>
          </a:ln>
        </p:spPr>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104"/>
        <p:cNvGrpSpPr/>
        <p:nvPr/>
      </p:nvGrpSpPr>
      <p:grpSpPr>
        <a:xfrm>
          <a:off x="0" y="0"/>
          <a:ext cx="0" cy="0"/>
          <a:chOff x="0" y="0"/>
          <a:chExt cx="0" cy="0"/>
        </a:xfrm>
      </p:grpSpPr>
      <p:sp>
        <p:nvSpPr>
          <p:cNvPr id="105" name="Google Shape;105;p87"/>
          <p:cNvSpPr>
            <a:spLocks noGrp="1"/>
          </p:cNvSpPr>
          <p:nvPr>
            <p:ph type="pic" idx="2"/>
          </p:nvPr>
        </p:nvSpPr>
        <p:spPr>
          <a:xfrm>
            <a:off x="479155" y="1978874"/>
            <a:ext cx="4557549" cy="4155281"/>
          </a:xfrm>
          <a:prstGeom prst="rect">
            <a:avLst/>
          </a:prstGeom>
          <a:noFill/>
          <a:ln>
            <a:no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106"/>
        <p:cNvGrpSpPr/>
        <p:nvPr/>
      </p:nvGrpSpPr>
      <p:grpSpPr>
        <a:xfrm>
          <a:off x="0" y="0"/>
          <a:ext cx="0" cy="0"/>
          <a:chOff x="0" y="0"/>
          <a:chExt cx="0" cy="0"/>
        </a:xfrm>
      </p:grpSpPr>
      <p:sp>
        <p:nvSpPr>
          <p:cNvPr id="107" name="Google Shape;107;p88"/>
          <p:cNvSpPr>
            <a:spLocks noGrp="1"/>
          </p:cNvSpPr>
          <p:nvPr>
            <p:ph type="pic" idx="2"/>
          </p:nvPr>
        </p:nvSpPr>
        <p:spPr>
          <a:xfrm>
            <a:off x="1307931" y="927100"/>
            <a:ext cx="5118270" cy="4976876"/>
          </a:xfrm>
          <a:prstGeom prst="rect">
            <a:avLst/>
          </a:prstGeom>
          <a:solidFill>
            <a:schemeClr val="lt1"/>
          </a:solidFill>
          <a:ln>
            <a:noFill/>
          </a:ln>
        </p:spPr>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6_Custom Layout">
  <p:cSld name="6_Custom Layout">
    <p:spTree>
      <p:nvGrpSpPr>
        <p:cNvPr id="1" name="Shape 108"/>
        <p:cNvGrpSpPr/>
        <p:nvPr/>
      </p:nvGrpSpPr>
      <p:grpSpPr>
        <a:xfrm>
          <a:off x="0" y="0"/>
          <a:ext cx="0" cy="0"/>
          <a:chOff x="0" y="0"/>
          <a:chExt cx="0" cy="0"/>
        </a:xfrm>
      </p:grpSpPr>
      <p:sp>
        <p:nvSpPr>
          <p:cNvPr id="109" name="Google Shape;109;p89"/>
          <p:cNvSpPr>
            <a:spLocks noGrp="1"/>
          </p:cNvSpPr>
          <p:nvPr>
            <p:ph type="pic" idx="2"/>
          </p:nvPr>
        </p:nvSpPr>
        <p:spPr>
          <a:xfrm>
            <a:off x="1679530" y="808082"/>
            <a:ext cx="1738555" cy="2016725"/>
          </a:xfrm>
          <a:prstGeom prst="rect">
            <a:avLst/>
          </a:prstGeom>
          <a:solidFill>
            <a:schemeClr val="lt1"/>
          </a:solidFill>
          <a:ln>
            <a:noFill/>
          </a:ln>
        </p:spPr>
      </p:sp>
      <p:sp>
        <p:nvSpPr>
          <p:cNvPr id="110" name="Google Shape;110;p89"/>
          <p:cNvSpPr>
            <a:spLocks noGrp="1"/>
          </p:cNvSpPr>
          <p:nvPr>
            <p:ph type="pic" idx="3"/>
          </p:nvPr>
        </p:nvSpPr>
        <p:spPr>
          <a:xfrm>
            <a:off x="3442796" y="808081"/>
            <a:ext cx="1738555" cy="2016725"/>
          </a:xfrm>
          <a:prstGeom prst="rect">
            <a:avLst/>
          </a:prstGeom>
          <a:solidFill>
            <a:schemeClr val="lt1"/>
          </a:solidFill>
          <a:ln>
            <a:noFill/>
          </a:ln>
        </p:spPr>
      </p:sp>
      <p:sp>
        <p:nvSpPr>
          <p:cNvPr id="111" name="Google Shape;111;p89"/>
          <p:cNvSpPr>
            <a:spLocks noGrp="1"/>
          </p:cNvSpPr>
          <p:nvPr>
            <p:ph type="pic" idx="4"/>
          </p:nvPr>
        </p:nvSpPr>
        <p:spPr>
          <a:xfrm>
            <a:off x="4330606" y="2420638"/>
            <a:ext cx="1738555" cy="2016725"/>
          </a:xfrm>
          <a:prstGeom prst="rect">
            <a:avLst/>
          </a:prstGeom>
          <a:solidFill>
            <a:schemeClr val="lt1"/>
          </a:solidFill>
          <a:ln>
            <a:noFill/>
          </a:ln>
        </p:spPr>
      </p:sp>
      <p:sp>
        <p:nvSpPr>
          <p:cNvPr id="112" name="Google Shape;112;p89"/>
          <p:cNvSpPr>
            <a:spLocks noGrp="1"/>
          </p:cNvSpPr>
          <p:nvPr>
            <p:ph type="pic" idx="5"/>
          </p:nvPr>
        </p:nvSpPr>
        <p:spPr>
          <a:xfrm>
            <a:off x="2554985" y="2420638"/>
            <a:ext cx="1738555" cy="2016725"/>
          </a:xfrm>
          <a:prstGeom prst="rect">
            <a:avLst/>
          </a:prstGeom>
          <a:solidFill>
            <a:schemeClr val="lt1"/>
          </a:solidFill>
          <a:ln>
            <a:noFill/>
          </a:ln>
        </p:spPr>
      </p:sp>
      <p:sp>
        <p:nvSpPr>
          <p:cNvPr id="113" name="Google Shape;113;p89"/>
          <p:cNvSpPr>
            <a:spLocks noGrp="1"/>
          </p:cNvSpPr>
          <p:nvPr>
            <p:ph type="pic" idx="6"/>
          </p:nvPr>
        </p:nvSpPr>
        <p:spPr>
          <a:xfrm>
            <a:off x="785061" y="2420638"/>
            <a:ext cx="1738555" cy="2016725"/>
          </a:xfrm>
          <a:prstGeom prst="rect">
            <a:avLst/>
          </a:prstGeom>
          <a:solidFill>
            <a:schemeClr val="lt1"/>
          </a:solidFill>
          <a:ln>
            <a:noFill/>
          </a:ln>
        </p:spPr>
      </p:sp>
      <p:sp>
        <p:nvSpPr>
          <p:cNvPr id="114" name="Google Shape;114;p89"/>
          <p:cNvSpPr>
            <a:spLocks noGrp="1"/>
          </p:cNvSpPr>
          <p:nvPr>
            <p:ph type="pic" idx="7"/>
          </p:nvPr>
        </p:nvSpPr>
        <p:spPr>
          <a:xfrm>
            <a:off x="3442796" y="4033194"/>
            <a:ext cx="1738555" cy="2016725"/>
          </a:xfrm>
          <a:prstGeom prst="rect">
            <a:avLst/>
          </a:prstGeom>
          <a:solidFill>
            <a:schemeClr val="lt1"/>
          </a:solidFill>
          <a:ln>
            <a:noFill/>
          </a:ln>
        </p:spPr>
      </p:sp>
      <p:sp>
        <p:nvSpPr>
          <p:cNvPr id="115" name="Google Shape;115;p89"/>
          <p:cNvSpPr>
            <a:spLocks noGrp="1"/>
          </p:cNvSpPr>
          <p:nvPr>
            <p:ph type="pic" idx="8"/>
          </p:nvPr>
        </p:nvSpPr>
        <p:spPr>
          <a:xfrm>
            <a:off x="1679530" y="4033195"/>
            <a:ext cx="1738555" cy="2016725"/>
          </a:xfrm>
          <a:prstGeom prst="rect">
            <a:avLst/>
          </a:prstGeom>
          <a:solidFill>
            <a:schemeClr val="lt1"/>
          </a:solidFill>
          <a:ln>
            <a:noFill/>
          </a:ln>
        </p:spPr>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7_Custom Layout">
  <p:cSld name="7_Custom Layout">
    <p:spTree>
      <p:nvGrpSpPr>
        <p:cNvPr id="1" name="Shape 116"/>
        <p:cNvGrpSpPr/>
        <p:nvPr/>
      </p:nvGrpSpPr>
      <p:grpSpPr>
        <a:xfrm>
          <a:off x="0" y="0"/>
          <a:ext cx="0" cy="0"/>
          <a:chOff x="0" y="0"/>
          <a:chExt cx="0" cy="0"/>
        </a:xfrm>
      </p:grpSpPr>
      <p:sp>
        <p:nvSpPr>
          <p:cNvPr id="117" name="Google Shape;117;p90"/>
          <p:cNvSpPr>
            <a:spLocks noGrp="1"/>
          </p:cNvSpPr>
          <p:nvPr>
            <p:ph type="pic" idx="2"/>
          </p:nvPr>
        </p:nvSpPr>
        <p:spPr>
          <a:xfrm>
            <a:off x="3640657" y="-1"/>
            <a:ext cx="4910684" cy="6858001"/>
          </a:xfrm>
          <a:prstGeom prst="rect">
            <a:avLst/>
          </a:prstGeom>
          <a:solidFill>
            <a:schemeClr val="lt1"/>
          </a:solidFill>
          <a:ln>
            <a:noFill/>
          </a:ln>
        </p:spPr>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8_Custom Layout">
  <p:cSld name="8_Custom Layout">
    <p:spTree>
      <p:nvGrpSpPr>
        <p:cNvPr id="1" name="Shape 118"/>
        <p:cNvGrpSpPr/>
        <p:nvPr/>
      </p:nvGrpSpPr>
      <p:grpSpPr>
        <a:xfrm>
          <a:off x="0" y="0"/>
          <a:ext cx="0" cy="0"/>
          <a:chOff x="0" y="0"/>
          <a:chExt cx="0" cy="0"/>
        </a:xfrm>
      </p:grpSpPr>
      <p:sp>
        <p:nvSpPr>
          <p:cNvPr id="119" name="Google Shape;119;p91"/>
          <p:cNvSpPr>
            <a:spLocks noGrp="1"/>
          </p:cNvSpPr>
          <p:nvPr>
            <p:ph type="pic" idx="2"/>
          </p:nvPr>
        </p:nvSpPr>
        <p:spPr>
          <a:xfrm>
            <a:off x="5344383" y="4751356"/>
            <a:ext cx="2106643" cy="2106643"/>
          </a:xfrm>
          <a:prstGeom prst="rect">
            <a:avLst/>
          </a:prstGeom>
          <a:solidFill>
            <a:schemeClr val="lt1"/>
          </a:solidFill>
          <a:ln w="9525" cap="flat" cmpd="sng">
            <a:solidFill>
              <a:schemeClr val="lt1"/>
            </a:solidFill>
            <a:prstDash val="solid"/>
            <a:round/>
            <a:headEnd type="none" w="sm" len="sm"/>
            <a:tailEnd type="none" w="sm" len="sm"/>
          </a:ln>
        </p:spPr>
      </p:sp>
      <p:sp>
        <p:nvSpPr>
          <p:cNvPr id="120" name="Google Shape;120;p91"/>
          <p:cNvSpPr>
            <a:spLocks noGrp="1"/>
          </p:cNvSpPr>
          <p:nvPr>
            <p:ph type="pic" idx="3"/>
          </p:nvPr>
        </p:nvSpPr>
        <p:spPr>
          <a:xfrm>
            <a:off x="7727114" y="2371560"/>
            <a:ext cx="2106643" cy="2106643"/>
          </a:xfrm>
          <a:prstGeom prst="rect">
            <a:avLst/>
          </a:prstGeom>
          <a:solidFill>
            <a:schemeClr val="lt1"/>
          </a:solidFill>
          <a:ln w="9525" cap="flat" cmpd="sng">
            <a:solidFill>
              <a:schemeClr val="lt1"/>
            </a:solidFill>
            <a:prstDash val="solid"/>
            <a:round/>
            <a:headEnd type="none" w="sm" len="sm"/>
            <a:tailEnd type="none" w="sm" len="sm"/>
          </a:ln>
        </p:spPr>
      </p:sp>
      <p:sp>
        <p:nvSpPr>
          <p:cNvPr id="121" name="Google Shape;121;p91"/>
          <p:cNvSpPr>
            <a:spLocks noGrp="1"/>
          </p:cNvSpPr>
          <p:nvPr>
            <p:ph type="pic" idx="4"/>
          </p:nvPr>
        </p:nvSpPr>
        <p:spPr>
          <a:xfrm>
            <a:off x="7727114" y="4751356"/>
            <a:ext cx="2106643" cy="2106643"/>
          </a:xfrm>
          <a:prstGeom prst="rect">
            <a:avLst/>
          </a:prstGeom>
          <a:solidFill>
            <a:schemeClr val="lt1"/>
          </a:solidFill>
          <a:ln w="9525" cap="flat" cmpd="sng">
            <a:solidFill>
              <a:schemeClr val="lt1"/>
            </a:solidFill>
            <a:prstDash val="solid"/>
            <a:round/>
            <a:headEnd type="none" w="sm" len="sm"/>
            <a:tailEnd type="none" w="sm" len="sm"/>
          </a:ln>
        </p:spPr>
      </p:sp>
      <p:sp>
        <p:nvSpPr>
          <p:cNvPr id="122" name="Google Shape;122;p91"/>
          <p:cNvSpPr>
            <a:spLocks noGrp="1"/>
          </p:cNvSpPr>
          <p:nvPr>
            <p:ph type="pic" idx="5"/>
          </p:nvPr>
        </p:nvSpPr>
        <p:spPr>
          <a:xfrm>
            <a:off x="10085357" y="7906"/>
            <a:ext cx="2106643" cy="2106643"/>
          </a:xfrm>
          <a:prstGeom prst="rect">
            <a:avLst/>
          </a:prstGeom>
          <a:solidFill>
            <a:schemeClr val="lt1"/>
          </a:solidFill>
          <a:ln w="9525" cap="flat" cmpd="sng">
            <a:solidFill>
              <a:schemeClr val="lt1"/>
            </a:solidFill>
            <a:prstDash val="solid"/>
            <a:round/>
            <a:headEnd type="none" w="sm" len="sm"/>
            <a:tailEnd type="none" w="sm" len="sm"/>
          </a:ln>
        </p:spPr>
      </p:sp>
      <p:sp>
        <p:nvSpPr>
          <p:cNvPr id="123" name="Google Shape;123;p91"/>
          <p:cNvSpPr>
            <a:spLocks noGrp="1"/>
          </p:cNvSpPr>
          <p:nvPr>
            <p:ph type="pic" idx="6"/>
          </p:nvPr>
        </p:nvSpPr>
        <p:spPr>
          <a:xfrm>
            <a:off x="10085357" y="2371560"/>
            <a:ext cx="2106643" cy="2106643"/>
          </a:xfrm>
          <a:prstGeom prst="rect">
            <a:avLst/>
          </a:prstGeom>
          <a:solidFill>
            <a:schemeClr val="lt1"/>
          </a:solidFill>
          <a:ln w="9525" cap="flat" cmpd="sng">
            <a:solidFill>
              <a:schemeClr val="lt1"/>
            </a:solidFill>
            <a:prstDash val="solid"/>
            <a:round/>
            <a:headEnd type="none" w="sm" len="sm"/>
            <a:tailEnd type="none" w="sm" len="sm"/>
          </a:ln>
        </p:spPr>
      </p:sp>
      <p:sp>
        <p:nvSpPr>
          <p:cNvPr id="124" name="Google Shape;124;p91"/>
          <p:cNvSpPr>
            <a:spLocks noGrp="1"/>
          </p:cNvSpPr>
          <p:nvPr>
            <p:ph type="pic" idx="7"/>
          </p:nvPr>
        </p:nvSpPr>
        <p:spPr>
          <a:xfrm>
            <a:off x="10085357" y="4751356"/>
            <a:ext cx="2106643" cy="2106643"/>
          </a:xfrm>
          <a:prstGeom prst="rect">
            <a:avLst/>
          </a:prstGeom>
          <a:solidFill>
            <a:schemeClr val="lt1"/>
          </a:solidFill>
          <a:ln w="9525" cap="flat" cmpd="sng">
            <a:solidFill>
              <a:schemeClr val="lt1"/>
            </a:solidFill>
            <a:prstDash val="solid"/>
            <a:round/>
            <a:headEnd type="none" w="sm" len="sm"/>
            <a:tailEnd type="none" w="sm" len="sm"/>
          </a:ln>
        </p:spPr>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1_Custom Layout">
  <p:cSld name="11_Custom Layout">
    <p:spTree>
      <p:nvGrpSpPr>
        <p:cNvPr id="1" name="Shape 125"/>
        <p:cNvGrpSpPr/>
        <p:nvPr/>
      </p:nvGrpSpPr>
      <p:grpSpPr>
        <a:xfrm>
          <a:off x="0" y="0"/>
          <a:ext cx="0" cy="0"/>
          <a:chOff x="0" y="0"/>
          <a:chExt cx="0" cy="0"/>
        </a:xfrm>
      </p:grpSpPr>
      <p:sp>
        <p:nvSpPr>
          <p:cNvPr id="126" name="Google Shape;126;p92"/>
          <p:cNvSpPr>
            <a:spLocks noGrp="1"/>
          </p:cNvSpPr>
          <p:nvPr>
            <p:ph type="pic" idx="2"/>
          </p:nvPr>
        </p:nvSpPr>
        <p:spPr>
          <a:xfrm>
            <a:off x="0" y="0"/>
            <a:ext cx="3035300" cy="6858000"/>
          </a:xfrm>
          <a:prstGeom prst="rect">
            <a:avLst/>
          </a:prstGeom>
          <a:noFill/>
          <a:ln>
            <a:noFill/>
          </a:ln>
        </p:spPr>
      </p:sp>
      <p:sp>
        <p:nvSpPr>
          <p:cNvPr id="127" name="Google Shape;127;p92"/>
          <p:cNvSpPr>
            <a:spLocks noGrp="1"/>
          </p:cNvSpPr>
          <p:nvPr>
            <p:ph type="pic" idx="3"/>
          </p:nvPr>
        </p:nvSpPr>
        <p:spPr>
          <a:xfrm>
            <a:off x="3035300" y="0"/>
            <a:ext cx="3035300" cy="6858000"/>
          </a:xfrm>
          <a:prstGeom prst="rect">
            <a:avLst/>
          </a:prstGeom>
          <a:noFill/>
          <a:ln>
            <a:noFill/>
          </a:ln>
        </p:spPr>
      </p:sp>
      <p:sp>
        <p:nvSpPr>
          <p:cNvPr id="128" name="Google Shape;128;p92"/>
          <p:cNvSpPr>
            <a:spLocks noGrp="1"/>
          </p:cNvSpPr>
          <p:nvPr>
            <p:ph type="pic" idx="4"/>
          </p:nvPr>
        </p:nvSpPr>
        <p:spPr>
          <a:xfrm>
            <a:off x="6070600" y="0"/>
            <a:ext cx="3086100" cy="6858000"/>
          </a:xfrm>
          <a:prstGeom prst="rect">
            <a:avLst/>
          </a:prstGeom>
          <a:noFill/>
          <a:ln>
            <a:noFill/>
          </a:ln>
        </p:spPr>
      </p:sp>
      <p:sp>
        <p:nvSpPr>
          <p:cNvPr id="129" name="Google Shape;129;p92"/>
          <p:cNvSpPr>
            <a:spLocks noGrp="1"/>
          </p:cNvSpPr>
          <p:nvPr>
            <p:ph type="pic" idx="5"/>
          </p:nvPr>
        </p:nvSpPr>
        <p:spPr>
          <a:xfrm>
            <a:off x="9156700" y="0"/>
            <a:ext cx="3035300" cy="6858000"/>
          </a:xfrm>
          <a:prstGeom prst="rect">
            <a:avLst/>
          </a:prstGeom>
          <a:noFill/>
          <a:ln>
            <a:noFill/>
          </a:ln>
        </p:spPr>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12_Custom Layout">
  <p:cSld name="12_Custom Layout">
    <p:spTree>
      <p:nvGrpSpPr>
        <p:cNvPr id="1" name="Shape 130"/>
        <p:cNvGrpSpPr/>
        <p:nvPr/>
      </p:nvGrpSpPr>
      <p:grpSpPr>
        <a:xfrm>
          <a:off x="0" y="0"/>
          <a:ext cx="0" cy="0"/>
          <a:chOff x="0" y="0"/>
          <a:chExt cx="0" cy="0"/>
        </a:xfrm>
      </p:grpSpPr>
      <p:sp>
        <p:nvSpPr>
          <p:cNvPr id="131" name="Google Shape;131;p93"/>
          <p:cNvSpPr>
            <a:spLocks noGrp="1"/>
          </p:cNvSpPr>
          <p:nvPr>
            <p:ph type="pic" idx="2"/>
          </p:nvPr>
        </p:nvSpPr>
        <p:spPr>
          <a:xfrm>
            <a:off x="0" y="0"/>
            <a:ext cx="2452688" cy="2293938"/>
          </a:xfrm>
          <a:prstGeom prst="rect">
            <a:avLst/>
          </a:prstGeom>
          <a:noFill/>
          <a:ln>
            <a:noFill/>
          </a:ln>
        </p:spPr>
      </p:sp>
      <p:sp>
        <p:nvSpPr>
          <p:cNvPr id="132" name="Google Shape;132;p93"/>
          <p:cNvSpPr>
            <a:spLocks noGrp="1"/>
          </p:cNvSpPr>
          <p:nvPr>
            <p:ph type="pic" idx="3"/>
          </p:nvPr>
        </p:nvSpPr>
        <p:spPr>
          <a:xfrm>
            <a:off x="2452688" y="2293938"/>
            <a:ext cx="2452688" cy="2293938"/>
          </a:xfrm>
          <a:prstGeom prst="rect">
            <a:avLst/>
          </a:prstGeom>
          <a:noFill/>
          <a:ln>
            <a:noFill/>
          </a:ln>
        </p:spPr>
      </p:sp>
      <p:sp>
        <p:nvSpPr>
          <p:cNvPr id="133" name="Google Shape;133;p93"/>
          <p:cNvSpPr>
            <a:spLocks noGrp="1"/>
          </p:cNvSpPr>
          <p:nvPr>
            <p:ph type="pic" idx="4"/>
          </p:nvPr>
        </p:nvSpPr>
        <p:spPr>
          <a:xfrm>
            <a:off x="4905376" y="0"/>
            <a:ext cx="2452688" cy="2293938"/>
          </a:xfrm>
          <a:prstGeom prst="rect">
            <a:avLst/>
          </a:prstGeom>
          <a:noFill/>
          <a:ln>
            <a:noFill/>
          </a:ln>
        </p:spPr>
      </p:sp>
      <p:sp>
        <p:nvSpPr>
          <p:cNvPr id="134" name="Google Shape;134;p93"/>
          <p:cNvSpPr>
            <a:spLocks noGrp="1"/>
          </p:cNvSpPr>
          <p:nvPr>
            <p:ph type="pic" idx="5"/>
          </p:nvPr>
        </p:nvSpPr>
        <p:spPr>
          <a:xfrm>
            <a:off x="7358064" y="2293938"/>
            <a:ext cx="2452688" cy="2293938"/>
          </a:xfrm>
          <a:prstGeom prst="rect">
            <a:avLst/>
          </a:prstGeom>
          <a:noFill/>
          <a:ln>
            <a:noFill/>
          </a:ln>
        </p:spPr>
      </p:sp>
      <p:sp>
        <p:nvSpPr>
          <p:cNvPr id="135" name="Google Shape;135;p93"/>
          <p:cNvSpPr>
            <a:spLocks noGrp="1"/>
          </p:cNvSpPr>
          <p:nvPr>
            <p:ph type="pic" idx="6"/>
          </p:nvPr>
        </p:nvSpPr>
        <p:spPr>
          <a:xfrm>
            <a:off x="9810752" y="0"/>
            <a:ext cx="2381248" cy="2293938"/>
          </a:xfrm>
          <a:prstGeom prst="rect">
            <a:avLst/>
          </a:prstGeom>
          <a:noFill/>
          <a:ln>
            <a:noFill/>
          </a:ln>
        </p:spPr>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13_Custom Layout">
  <p:cSld name="13_Custom Layout">
    <p:spTree>
      <p:nvGrpSpPr>
        <p:cNvPr id="1" name="Shape 136"/>
        <p:cNvGrpSpPr/>
        <p:nvPr/>
      </p:nvGrpSpPr>
      <p:grpSpPr>
        <a:xfrm>
          <a:off x="0" y="0"/>
          <a:ext cx="0" cy="0"/>
          <a:chOff x="0" y="0"/>
          <a:chExt cx="0" cy="0"/>
        </a:xfrm>
      </p:grpSpPr>
      <p:sp>
        <p:nvSpPr>
          <p:cNvPr id="137" name="Google Shape;137;p94"/>
          <p:cNvSpPr>
            <a:spLocks noGrp="1"/>
          </p:cNvSpPr>
          <p:nvPr>
            <p:ph type="pic" idx="2"/>
          </p:nvPr>
        </p:nvSpPr>
        <p:spPr>
          <a:xfrm>
            <a:off x="1082725" y="1685461"/>
            <a:ext cx="2151063" cy="3657600"/>
          </a:xfrm>
          <a:prstGeom prst="roundRect">
            <a:avLst>
              <a:gd name="adj" fmla="val 16667"/>
            </a:avLst>
          </a:prstGeom>
          <a:noFill/>
          <a:ln>
            <a:noFill/>
          </a:ln>
        </p:spPr>
      </p:sp>
      <p:sp>
        <p:nvSpPr>
          <p:cNvPr id="138" name="Google Shape;138;p94"/>
          <p:cNvSpPr>
            <a:spLocks noGrp="1"/>
          </p:cNvSpPr>
          <p:nvPr>
            <p:ph type="pic" idx="3"/>
          </p:nvPr>
        </p:nvSpPr>
        <p:spPr>
          <a:xfrm>
            <a:off x="3697557" y="1685461"/>
            <a:ext cx="2151063" cy="3657600"/>
          </a:xfrm>
          <a:prstGeom prst="roundRect">
            <a:avLst>
              <a:gd name="adj" fmla="val 16667"/>
            </a:avLst>
          </a:prstGeom>
          <a:noFill/>
          <a:ln>
            <a:noFill/>
          </a:ln>
        </p:spPr>
      </p:sp>
      <p:sp>
        <p:nvSpPr>
          <p:cNvPr id="139" name="Google Shape;139;p94"/>
          <p:cNvSpPr>
            <a:spLocks noGrp="1"/>
          </p:cNvSpPr>
          <p:nvPr>
            <p:ph type="pic" idx="4"/>
          </p:nvPr>
        </p:nvSpPr>
        <p:spPr>
          <a:xfrm>
            <a:off x="6312389" y="1685461"/>
            <a:ext cx="2151063" cy="3657600"/>
          </a:xfrm>
          <a:prstGeom prst="roundRect">
            <a:avLst>
              <a:gd name="adj" fmla="val 16667"/>
            </a:avLst>
          </a:prstGeom>
          <a:noFill/>
          <a:ln>
            <a:noFill/>
          </a:ln>
        </p:spPr>
      </p:sp>
      <p:sp>
        <p:nvSpPr>
          <p:cNvPr id="140" name="Google Shape;140;p94"/>
          <p:cNvSpPr>
            <a:spLocks noGrp="1"/>
          </p:cNvSpPr>
          <p:nvPr>
            <p:ph type="pic" idx="5"/>
          </p:nvPr>
        </p:nvSpPr>
        <p:spPr>
          <a:xfrm>
            <a:off x="8842229" y="1685461"/>
            <a:ext cx="2151063" cy="3657600"/>
          </a:xfrm>
          <a:prstGeom prst="roundRect">
            <a:avLst>
              <a:gd name="adj" fmla="val 16667"/>
            </a:avLst>
          </a:prstGeom>
          <a:noFill/>
          <a:ln>
            <a:noFill/>
          </a:ln>
        </p:spPr>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141"/>
        <p:cNvGrpSpPr/>
        <p:nvPr/>
      </p:nvGrpSpPr>
      <p:grpSpPr>
        <a:xfrm>
          <a:off x="0" y="0"/>
          <a:ext cx="0" cy="0"/>
          <a:chOff x="0" y="0"/>
          <a:chExt cx="0" cy="0"/>
        </a:xfrm>
      </p:grpSpPr>
      <p:sp>
        <p:nvSpPr>
          <p:cNvPr id="142" name="Google Shape;142;p95"/>
          <p:cNvSpPr>
            <a:spLocks noGrp="1"/>
          </p:cNvSpPr>
          <p:nvPr>
            <p:ph type="pic" idx="2"/>
          </p:nvPr>
        </p:nvSpPr>
        <p:spPr>
          <a:xfrm>
            <a:off x="421595" y="2075540"/>
            <a:ext cx="2539318" cy="2495552"/>
          </a:xfrm>
          <a:prstGeom prst="ellipse">
            <a:avLst/>
          </a:prstGeom>
          <a:noFill/>
          <a:ln>
            <a:noFill/>
          </a:ln>
        </p:spPr>
      </p:sp>
      <p:sp>
        <p:nvSpPr>
          <p:cNvPr id="143" name="Google Shape;143;p95"/>
          <p:cNvSpPr>
            <a:spLocks noGrp="1"/>
          </p:cNvSpPr>
          <p:nvPr>
            <p:ph type="pic" idx="3"/>
          </p:nvPr>
        </p:nvSpPr>
        <p:spPr>
          <a:xfrm>
            <a:off x="3375252" y="2075540"/>
            <a:ext cx="2539318" cy="2495552"/>
          </a:xfrm>
          <a:prstGeom prst="ellipse">
            <a:avLst/>
          </a:prstGeom>
          <a:noFill/>
          <a:ln>
            <a:noFill/>
          </a:ln>
        </p:spPr>
      </p:sp>
      <p:sp>
        <p:nvSpPr>
          <p:cNvPr id="144" name="Google Shape;144;p95"/>
          <p:cNvSpPr>
            <a:spLocks noGrp="1"/>
          </p:cNvSpPr>
          <p:nvPr>
            <p:ph type="pic" idx="4"/>
          </p:nvPr>
        </p:nvSpPr>
        <p:spPr>
          <a:xfrm>
            <a:off x="6328909" y="2075540"/>
            <a:ext cx="2539318" cy="2495552"/>
          </a:xfrm>
          <a:prstGeom prst="ellipse">
            <a:avLst/>
          </a:prstGeom>
          <a:noFill/>
          <a:ln>
            <a:noFill/>
          </a:ln>
        </p:spPr>
      </p:sp>
      <p:sp>
        <p:nvSpPr>
          <p:cNvPr id="145" name="Google Shape;145;p95"/>
          <p:cNvSpPr>
            <a:spLocks noGrp="1"/>
          </p:cNvSpPr>
          <p:nvPr>
            <p:ph type="pic" idx="5"/>
          </p:nvPr>
        </p:nvSpPr>
        <p:spPr>
          <a:xfrm>
            <a:off x="9282566" y="2075540"/>
            <a:ext cx="2539318" cy="2495552"/>
          </a:xfrm>
          <a:prstGeom prst="ellipse">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Custom Layout">
  <p:cSld name="24_Custom Layout">
    <p:spTree>
      <p:nvGrpSpPr>
        <p:cNvPr id="1" name="Shape 22"/>
        <p:cNvGrpSpPr/>
        <p:nvPr/>
      </p:nvGrpSpPr>
      <p:grpSpPr>
        <a:xfrm>
          <a:off x="0" y="0"/>
          <a:ext cx="0" cy="0"/>
          <a:chOff x="0" y="0"/>
          <a:chExt cx="0" cy="0"/>
        </a:xfrm>
      </p:grpSpPr>
      <p:sp>
        <p:nvSpPr>
          <p:cNvPr id="23" name="Google Shape;23;p69"/>
          <p:cNvSpPr>
            <a:spLocks noGrp="1"/>
          </p:cNvSpPr>
          <p:nvPr>
            <p:ph type="pic" idx="2"/>
          </p:nvPr>
        </p:nvSpPr>
        <p:spPr>
          <a:xfrm>
            <a:off x="7165947" y="1387956"/>
            <a:ext cx="4429912" cy="4635431"/>
          </a:xfrm>
          <a:prstGeom prst="rect">
            <a:avLst/>
          </a:prstGeom>
          <a:solidFill>
            <a:schemeClr val="lt1"/>
          </a:solidFill>
          <a:ln>
            <a:noFill/>
          </a:ln>
        </p:spPr>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15_Custom Layout">
  <p:cSld name="15_Custom Layout">
    <p:spTree>
      <p:nvGrpSpPr>
        <p:cNvPr id="1" name="Shape 146"/>
        <p:cNvGrpSpPr/>
        <p:nvPr/>
      </p:nvGrpSpPr>
      <p:grpSpPr>
        <a:xfrm>
          <a:off x="0" y="0"/>
          <a:ext cx="0" cy="0"/>
          <a:chOff x="0" y="0"/>
          <a:chExt cx="0" cy="0"/>
        </a:xfrm>
      </p:grpSpPr>
      <p:sp>
        <p:nvSpPr>
          <p:cNvPr id="147" name="Google Shape;147;p96"/>
          <p:cNvSpPr>
            <a:spLocks noGrp="1"/>
          </p:cNvSpPr>
          <p:nvPr>
            <p:ph type="pic" idx="2"/>
          </p:nvPr>
        </p:nvSpPr>
        <p:spPr>
          <a:xfrm>
            <a:off x="3932692" y="505960"/>
            <a:ext cx="2366962" cy="3149600"/>
          </a:xfrm>
          <a:prstGeom prst="rect">
            <a:avLst/>
          </a:prstGeom>
          <a:noFill/>
          <a:ln>
            <a:noFill/>
          </a:ln>
        </p:spPr>
      </p:sp>
      <p:sp>
        <p:nvSpPr>
          <p:cNvPr id="148" name="Google Shape;148;p96"/>
          <p:cNvSpPr>
            <a:spLocks noGrp="1"/>
          </p:cNvSpPr>
          <p:nvPr>
            <p:ph type="pic" idx="3"/>
          </p:nvPr>
        </p:nvSpPr>
        <p:spPr>
          <a:xfrm>
            <a:off x="6610578" y="505960"/>
            <a:ext cx="2366962" cy="3149600"/>
          </a:xfrm>
          <a:prstGeom prst="rect">
            <a:avLst/>
          </a:prstGeom>
          <a:noFill/>
          <a:ln>
            <a:noFill/>
          </a:ln>
        </p:spPr>
      </p:sp>
      <p:sp>
        <p:nvSpPr>
          <p:cNvPr id="149" name="Google Shape;149;p96"/>
          <p:cNvSpPr>
            <a:spLocks noGrp="1"/>
          </p:cNvSpPr>
          <p:nvPr>
            <p:ph type="pic" idx="4"/>
          </p:nvPr>
        </p:nvSpPr>
        <p:spPr>
          <a:xfrm>
            <a:off x="9288464" y="505960"/>
            <a:ext cx="2366962" cy="3149600"/>
          </a:xfrm>
          <a:prstGeom prst="rect">
            <a:avLst/>
          </a:prstGeom>
          <a:noFill/>
          <a:ln>
            <a:noFill/>
          </a:ln>
        </p:spPr>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16_Custom Layout">
  <p:cSld name="16_Custom Layout">
    <p:spTree>
      <p:nvGrpSpPr>
        <p:cNvPr id="1" name="Shape 150"/>
        <p:cNvGrpSpPr/>
        <p:nvPr/>
      </p:nvGrpSpPr>
      <p:grpSpPr>
        <a:xfrm>
          <a:off x="0" y="0"/>
          <a:ext cx="0" cy="0"/>
          <a:chOff x="0" y="0"/>
          <a:chExt cx="0" cy="0"/>
        </a:xfrm>
      </p:grpSpPr>
      <p:sp>
        <p:nvSpPr>
          <p:cNvPr id="151" name="Google Shape;151;p97"/>
          <p:cNvSpPr>
            <a:spLocks noGrp="1"/>
          </p:cNvSpPr>
          <p:nvPr>
            <p:ph type="pic" idx="2"/>
          </p:nvPr>
        </p:nvSpPr>
        <p:spPr>
          <a:xfrm>
            <a:off x="261256" y="3236686"/>
            <a:ext cx="2800047" cy="3621314"/>
          </a:xfrm>
          <a:prstGeom prst="rect">
            <a:avLst/>
          </a:prstGeom>
          <a:solidFill>
            <a:srgbClr val="FCFCFC"/>
          </a:solidFill>
          <a:ln>
            <a:noFill/>
          </a:ln>
        </p:spPr>
      </p:sp>
      <p:sp>
        <p:nvSpPr>
          <p:cNvPr id="152" name="Google Shape;152;p97"/>
          <p:cNvSpPr>
            <a:spLocks noGrp="1"/>
          </p:cNvSpPr>
          <p:nvPr>
            <p:ph type="pic" idx="3"/>
          </p:nvPr>
        </p:nvSpPr>
        <p:spPr>
          <a:xfrm>
            <a:off x="3196031" y="3236686"/>
            <a:ext cx="2800047" cy="3621314"/>
          </a:xfrm>
          <a:prstGeom prst="rect">
            <a:avLst/>
          </a:prstGeom>
          <a:solidFill>
            <a:srgbClr val="FCFCFC"/>
          </a:solidFill>
          <a:ln>
            <a:noFill/>
          </a:ln>
        </p:spPr>
      </p:sp>
      <p:sp>
        <p:nvSpPr>
          <p:cNvPr id="153" name="Google Shape;153;p97"/>
          <p:cNvSpPr>
            <a:spLocks noGrp="1"/>
          </p:cNvSpPr>
          <p:nvPr>
            <p:ph type="pic" idx="4"/>
          </p:nvPr>
        </p:nvSpPr>
        <p:spPr>
          <a:xfrm>
            <a:off x="6130806" y="3236686"/>
            <a:ext cx="2800047" cy="3621314"/>
          </a:xfrm>
          <a:prstGeom prst="rect">
            <a:avLst/>
          </a:prstGeom>
          <a:solidFill>
            <a:srgbClr val="FCFCFC"/>
          </a:solidFill>
          <a:ln>
            <a:noFill/>
          </a:ln>
        </p:spPr>
      </p:sp>
      <p:sp>
        <p:nvSpPr>
          <p:cNvPr id="154" name="Google Shape;154;p97"/>
          <p:cNvSpPr>
            <a:spLocks noGrp="1"/>
          </p:cNvSpPr>
          <p:nvPr>
            <p:ph type="pic" idx="5"/>
          </p:nvPr>
        </p:nvSpPr>
        <p:spPr>
          <a:xfrm>
            <a:off x="9065582" y="3236686"/>
            <a:ext cx="2800047" cy="3621314"/>
          </a:xfrm>
          <a:prstGeom prst="rect">
            <a:avLst/>
          </a:prstGeom>
          <a:solidFill>
            <a:srgbClr val="FCFCFC"/>
          </a:solidFill>
          <a:ln>
            <a:noFill/>
          </a:ln>
        </p:spPr>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7_Custom Layout">
  <p:cSld name="17_Custom Layout">
    <p:spTree>
      <p:nvGrpSpPr>
        <p:cNvPr id="1" name="Shape 155"/>
        <p:cNvGrpSpPr/>
        <p:nvPr/>
      </p:nvGrpSpPr>
      <p:grpSpPr>
        <a:xfrm>
          <a:off x="0" y="0"/>
          <a:ext cx="0" cy="0"/>
          <a:chOff x="0" y="0"/>
          <a:chExt cx="0" cy="0"/>
        </a:xfrm>
      </p:grpSpPr>
      <p:sp>
        <p:nvSpPr>
          <p:cNvPr id="156" name="Google Shape;156;p98"/>
          <p:cNvSpPr>
            <a:spLocks noGrp="1"/>
          </p:cNvSpPr>
          <p:nvPr>
            <p:ph type="pic" idx="2"/>
          </p:nvPr>
        </p:nvSpPr>
        <p:spPr>
          <a:xfrm>
            <a:off x="3702731" y="3905931"/>
            <a:ext cx="2209366" cy="2149475"/>
          </a:xfrm>
          <a:prstGeom prst="rect">
            <a:avLst/>
          </a:prstGeom>
          <a:noFill/>
          <a:ln w="28575" cap="flat" cmpd="sng">
            <a:solidFill>
              <a:schemeClr val="lt1"/>
            </a:solidFill>
            <a:prstDash val="solid"/>
            <a:round/>
            <a:headEnd type="none" w="sm" len="sm"/>
            <a:tailEnd type="none" w="sm" len="sm"/>
          </a:ln>
        </p:spPr>
      </p:sp>
      <p:sp>
        <p:nvSpPr>
          <p:cNvPr id="157" name="Google Shape;157;p98"/>
          <p:cNvSpPr>
            <a:spLocks noGrp="1"/>
          </p:cNvSpPr>
          <p:nvPr>
            <p:ph type="pic" idx="3"/>
          </p:nvPr>
        </p:nvSpPr>
        <p:spPr>
          <a:xfrm flipH="1">
            <a:off x="6159498" y="3905931"/>
            <a:ext cx="2175165" cy="2149475"/>
          </a:xfrm>
          <a:prstGeom prst="rect">
            <a:avLst/>
          </a:prstGeom>
          <a:noFill/>
          <a:ln w="28575" cap="flat" cmpd="sng">
            <a:solidFill>
              <a:schemeClr val="lt1"/>
            </a:solidFill>
            <a:prstDash val="solid"/>
            <a:round/>
            <a:headEnd type="none" w="sm" len="sm"/>
            <a:tailEnd type="none" w="sm" len="sm"/>
          </a:ln>
        </p:spPr>
      </p:sp>
      <p:sp>
        <p:nvSpPr>
          <p:cNvPr id="158" name="Google Shape;158;p98"/>
          <p:cNvSpPr>
            <a:spLocks noGrp="1"/>
          </p:cNvSpPr>
          <p:nvPr>
            <p:ph type="pic" idx="4"/>
          </p:nvPr>
        </p:nvSpPr>
        <p:spPr>
          <a:xfrm>
            <a:off x="6159498" y="1535647"/>
            <a:ext cx="2161310" cy="2149476"/>
          </a:xfrm>
          <a:prstGeom prst="rect">
            <a:avLst/>
          </a:prstGeom>
          <a:noFill/>
          <a:ln w="28575" cap="flat" cmpd="sng">
            <a:solidFill>
              <a:schemeClr val="lt1"/>
            </a:solidFill>
            <a:prstDash val="solid"/>
            <a:round/>
            <a:headEnd type="none" w="sm" len="sm"/>
            <a:tailEnd type="none" w="sm" len="sm"/>
          </a:ln>
        </p:spPr>
      </p:sp>
      <p:sp>
        <p:nvSpPr>
          <p:cNvPr id="159" name="Google Shape;159;p98"/>
          <p:cNvSpPr>
            <a:spLocks noGrp="1"/>
          </p:cNvSpPr>
          <p:nvPr>
            <p:ph type="pic" idx="5"/>
          </p:nvPr>
        </p:nvSpPr>
        <p:spPr>
          <a:xfrm>
            <a:off x="3702731" y="1535647"/>
            <a:ext cx="2209366" cy="2149476"/>
          </a:xfrm>
          <a:prstGeom prst="rect">
            <a:avLst/>
          </a:prstGeom>
          <a:noFill/>
          <a:ln w="28575" cap="flat" cmpd="sng">
            <a:solidFill>
              <a:schemeClr val="lt1"/>
            </a:solidFill>
            <a:prstDash val="solid"/>
            <a:round/>
            <a:headEnd type="none" w="sm" len="sm"/>
            <a:tailEnd type="none" w="sm" len="sm"/>
          </a:ln>
        </p:spPr>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8_Custom Layout">
  <p:cSld name="18_Custom Layout">
    <p:spTree>
      <p:nvGrpSpPr>
        <p:cNvPr id="1" name="Shape 160"/>
        <p:cNvGrpSpPr/>
        <p:nvPr/>
      </p:nvGrpSpPr>
      <p:grpSpPr>
        <a:xfrm>
          <a:off x="0" y="0"/>
          <a:ext cx="0" cy="0"/>
          <a:chOff x="0" y="0"/>
          <a:chExt cx="0" cy="0"/>
        </a:xfrm>
      </p:grpSpPr>
      <p:pic>
        <p:nvPicPr>
          <p:cNvPr id="161" name="Google Shape;161;p99"/>
          <p:cNvPicPr preferRelativeResize="0"/>
          <p:nvPr/>
        </p:nvPicPr>
        <p:blipFill rotWithShape="1">
          <a:blip r:embed="rId2">
            <a:alphaModFix/>
          </a:blip>
          <a:srcRect/>
          <a:stretch/>
        </p:blipFill>
        <p:spPr>
          <a:xfrm>
            <a:off x="7141028" y="315743"/>
            <a:ext cx="4934857" cy="8158786"/>
          </a:xfrm>
          <a:prstGeom prst="rect">
            <a:avLst/>
          </a:prstGeom>
          <a:noFill/>
          <a:ln>
            <a:noFill/>
          </a:ln>
        </p:spPr>
      </p:pic>
      <p:sp>
        <p:nvSpPr>
          <p:cNvPr id="162" name="Google Shape;162;p99"/>
          <p:cNvSpPr>
            <a:spLocks noGrp="1"/>
          </p:cNvSpPr>
          <p:nvPr>
            <p:ph type="pic" idx="2"/>
          </p:nvPr>
        </p:nvSpPr>
        <p:spPr>
          <a:xfrm>
            <a:off x="7886700" y="1219200"/>
            <a:ext cx="3340100" cy="5595938"/>
          </a:xfrm>
          <a:prstGeom prst="rect">
            <a:avLst/>
          </a:prstGeom>
          <a:solidFill>
            <a:schemeClr val="lt1"/>
          </a:solidFill>
          <a:ln>
            <a:noFill/>
          </a:ln>
        </p:spPr>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163"/>
        <p:cNvGrpSpPr/>
        <p:nvPr/>
      </p:nvGrpSpPr>
      <p:grpSpPr>
        <a:xfrm>
          <a:off x="0" y="0"/>
          <a:ext cx="0" cy="0"/>
          <a:chOff x="0" y="0"/>
          <a:chExt cx="0" cy="0"/>
        </a:xfrm>
      </p:grpSpPr>
      <p:sp>
        <p:nvSpPr>
          <p:cNvPr id="164" name="Google Shape;164;p100"/>
          <p:cNvSpPr>
            <a:spLocks noGrp="1"/>
          </p:cNvSpPr>
          <p:nvPr>
            <p:ph type="pic" idx="2"/>
          </p:nvPr>
        </p:nvSpPr>
        <p:spPr>
          <a:xfrm>
            <a:off x="7922863" y="1425367"/>
            <a:ext cx="2305049" cy="4070351"/>
          </a:xfrm>
          <a:prstGeom prst="rect">
            <a:avLst/>
          </a:prstGeom>
          <a:solidFill>
            <a:schemeClr val="lt1"/>
          </a:solidFill>
          <a:ln>
            <a:noFill/>
          </a:ln>
        </p:spPr>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0_Custom Layout">
  <p:cSld name="20_Custom Layout">
    <p:spTree>
      <p:nvGrpSpPr>
        <p:cNvPr id="1" name="Shape 165"/>
        <p:cNvGrpSpPr/>
        <p:nvPr/>
      </p:nvGrpSpPr>
      <p:grpSpPr>
        <a:xfrm>
          <a:off x="0" y="0"/>
          <a:ext cx="0" cy="0"/>
          <a:chOff x="0" y="0"/>
          <a:chExt cx="0" cy="0"/>
        </a:xfrm>
      </p:grpSpPr>
      <p:sp>
        <p:nvSpPr>
          <p:cNvPr id="166" name="Google Shape;166;p101"/>
          <p:cNvSpPr>
            <a:spLocks noGrp="1"/>
          </p:cNvSpPr>
          <p:nvPr>
            <p:ph type="pic" idx="2"/>
          </p:nvPr>
        </p:nvSpPr>
        <p:spPr>
          <a:xfrm>
            <a:off x="2125663" y="1508125"/>
            <a:ext cx="2246312" cy="3940175"/>
          </a:xfrm>
          <a:prstGeom prst="rect">
            <a:avLst/>
          </a:prstGeom>
          <a:noFill/>
          <a:ln>
            <a:noFill/>
          </a:ln>
        </p:spPr>
      </p:sp>
      <p:sp>
        <p:nvSpPr>
          <p:cNvPr id="167" name="Google Shape;167;p101"/>
          <p:cNvSpPr>
            <a:spLocks noGrp="1"/>
          </p:cNvSpPr>
          <p:nvPr>
            <p:ph type="pic" idx="3"/>
          </p:nvPr>
        </p:nvSpPr>
        <p:spPr>
          <a:xfrm>
            <a:off x="954088" y="2022475"/>
            <a:ext cx="989012" cy="2882900"/>
          </a:xfrm>
          <a:prstGeom prst="rect">
            <a:avLst/>
          </a:prstGeom>
          <a:noFill/>
          <a:ln>
            <a:noFill/>
          </a:ln>
        </p:spPr>
      </p:sp>
      <p:sp>
        <p:nvSpPr>
          <p:cNvPr id="168" name="Google Shape;168;p101"/>
          <p:cNvSpPr>
            <a:spLocks noGrp="1"/>
          </p:cNvSpPr>
          <p:nvPr>
            <p:ph type="pic" idx="4"/>
          </p:nvPr>
        </p:nvSpPr>
        <p:spPr>
          <a:xfrm>
            <a:off x="4525963" y="2022475"/>
            <a:ext cx="1025525" cy="2882900"/>
          </a:xfrm>
          <a:prstGeom prst="rect">
            <a:avLst/>
          </a:prstGeom>
          <a:noFill/>
          <a:ln>
            <a:noFill/>
          </a:ln>
        </p:spPr>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21_Custom Layout">
  <p:cSld name="21_Custom Layout">
    <p:spTree>
      <p:nvGrpSpPr>
        <p:cNvPr id="1" name="Shape 169"/>
        <p:cNvGrpSpPr/>
        <p:nvPr/>
      </p:nvGrpSpPr>
      <p:grpSpPr>
        <a:xfrm>
          <a:off x="0" y="0"/>
          <a:ext cx="0" cy="0"/>
          <a:chOff x="0" y="0"/>
          <a:chExt cx="0" cy="0"/>
        </a:xfrm>
      </p:grpSpPr>
      <p:sp>
        <p:nvSpPr>
          <p:cNvPr id="170" name="Google Shape;170;p102"/>
          <p:cNvSpPr>
            <a:spLocks noGrp="1"/>
          </p:cNvSpPr>
          <p:nvPr>
            <p:ph type="pic" idx="2"/>
          </p:nvPr>
        </p:nvSpPr>
        <p:spPr>
          <a:xfrm>
            <a:off x="3999426" y="1876731"/>
            <a:ext cx="4484586" cy="2928747"/>
          </a:xfrm>
          <a:prstGeom prst="rect">
            <a:avLst/>
          </a:prstGeom>
          <a:noFill/>
          <a:ln>
            <a:noFill/>
          </a:ln>
        </p:spPr>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22_Custom Layout">
  <p:cSld name="22_Custom Layout">
    <p:spTree>
      <p:nvGrpSpPr>
        <p:cNvPr id="1" name="Shape 171"/>
        <p:cNvGrpSpPr/>
        <p:nvPr/>
      </p:nvGrpSpPr>
      <p:grpSpPr>
        <a:xfrm>
          <a:off x="0" y="0"/>
          <a:ext cx="0" cy="0"/>
          <a:chOff x="0" y="0"/>
          <a:chExt cx="0" cy="0"/>
        </a:xfrm>
      </p:grpSpPr>
      <p:pic>
        <p:nvPicPr>
          <p:cNvPr id="172" name="Google Shape;172;p103"/>
          <p:cNvPicPr preferRelativeResize="0"/>
          <p:nvPr/>
        </p:nvPicPr>
        <p:blipFill rotWithShape="1">
          <a:blip r:embed="rId2">
            <a:alphaModFix/>
          </a:blip>
          <a:srcRect/>
          <a:stretch/>
        </p:blipFill>
        <p:spPr>
          <a:xfrm>
            <a:off x="6472649" y="526278"/>
            <a:ext cx="4860540" cy="4455495"/>
          </a:xfrm>
          <a:prstGeom prst="rect">
            <a:avLst/>
          </a:prstGeom>
          <a:noFill/>
          <a:ln>
            <a:noFill/>
          </a:ln>
        </p:spPr>
      </p:pic>
      <p:sp>
        <p:nvSpPr>
          <p:cNvPr id="173" name="Google Shape;173;p103"/>
          <p:cNvSpPr>
            <a:spLocks noGrp="1"/>
          </p:cNvSpPr>
          <p:nvPr>
            <p:ph type="pic" idx="2"/>
          </p:nvPr>
        </p:nvSpPr>
        <p:spPr>
          <a:xfrm>
            <a:off x="6792913" y="812800"/>
            <a:ext cx="4208462" cy="2511425"/>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
        <p:cNvGrpSpPr/>
        <p:nvPr/>
      </p:nvGrpSpPr>
      <p:grpSpPr>
        <a:xfrm>
          <a:off x="0" y="0"/>
          <a:ext cx="0" cy="0"/>
          <a:chOff x="0" y="0"/>
          <a:chExt cx="0" cy="0"/>
        </a:xfrm>
      </p:grpSpPr>
      <p:sp>
        <p:nvSpPr>
          <p:cNvPr id="25" name="Google Shape;25;p7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7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7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7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7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30"/>
        <p:cNvGrpSpPr/>
        <p:nvPr/>
      </p:nvGrpSpPr>
      <p:grpSpPr>
        <a:xfrm>
          <a:off x="0" y="0"/>
          <a:ext cx="0" cy="0"/>
          <a:chOff x="0" y="0"/>
          <a:chExt cx="0" cy="0"/>
        </a:xfrm>
      </p:grpSpPr>
      <p:sp>
        <p:nvSpPr>
          <p:cNvPr id="31" name="Google Shape;31;p71"/>
          <p:cNvSpPr>
            <a:spLocks noGrp="1"/>
          </p:cNvSpPr>
          <p:nvPr>
            <p:ph type="pic" idx="2"/>
          </p:nvPr>
        </p:nvSpPr>
        <p:spPr>
          <a:xfrm>
            <a:off x="0" y="0"/>
            <a:ext cx="12192000" cy="6858000"/>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2"/>
        <p:cNvGrpSpPr/>
        <p:nvPr/>
      </p:nvGrpSpPr>
      <p:grpSpPr>
        <a:xfrm>
          <a:off x="0" y="0"/>
          <a:ext cx="0" cy="0"/>
          <a:chOff x="0" y="0"/>
          <a:chExt cx="0" cy="0"/>
        </a:xfrm>
      </p:grpSpPr>
      <p:sp>
        <p:nvSpPr>
          <p:cNvPr id="33" name="Google Shape;33;p7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7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5" name="Google Shape;35;p7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7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7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8"/>
        <p:cNvGrpSpPr/>
        <p:nvPr/>
      </p:nvGrpSpPr>
      <p:grpSpPr>
        <a:xfrm>
          <a:off x="0" y="0"/>
          <a:ext cx="0" cy="0"/>
          <a:chOff x="0" y="0"/>
          <a:chExt cx="0" cy="0"/>
        </a:xfrm>
      </p:grpSpPr>
      <p:sp>
        <p:nvSpPr>
          <p:cNvPr id="39" name="Google Shape;39;p7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7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41" name="Google Shape;41;p7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7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7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4"/>
        <p:cNvGrpSpPr/>
        <p:nvPr/>
      </p:nvGrpSpPr>
      <p:grpSpPr>
        <a:xfrm>
          <a:off x="0" y="0"/>
          <a:ext cx="0" cy="0"/>
          <a:chOff x="0" y="0"/>
          <a:chExt cx="0" cy="0"/>
        </a:xfrm>
      </p:grpSpPr>
      <p:sp>
        <p:nvSpPr>
          <p:cNvPr id="45" name="Google Shape;45;p7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7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7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7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7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1"/>
        <p:cNvGrpSpPr/>
        <p:nvPr/>
      </p:nvGrpSpPr>
      <p:grpSpPr>
        <a:xfrm>
          <a:off x="0" y="0"/>
          <a:ext cx="0" cy="0"/>
          <a:chOff x="0" y="0"/>
          <a:chExt cx="0" cy="0"/>
        </a:xfrm>
      </p:grpSpPr>
      <p:sp>
        <p:nvSpPr>
          <p:cNvPr id="52" name="Google Shape;52;p7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7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7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7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6" name="Google Shape;56;p7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7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7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7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39">
            <a:alphaModFix/>
          </a:blip>
          <a:stretch>
            <a:fillRect/>
          </a:stretch>
        </a:blipFill>
        <a:effectLst/>
      </p:bgPr>
    </p:bg>
    <p:spTree>
      <p:nvGrpSpPr>
        <p:cNvPr id="1" name="Shape 9"/>
        <p:cNvGrpSpPr/>
        <p:nvPr/>
      </p:nvGrpSpPr>
      <p:grpSpPr>
        <a:xfrm>
          <a:off x="0" y="0"/>
          <a:ext cx="0" cy="0"/>
          <a:chOff x="0" y="0"/>
          <a:chExt cx="0" cy="0"/>
        </a:xfrm>
      </p:grpSpPr>
      <p:sp>
        <p:nvSpPr>
          <p:cNvPr id="10" name="Google Shape;10;p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6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6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6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6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757575"/>
                </a:solidFill>
                <a:latin typeface="Arial"/>
                <a:ea typeface="Arial"/>
                <a:cs typeface="Arial"/>
                <a:sym typeface="Arial"/>
              </a:defRPr>
            </a:lvl1pPr>
            <a:lvl2pPr marL="0" marR="0" lvl="1" indent="0" algn="r" rtl="0">
              <a:spcBef>
                <a:spcPts val="0"/>
              </a:spcBef>
              <a:buNone/>
              <a:defRPr sz="1200" b="0" i="0" u="none" strike="noStrike" cap="none">
                <a:solidFill>
                  <a:srgbClr val="757575"/>
                </a:solidFill>
                <a:latin typeface="Arial"/>
                <a:ea typeface="Arial"/>
                <a:cs typeface="Arial"/>
                <a:sym typeface="Arial"/>
              </a:defRPr>
            </a:lvl2pPr>
            <a:lvl3pPr marL="0" marR="0" lvl="2" indent="0" algn="r" rtl="0">
              <a:spcBef>
                <a:spcPts val="0"/>
              </a:spcBef>
              <a:buNone/>
              <a:defRPr sz="1200" b="0" i="0" u="none" strike="noStrike" cap="none">
                <a:solidFill>
                  <a:srgbClr val="757575"/>
                </a:solidFill>
                <a:latin typeface="Arial"/>
                <a:ea typeface="Arial"/>
                <a:cs typeface="Arial"/>
                <a:sym typeface="Arial"/>
              </a:defRPr>
            </a:lvl3pPr>
            <a:lvl4pPr marL="0" marR="0" lvl="3" indent="0" algn="r" rtl="0">
              <a:spcBef>
                <a:spcPts val="0"/>
              </a:spcBef>
              <a:buNone/>
              <a:defRPr sz="1200" b="0" i="0" u="none" strike="noStrike" cap="none">
                <a:solidFill>
                  <a:srgbClr val="757575"/>
                </a:solidFill>
                <a:latin typeface="Arial"/>
                <a:ea typeface="Arial"/>
                <a:cs typeface="Arial"/>
                <a:sym typeface="Arial"/>
              </a:defRPr>
            </a:lvl4pPr>
            <a:lvl5pPr marL="0" marR="0" lvl="4" indent="0" algn="r" rtl="0">
              <a:spcBef>
                <a:spcPts val="0"/>
              </a:spcBef>
              <a:buNone/>
              <a:defRPr sz="1200" b="0" i="0" u="none" strike="noStrike" cap="none">
                <a:solidFill>
                  <a:srgbClr val="757575"/>
                </a:solidFill>
                <a:latin typeface="Arial"/>
                <a:ea typeface="Arial"/>
                <a:cs typeface="Arial"/>
                <a:sym typeface="Arial"/>
              </a:defRPr>
            </a:lvl5pPr>
            <a:lvl6pPr marL="0" marR="0" lvl="5" indent="0" algn="r" rtl="0">
              <a:spcBef>
                <a:spcPts val="0"/>
              </a:spcBef>
              <a:buNone/>
              <a:defRPr sz="1200" b="0" i="0" u="none" strike="noStrike" cap="none">
                <a:solidFill>
                  <a:srgbClr val="757575"/>
                </a:solidFill>
                <a:latin typeface="Arial"/>
                <a:ea typeface="Arial"/>
                <a:cs typeface="Arial"/>
                <a:sym typeface="Arial"/>
              </a:defRPr>
            </a:lvl6pPr>
            <a:lvl7pPr marL="0" marR="0" lvl="6" indent="0" algn="r" rtl="0">
              <a:spcBef>
                <a:spcPts val="0"/>
              </a:spcBef>
              <a:buNone/>
              <a:defRPr sz="1200" b="0" i="0" u="none" strike="noStrike" cap="none">
                <a:solidFill>
                  <a:srgbClr val="757575"/>
                </a:solidFill>
                <a:latin typeface="Arial"/>
                <a:ea typeface="Arial"/>
                <a:cs typeface="Arial"/>
                <a:sym typeface="Arial"/>
              </a:defRPr>
            </a:lvl7pPr>
            <a:lvl8pPr marL="0" marR="0" lvl="7" indent="0" algn="r" rtl="0">
              <a:spcBef>
                <a:spcPts val="0"/>
              </a:spcBef>
              <a:buNone/>
              <a:defRPr sz="1200" b="0" i="0" u="none" strike="noStrike" cap="none">
                <a:solidFill>
                  <a:srgbClr val="757575"/>
                </a:solidFill>
                <a:latin typeface="Arial"/>
                <a:ea typeface="Arial"/>
                <a:cs typeface="Arial"/>
                <a:sym typeface="Arial"/>
              </a:defRPr>
            </a:lvl8pPr>
            <a:lvl9pPr marL="0" marR="0" lvl="8" indent="0" algn="r" rtl="0">
              <a:spcBef>
                <a:spcPts val="0"/>
              </a:spcBef>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jp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g3baca769e7d_3_6"/>
          <p:cNvSpPr/>
          <p:nvPr/>
        </p:nvSpPr>
        <p:spPr>
          <a:xfrm>
            <a:off x="0" y="5139266"/>
            <a:ext cx="12192000" cy="1718700"/>
          </a:xfrm>
          <a:prstGeom prst="rect">
            <a:avLst/>
          </a:prstGeom>
          <a:solidFill>
            <a:srgbClr val="5B9B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9" name="Google Shape;179;g3baca769e7d_3_6"/>
          <p:cNvSpPr/>
          <p:nvPr/>
        </p:nvSpPr>
        <p:spPr>
          <a:xfrm>
            <a:off x="1024467" y="3283292"/>
            <a:ext cx="3909600" cy="21198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80" name="Google Shape;180;g3baca769e7d_3_6" descr="A logo of a company&#10;&#10;AI-generated content may be incorrect."/>
          <p:cNvPicPr preferRelativeResize="0">
            <a:picLocks noGrp="1"/>
          </p:cNvPicPr>
          <p:nvPr>
            <p:ph type="pic" idx="2"/>
          </p:nvPr>
        </p:nvPicPr>
        <p:blipFill rotWithShape="1">
          <a:blip r:embed="rId3">
            <a:alphaModFix/>
          </a:blip>
          <a:srcRect l="13302" t="10895" r="12836" b="9046"/>
          <a:stretch/>
        </p:blipFill>
        <p:spPr>
          <a:xfrm>
            <a:off x="1047751" y="1738331"/>
            <a:ext cx="3841749" cy="3467099"/>
          </a:xfrm>
          <a:prstGeom prst="rect">
            <a:avLst/>
          </a:prstGeom>
          <a:solidFill>
            <a:schemeClr val="lt1"/>
          </a:solidFill>
          <a:ln>
            <a:noFill/>
          </a:ln>
        </p:spPr>
      </p:pic>
      <p:sp>
        <p:nvSpPr>
          <p:cNvPr id="181" name="Google Shape;181;g3baca769e7d_3_6"/>
          <p:cNvSpPr/>
          <p:nvPr/>
        </p:nvSpPr>
        <p:spPr>
          <a:xfrm>
            <a:off x="1024467" y="5139267"/>
            <a:ext cx="3909600" cy="1204500"/>
          </a:xfrm>
          <a:prstGeom prst="rect">
            <a:avLst/>
          </a:prstGeom>
          <a:solidFill>
            <a:srgbClr val="2F549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182" name="Google Shape;182;g3baca769e7d_3_6"/>
          <p:cNvGrpSpPr/>
          <p:nvPr/>
        </p:nvGrpSpPr>
        <p:grpSpPr>
          <a:xfrm>
            <a:off x="1090125" y="5250729"/>
            <a:ext cx="3683415" cy="939735"/>
            <a:chOff x="1071075" y="5180879"/>
            <a:chExt cx="3683415" cy="939735"/>
          </a:xfrm>
        </p:grpSpPr>
        <p:pic>
          <p:nvPicPr>
            <p:cNvPr id="183" name="Google Shape;183;g3baca769e7d_3_6" descr="A white letter on a black background&#10;&#10;AI-generated content may be incorrect."/>
            <p:cNvPicPr preferRelativeResize="0"/>
            <p:nvPr/>
          </p:nvPicPr>
          <p:blipFill rotWithShape="1">
            <a:blip r:embed="rId4">
              <a:alphaModFix/>
            </a:blip>
            <a:srcRect/>
            <a:stretch/>
          </p:blipFill>
          <p:spPr>
            <a:xfrm>
              <a:off x="3187700" y="5426208"/>
              <a:ext cx="1566790" cy="267921"/>
            </a:xfrm>
            <a:prstGeom prst="rect">
              <a:avLst/>
            </a:prstGeom>
            <a:noFill/>
            <a:ln>
              <a:noFill/>
            </a:ln>
          </p:spPr>
        </p:pic>
        <p:pic>
          <p:nvPicPr>
            <p:cNvPr id="184" name="Google Shape;184;g3baca769e7d_3_6" descr="A black and white sign with white text&#10;&#10;AI-generated content may be incorrect."/>
            <p:cNvPicPr preferRelativeResize="0"/>
            <p:nvPr/>
          </p:nvPicPr>
          <p:blipFill rotWithShape="1">
            <a:blip r:embed="rId5">
              <a:alphaModFix/>
            </a:blip>
            <a:srcRect/>
            <a:stretch/>
          </p:blipFill>
          <p:spPr>
            <a:xfrm>
              <a:off x="1968816" y="5368285"/>
              <a:ext cx="1054870" cy="752329"/>
            </a:xfrm>
            <a:prstGeom prst="rect">
              <a:avLst/>
            </a:prstGeom>
            <a:noFill/>
            <a:ln>
              <a:noFill/>
            </a:ln>
          </p:spPr>
        </p:pic>
        <p:pic>
          <p:nvPicPr>
            <p:cNvPr id="185" name="Google Shape;185;g3baca769e7d_3_6" descr="A white circle with a loop in the middle&#10;&#10;AI-generated content may be incorrect."/>
            <p:cNvPicPr preferRelativeResize="0"/>
            <p:nvPr/>
          </p:nvPicPr>
          <p:blipFill rotWithShape="1">
            <a:blip r:embed="rId6">
              <a:alphaModFix/>
            </a:blip>
            <a:srcRect/>
            <a:stretch/>
          </p:blipFill>
          <p:spPr>
            <a:xfrm>
              <a:off x="1230360" y="5413520"/>
              <a:ext cx="515889" cy="675345"/>
            </a:xfrm>
            <a:prstGeom prst="rect">
              <a:avLst/>
            </a:prstGeom>
            <a:noFill/>
            <a:ln>
              <a:noFill/>
            </a:ln>
          </p:spPr>
        </p:pic>
        <p:sp>
          <p:nvSpPr>
            <p:cNvPr id="186" name="Google Shape;186;g3baca769e7d_3_6"/>
            <p:cNvSpPr txBox="1"/>
            <p:nvPr/>
          </p:nvSpPr>
          <p:spPr>
            <a:xfrm>
              <a:off x="1071075" y="5180879"/>
              <a:ext cx="35637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i="0" u="none" strike="noStrike" cap="none">
                  <a:solidFill>
                    <a:schemeClr val="lt1"/>
                  </a:solidFill>
                  <a:latin typeface="Arial"/>
                  <a:ea typeface="Arial"/>
                  <a:cs typeface="Arial"/>
                  <a:sym typeface="Arial"/>
                </a:rPr>
                <a:t>SUPPORTED BY                 LED BY                               IN PARTNERSHIP WITH</a:t>
              </a:r>
              <a:endParaRPr sz="900" b="1">
                <a:solidFill>
                  <a:schemeClr val="lt1"/>
                </a:solidFill>
                <a:latin typeface="Arial"/>
                <a:ea typeface="Arial"/>
                <a:cs typeface="Arial"/>
                <a:sym typeface="Arial"/>
              </a:endParaRPr>
            </a:p>
          </p:txBody>
        </p:sp>
        <p:cxnSp>
          <p:nvCxnSpPr>
            <p:cNvPr id="187" name="Google Shape;187;g3baca769e7d_3_6"/>
            <p:cNvCxnSpPr/>
            <p:nvPr/>
          </p:nvCxnSpPr>
          <p:spPr>
            <a:xfrm>
              <a:off x="1892300" y="5518150"/>
              <a:ext cx="0" cy="342900"/>
            </a:xfrm>
            <a:prstGeom prst="straightConnector1">
              <a:avLst/>
            </a:prstGeom>
            <a:noFill/>
            <a:ln w="19050" cap="flat" cmpd="sng">
              <a:solidFill>
                <a:schemeClr val="lt1"/>
              </a:solidFill>
              <a:prstDash val="solid"/>
              <a:miter lim="800000"/>
              <a:headEnd type="none" w="sm" len="sm"/>
              <a:tailEnd type="none" w="sm" len="sm"/>
            </a:ln>
          </p:spPr>
        </p:cxnSp>
        <p:cxnSp>
          <p:nvCxnSpPr>
            <p:cNvPr id="188" name="Google Shape;188;g3baca769e7d_3_6"/>
            <p:cNvCxnSpPr/>
            <p:nvPr/>
          </p:nvCxnSpPr>
          <p:spPr>
            <a:xfrm>
              <a:off x="3054350" y="5518150"/>
              <a:ext cx="0" cy="342900"/>
            </a:xfrm>
            <a:prstGeom prst="straightConnector1">
              <a:avLst/>
            </a:prstGeom>
            <a:noFill/>
            <a:ln w="19050" cap="flat" cmpd="sng">
              <a:solidFill>
                <a:schemeClr val="lt1"/>
              </a:solidFill>
              <a:prstDash val="solid"/>
              <a:miter lim="800000"/>
              <a:headEnd type="none" w="sm" len="sm"/>
              <a:tailEnd type="none" w="sm" len="sm"/>
            </a:ln>
          </p:spPr>
        </p:cxnSp>
      </p:grpSp>
      <p:pic>
        <p:nvPicPr>
          <p:cNvPr id="189" name="Google Shape;189;g3baca769e7d_3_6"/>
          <p:cNvPicPr preferRelativeResize="0"/>
          <p:nvPr/>
        </p:nvPicPr>
        <p:blipFill rotWithShape="1">
          <a:blip r:embed="rId7">
            <a:alphaModFix/>
          </a:blip>
          <a:srcRect/>
          <a:stretch/>
        </p:blipFill>
        <p:spPr>
          <a:xfrm>
            <a:off x="6394" y="0"/>
            <a:ext cx="12179213" cy="685799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28"/>
          <p:cNvSpPr txBox="1"/>
          <p:nvPr/>
        </p:nvSpPr>
        <p:spPr>
          <a:xfrm>
            <a:off x="1591601" y="320705"/>
            <a:ext cx="10061630" cy="369332"/>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1.3.3 SYSTEM STATES MANIFESTED BY FISHERIES AND AQUACULTURE</a:t>
            </a:r>
            <a:endParaRPr sz="1800" b="1">
              <a:solidFill>
                <a:schemeClr val="lt1"/>
              </a:solidFill>
              <a:latin typeface="Arial"/>
              <a:ea typeface="Arial"/>
              <a:cs typeface="Arial"/>
              <a:sym typeface="Arial"/>
            </a:endParaRPr>
          </a:p>
        </p:txBody>
      </p:sp>
      <p:sp>
        <p:nvSpPr>
          <p:cNvPr id="278" name="Google Shape;278;p28"/>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pic>
        <p:nvPicPr>
          <p:cNvPr id="279" name="Google Shape;279;p28"/>
          <p:cNvPicPr preferRelativeResize="0"/>
          <p:nvPr/>
        </p:nvPicPr>
        <p:blipFill rotWithShape="1">
          <a:blip r:embed="rId3">
            <a:alphaModFix/>
          </a:blip>
          <a:srcRect t="25556"/>
          <a:stretch/>
        </p:blipFill>
        <p:spPr>
          <a:xfrm>
            <a:off x="3616875" y="778218"/>
            <a:ext cx="4958250" cy="5269061"/>
          </a:xfrm>
          <a:prstGeom prst="rect">
            <a:avLst/>
          </a:prstGeom>
          <a:noFill/>
          <a:ln>
            <a:noFill/>
          </a:ln>
        </p:spPr>
      </p:pic>
      <p:sp>
        <p:nvSpPr>
          <p:cNvPr id="280" name="Google Shape;280;p28"/>
          <p:cNvSpPr txBox="1"/>
          <p:nvPr/>
        </p:nvSpPr>
        <p:spPr>
          <a:xfrm>
            <a:off x="3406050" y="5890795"/>
            <a:ext cx="5379900" cy="646500"/>
          </a:xfrm>
          <a:prstGeom prst="rect">
            <a:avLst/>
          </a:prstGeom>
          <a:noFill/>
          <a:ln>
            <a:noFill/>
          </a:ln>
        </p:spPr>
        <p:txBody>
          <a:bodyPr spcFirstLastPara="1" wrap="square" lIns="91425" tIns="91425" rIns="91425" bIns="91425" anchor="t" anchorCtr="0">
            <a:spAutoFit/>
          </a:bodyPr>
          <a:lstStyle/>
          <a:p>
            <a:pPr marL="0" marR="0" lvl="0" indent="0" algn="ctr" rtl="0">
              <a:spcBef>
                <a:spcPts val="1200"/>
              </a:spcBef>
              <a:spcAft>
                <a:spcPts val="0"/>
              </a:spcAft>
              <a:buClr>
                <a:srgbClr val="000000"/>
              </a:buClr>
              <a:buSzPts val="1600"/>
              <a:buFont typeface="Arial"/>
              <a:buNone/>
            </a:pPr>
            <a:r>
              <a:rPr lang="en-US" sz="1500" b="1"/>
              <a:t>Figure 9. </a:t>
            </a:r>
            <a:r>
              <a:rPr lang="en-US" sz="1500"/>
              <a:t>Graphical abstract illustrating fish and fisheries situation in FMA 5 and 6.</a:t>
            </a:r>
            <a:endParaRPr sz="15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g3baca769e7d_1_21"/>
          <p:cNvSpPr txBox="1"/>
          <p:nvPr/>
        </p:nvSpPr>
        <p:spPr>
          <a:xfrm>
            <a:off x="1591576" y="334655"/>
            <a:ext cx="10061700" cy="6465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2. HOW DOES THESE AREAS OF RISK AND VULNERABILITY AS ASSESSED IN YEAR 2025 DIFFER FROM THE NATIONAL TDA REPORT 1.0 (YEAR 2000)?</a:t>
            </a:r>
            <a:endParaRPr sz="1800" b="1">
              <a:solidFill>
                <a:schemeClr val="lt1"/>
              </a:solidFill>
              <a:latin typeface="Arial"/>
              <a:ea typeface="Arial"/>
              <a:cs typeface="Arial"/>
              <a:sym typeface="Arial"/>
            </a:endParaRPr>
          </a:p>
        </p:txBody>
      </p:sp>
      <p:sp>
        <p:nvSpPr>
          <p:cNvPr id="286" name="Google Shape;286;g3baca769e7d_1_21"/>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graphicFrame>
        <p:nvGraphicFramePr>
          <p:cNvPr id="287" name="Google Shape;287;g3baca769e7d_1_21"/>
          <p:cNvGraphicFramePr/>
          <p:nvPr/>
        </p:nvGraphicFramePr>
        <p:xfrm>
          <a:off x="1591626" y="1116395"/>
          <a:ext cx="10061625" cy="5510020"/>
        </p:xfrm>
        <a:graphic>
          <a:graphicData uri="http://schemas.openxmlformats.org/drawingml/2006/table">
            <a:tbl>
              <a:tblPr firstRow="1" bandRow="1">
                <a:noFill/>
                <a:tableStyleId>{49A578DF-FA3F-489D-BC8D-A9603357A7DF}</a:tableStyleId>
              </a:tblPr>
              <a:tblGrid>
                <a:gridCol w="5035275">
                  <a:extLst>
                    <a:ext uri="{9D8B030D-6E8A-4147-A177-3AD203B41FA5}">
                      <a16:colId xmlns:a16="http://schemas.microsoft.com/office/drawing/2014/main" val="20000"/>
                    </a:ext>
                  </a:extLst>
                </a:gridCol>
                <a:gridCol w="5026350">
                  <a:extLst>
                    <a:ext uri="{9D8B030D-6E8A-4147-A177-3AD203B41FA5}">
                      <a16:colId xmlns:a16="http://schemas.microsoft.com/office/drawing/2014/main" val="20001"/>
                    </a:ext>
                  </a:extLst>
                </a:gridCol>
              </a:tblGrid>
              <a:tr h="360450">
                <a:tc>
                  <a:txBody>
                    <a:bodyPr/>
                    <a:lstStyle/>
                    <a:p>
                      <a:pPr marL="0" marR="0" lvl="0" indent="0" algn="ctr" rtl="0">
                        <a:spcBef>
                          <a:spcPts val="0"/>
                        </a:spcBef>
                        <a:spcAft>
                          <a:spcPts val="0"/>
                        </a:spcAft>
                        <a:buNone/>
                      </a:pPr>
                      <a:r>
                        <a:rPr lang="en-US" sz="1300">
                          <a:latin typeface="Arial"/>
                          <a:ea typeface="Arial"/>
                          <a:cs typeface="Arial"/>
                          <a:sym typeface="Arial"/>
                        </a:rPr>
                        <a:t>Philippine</a:t>
                      </a:r>
                      <a:r>
                        <a:rPr lang="en-US" sz="1300" b="1">
                          <a:solidFill>
                            <a:schemeClr val="lt1"/>
                          </a:solidFill>
                          <a:latin typeface="Arial"/>
                          <a:ea typeface="Arial"/>
                          <a:cs typeface="Arial"/>
                          <a:sym typeface="Arial"/>
                        </a:rPr>
                        <a:t> TDA 1.0 (2000)</a:t>
                      </a:r>
                      <a:endParaRPr sz="1300" b="1">
                        <a:solidFill>
                          <a:schemeClr val="lt1"/>
                        </a:solidFill>
                        <a:latin typeface="Arial"/>
                        <a:ea typeface="Arial"/>
                        <a:cs typeface="Arial"/>
                        <a:sym typeface="Arial"/>
                      </a:endParaRPr>
                    </a:p>
                  </a:txBody>
                  <a:tcPr marL="91450" marR="91450" marT="45725" marB="45725" anchor="ctr">
                    <a:solidFill>
                      <a:srgbClr val="2B3C94"/>
                    </a:solidFill>
                  </a:tcPr>
                </a:tc>
                <a:tc>
                  <a:txBody>
                    <a:bodyPr/>
                    <a:lstStyle/>
                    <a:p>
                      <a:pPr marL="0" marR="0" lvl="0" indent="0" algn="ctr" rtl="0">
                        <a:spcBef>
                          <a:spcPts val="0"/>
                        </a:spcBef>
                        <a:spcAft>
                          <a:spcPts val="0"/>
                        </a:spcAft>
                        <a:buNone/>
                      </a:pPr>
                      <a:r>
                        <a:rPr lang="en-US" sz="1300" b="1">
                          <a:solidFill>
                            <a:schemeClr val="lt1"/>
                          </a:solidFill>
                          <a:latin typeface="Arial"/>
                          <a:ea typeface="Arial"/>
                          <a:cs typeface="Arial"/>
                          <a:sym typeface="Arial"/>
                        </a:rPr>
                        <a:t>Philippine TDA 2.0 (2025)</a:t>
                      </a:r>
                      <a:endParaRPr sz="1300" b="1">
                        <a:solidFill>
                          <a:schemeClr val="lt1"/>
                        </a:solidFill>
                        <a:latin typeface="Arial"/>
                        <a:ea typeface="Arial"/>
                        <a:cs typeface="Arial"/>
                        <a:sym typeface="Arial"/>
                      </a:endParaRPr>
                    </a:p>
                  </a:txBody>
                  <a:tcPr marL="91450" marR="91450" marT="45725" marB="45725" anchor="ctr">
                    <a:solidFill>
                      <a:srgbClr val="2B3C94"/>
                    </a:solidFill>
                  </a:tcPr>
                </a:tc>
                <a:extLst>
                  <a:ext uri="{0D108BD9-81ED-4DB2-BD59-A6C34878D82A}">
                    <a16:rowId xmlns:a16="http://schemas.microsoft.com/office/drawing/2014/main" val="10000"/>
                  </a:ext>
                </a:extLst>
              </a:tr>
              <a:tr h="158900">
                <a:tc>
                  <a:txBody>
                    <a:bodyPr/>
                    <a:lstStyle/>
                    <a:p>
                      <a:pPr marL="0" lvl="0" indent="0" algn="l" rtl="0">
                        <a:spcBef>
                          <a:spcPts val="0"/>
                        </a:spcBef>
                        <a:spcAft>
                          <a:spcPts val="0"/>
                        </a:spcAft>
                        <a:buNone/>
                      </a:pPr>
                      <a:r>
                        <a:rPr lang="en-US" sz="1300"/>
                        <a:t>Natural calamities (typhoons and volcanic eruptions)</a:t>
                      </a:r>
                      <a:endParaRPr sz="1300"/>
                    </a:p>
                  </a:txBody>
                  <a:tcPr marL="91450" marR="91450" marT="45725" marB="45725" anchor="ctr">
                    <a:lnB w="127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None/>
                      </a:pPr>
                      <a:r>
                        <a:rPr lang="en-US" sz="1300"/>
                        <a:t>Climate &amp; Extreme Events</a:t>
                      </a:r>
                      <a:endParaRPr sz="1300"/>
                    </a:p>
                  </a:txBody>
                  <a:tcPr marL="91450" marR="91450" marT="45725" marB="45725" anchor="ctr">
                    <a:noFill/>
                  </a:tcPr>
                </a:tc>
                <a:extLst>
                  <a:ext uri="{0D108BD9-81ED-4DB2-BD59-A6C34878D82A}">
                    <a16:rowId xmlns:a16="http://schemas.microsoft.com/office/drawing/2014/main" val="10001"/>
                  </a:ext>
                </a:extLst>
              </a:tr>
              <a:tr h="130350">
                <a:tc>
                  <a:txBody>
                    <a:bodyPr/>
                    <a:lstStyle/>
                    <a:p>
                      <a:pPr marL="0" lvl="0" indent="0" algn="l" rtl="0">
                        <a:spcBef>
                          <a:spcPts val="0"/>
                        </a:spcBef>
                        <a:spcAft>
                          <a:spcPts val="0"/>
                        </a:spcAft>
                        <a:buNone/>
                      </a:pPr>
                      <a:r>
                        <a:rPr lang="en-US" sz="1300"/>
                        <a:t>Illegal and Destructive Upland Activities</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Clr>
                          <a:schemeClr val="dk1"/>
                        </a:buClr>
                        <a:buSzPts val="1100"/>
                        <a:buFont typeface="Arial"/>
                        <a:buNone/>
                      </a:pPr>
                      <a:r>
                        <a:rPr lang="en-US" sz="1300"/>
                        <a:t>Sea-Level Rise</a:t>
                      </a: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02"/>
                  </a:ext>
                </a:extLst>
              </a:tr>
              <a:tr h="0">
                <a:tc>
                  <a:txBody>
                    <a:bodyPr/>
                    <a:lstStyle/>
                    <a:p>
                      <a:pPr marL="0" lvl="0" indent="0" algn="l" rtl="0">
                        <a:spcBef>
                          <a:spcPts val="0"/>
                        </a:spcBef>
                        <a:spcAft>
                          <a:spcPts val="0"/>
                        </a:spcAft>
                        <a:buNone/>
                      </a:pPr>
                      <a:r>
                        <a:rPr lang="en-US" sz="1300"/>
                        <a:t>Devalued Resource Rents (Low economic valuation)</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Clr>
                          <a:schemeClr val="dk1"/>
                        </a:buClr>
                        <a:buSzPts val="1100"/>
                        <a:buFont typeface="Arial"/>
                        <a:buNone/>
                      </a:pPr>
                      <a:r>
                        <a:rPr lang="en-US" sz="1300"/>
                        <a:t>Environmental Degradation (Land-Use Change &amp; Habitat Destruction)</a:t>
                      </a: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03"/>
                  </a:ext>
                </a:extLst>
              </a:tr>
              <a:tr h="0">
                <a:tc>
                  <a:txBody>
                    <a:bodyPr/>
                    <a:lstStyle/>
                    <a:p>
                      <a:pPr marL="0" lvl="0" indent="0" algn="l" rtl="0">
                        <a:spcBef>
                          <a:spcPts val="0"/>
                        </a:spcBef>
                        <a:spcAft>
                          <a:spcPts val="0"/>
                        </a:spcAft>
                        <a:buNone/>
                      </a:pPr>
                      <a:r>
                        <a:rPr lang="en-US" sz="1300"/>
                        <a:t>Poor Zoning and Permit Management</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None/>
                      </a:pPr>
                      <a:r>
                        <a:rPr lang="en-US" sz="1300"/>
                        <a:t>Pollution &amp; Water Quality Degradation</a:t>
                      </a: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04"/>
                  </a:ext>
                </a:extLst>
              </a:tr>
              <a:tr h="380750">
                <a:tc>
                  <a:txBody>
                    <a:bodyPr/>
                    <a:lstStyle/>
                    <a:p>
                      <a:pPr marL="0" lvl="0" indent="0" algn="l" rtl="0">
                        <a:spcBef>
                          <a:spcPts val="0"/>
                        </a:spcBef>
                        <a:spcAft>
                          <a:spcPts val="0"/>
                        </a:spcAft>
                        <a:buNone/>
                      </a:pPr>
                      <a:r>
                        <a:rPr lang="en-US" sz="1300"/>
                        <a:t>Inappropriate Tenure Arrangements (human settlement, coastal conversion i.e., mangroves into fishponds)</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None/>
                      </a:pPr>
                      <a:r>
                        <a:rPr lang="en-US" sz="1300"/>
                        <a:t>Sedimentation &amp; Coastal Erosion</a:t>
                      </a: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05"/>
                  </a:ext>
                </a:extLst>
              </a:tr>
              <a:tr h="0">
                <a:tc>
                  <a:txBody>
                    <a:bodyPr/>
                    <a:lstStyle/>
                    <a:p>
                      <a:pPr marL="0" lvl="0" indent="0" algn="l" rtl="0">
                        <a:spcBef>
                          <a:spcPts val="0"/>
                        </a:spcBef>
                        <a:spcAft>
                          <a:spcPts val="0"/>
                        </a:spcAft>
                        <a:buNone/>
                      </a:pPr>
                      <a:r>
                        <a:rPr lang="en-US" sz="1300"/>
                        <a:t>Unclear Jurisdictional Responsibilities</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Clr>
                          <a:schemeClr val="dk1"/>
                        </a:buClr>
                        <a:buSzPts val="1100"/>
                        <a:buFont typeface="Arial"/>
                        <a:buNone/>
                      </a:pPr>
                      <a:r>
                        <a:rPr lang="en-US" sz="1300"/>
                        <a:t>Over-Exploitation of Resources in Coastal Waters</a:t>
                      </a: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06"/>
                  </a:ext>
                </a:extLst>
              </a:tr>
              <a:tr h="0">
                <a:tc>
                  <a:txBody>
                    <a:bodyPr/>
                    <a:lstStyle/>
                    <a:p>
                      <a:pPr marL="0" lvl="0" indent="0" algn="l" rtl="0">
                        <a:spcBef>
                          <a:spcPts val="0"/>
                        </a:spcBef>
                        <a:spcAft>
                          <a:spcPts val="0"/>
                        </a:spcAft>
                        <a:buNone/>
                      </a:pPr>
                      <a:r>
                        <a:rPr lang="en-US" sz="1300"/>
                        <a:t>Inadequate Procedural Mechanisms</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Clr>
                          <a:schemeClr val="dk1"/>
                        </a:buClr>
                        <a:buSzPts val="1100"/>
                        <a:buFont typeface="Arial"/>
                        <a:buNone/>
                      </a:pPr>
                      <a:r>
                        <a:rPr lang="en-US" sz="1300"/>
                        <a:t>Altered Hydrology and Sediment Flow</a:t>
                      </a: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07"/>
                  </a:ext>
                </a:extLst>
              </a:tr>
              <a:tr h="0">
                <a:tc>
                  <a:txBody>
                    <a:bodyPr/>
                    <a:lstStyle/>
                    <a:p>
                      <a:pPr marL="0" lvl="0" indent="0" algn="l" rtl="0">
                        <a:spcBef>
                          <a:spcPts val="0"/>
                        </a:spcBef>
                        <a:spcAft>
                          <a:spcPts val="0"/>
                        </a:spcAft>
                        <a:buNone/>
                      </a:pPr>
                      <a:r>
                        <a:rPr lang="en-US" sz="1300"/>
                        <a:t>Coastal Pollution from Uncollected Waste</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None/>
                      </a:pPr>
                      <a:r>
                        <a:rPr lang="en-US" sz="1300"/>
                        <a:t>Illegal, Unreported, and Unregulated (IUU) fishing</a:t>
                      </a: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08"/>
                  </a:ext>
                </a:extLst>
              </a:tr>
              <a:tr h="0">
                <a:tc>
                  <a:txBody>
                    <a:bodyPr/>
                    <a:lstStyle/>
                    <a:p>
                      <a:pPr marL="0" lvl="0" indent="0" algn="l" rtl="0">
                        <a:spcBef>
                          <a:spcPts val="0"/>
                        </a:spcBef>
                        <a:spcAft>
                          <a:spcPts val="0"/>
                        </a:spcAft>
                        <a:buNone/>
                      </a:pPr>
                      <a:r>
                        <a:rPr lang="en-US" sz="1300"/>
                        <a:t>Illegal means of fishing and enforcement lapses</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None/>
                      </a:pP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09"/>
                  </a:ext>
                </a:extLst>
              </a:tr>
              <a:tr h="0">
                <a:tc>
                  <a:txBody>
                    <a:bodyPr/>
                    <a:lstStyle/>
                    <a:p>
                      <a:pPr marL="0" lvl="0" indent="0" algn="l" rtl="0">
                        <a:spcBef>
                          <a:spcPts val="0"/>
                        </a:spcBef>
                        <a:spcAft>
                          <a:spcPts val="0"/>
                        </a:spcAft>
                        <a:buNone/>
                      </a:pPr>
                      <a:r>
                        <a:rPr lang="en-US" sz="1300"/>
                        <a:t>Reduced fish stock and declining fish biomass</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spcBef>
                          <a:spcPts val="0"/>
                        </a:spcBef>
                        <a:spcAft>
                          <a:spcPts val="0"/>
                        </a:spcAft>
                        <a:buNone/>
                      </a:pP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10"/>
                  </a:ext>
                </a:extLst>
              </a:tr>
              <a:tr h="395400">
                <a:tc>
                  <a:txBody>
                    <a:bodyPr/>
                    <a:lstStyle/>
                    <a:p>
                      <a:pPr marL="0" lvl="0" indent="0" algn="l" rtl="0">
                        <a:spcBef>
                          <a:spcPts val="0"/>
                        </a:spcBef>
                        <a:spcAft>
                          <a:spcPts val="0"/>
                        </a:spcAft>
                        <a:buNone/>
                      </a:pPr>
                      <a:r>
                        <a:rPr lang="en-US" sz="1300"/>
                        <a:t>Reduced biodiversity</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11"/>
                  </a:ext>
                </a:extLst>
              </a:tr>
              <a:tr h="0">
                <a:tc>
                  <a:txBody>
                    <a:bodyPr/>
                    <a:lstStyle/>
                    <a:p>
                      <a:pPr marL="0" lvl="0" indent="0" algn="l" rtl="0">
                        <a:spcBef>
                          <a:spcPts val="0"/>
                        </a:spcBef>
                        <a:spcAft>
                          <a:spcPts val="0"/>
                        </a:spcAft>
                        <a:buNone/>
                      </a:pPr>
                      <a:r>
                        <a:rPr lang="en-US" sz="1300"/>
                        <a:t>Degradation of coastal habitats</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12"/>
                  </a:ext>
                </a:extLst>
              </a:tr>
              <a:tr h="172050">
                <a:tc>
                  <a:txBody>
                    <a:bodyPr/>
                    <a:lstStyle/>
                    <a:p>
                      <a:pPr marL="0" lvl="0" indent="0" algn="l" rtl="0">
                        <a:spcBef>
                          <a:spcPts val="0"/>
                        </a:spcBef>
                        <a:spcAft>
                          <a:spcPts val="0"/>
                        </a:spcAft>
                        <a:buNone/>
                      </a:pPr>
                      <a:r>
                        <a:rPr lang="en-US" sz="1300"/>
                        <a:t>Reduced coastal productivity</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13"/>
                  </a:ext>
                </a:extLst>
              </a:tr>
              <a:tr h="155025">
                <a:tc>
                  <a:txBody>
                    <a:bodyPr/>
                    <a:lstStyle/>
                    <a:p>
                      <a:pPr marL="0" lvl="0" indent="0" algn="l" rtl="0">
                        <a:spcBef>
                          <a:spcPts val="0"/>
                        </a:spcBef>
                        <a:spcAft>
                          <a:spcPts val="0"/>
                        </a:spcAft>
                        <a:buClr>
                          <a:schemeClr val="dk1"/>
                        </a:buClr>
                        <a:buSzPts val="1100"/>
                        <a:buFont typeface="Arial"/>
                        <a:buNone/>
                      </a:pPr>
                      <a:r>
                        <a:rPr lang="en-US" sz="1300"/>
                        <a:t>Increased Resource Use Conflicts and Competition between Commercial and Municipal Fishing Sectors</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14"/>
                  </a:ext>
                </a:extLst>
              </a:tr>
              <a:tr h="395400">
                <a:tc>
                  <a:txBody>
                    <a:bodyPr/>
                    <a:lstStyle/>
                    <a:p>
                      <a:pPr marL="0" lvl="0" indent="0" algn="l" rtl="0">
                        <a:spcBef>
                          <a:spcPts val="0"/>
                        </a:spcBef>
                        <a:spcAft>
                          <a:spcPts val="0"/>
                        </a:spcAft>
                        <a:buNone/>
                      </a:pPr>
                      <a:r>
                        <a:rPr lang="en-US" sz="1300"/>
                        <a:t>Declining Catch Rates and Income of Fishers</a:t>
                      </a:r>
                      <a:endParaRPr sz="130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endParaRPr sz="1300"/>
                    </a:p>
                  </a:txBody>
                  <a:tcPr marL="91450" marR="91450" marT="45725" marB="45725" anchor="ctr">
                    <a:lnL w="12700" cap="flat" cmpd="sng">
                      <a:solidFill>
                        <a:schemeClr val="lt1"/>
                      </a:solidFill>
                      <a:prstDash val="solid"/>
                      <a:round/>
                      <a:headEnd type="none" w="sm" len="sm"/>
                      <a:tailEnd type="none" w="sm" len="sm"/>
                    </a:lnL>
                    <a:noFill/>
                  </a:tcPr>
                </a:tc>
                <a:extLst>
                  <a:ext uri="{0D108BD9-81ED-4DB2-BD59-A6C34878D82A}">
                    <a16:rowId xmlns:a16="http://schemas.microsoft.com/office/drawing/2014/main" val="10015"/>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g3bb64a6261a_2_0"/>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graphicFrame>
        <p:nvGraphicFramePr>
          <p:cNvPr id="293" name="Google Shape;293;g3bb64a6261a_2_0"/>
          <p:cNvGraphicFramePr/>
          <p:nvPr>
            <p:extLst>
              <p:ext uri="{D42A27DB-BD31-4B8C-83A1-F6EECF244321}">
                <p14:modId xmlns:p14="http://schemas.microsoft.com/office/powerpoint/2010/main" val="2010353095"/>
              </p:ext>
            </p:extLst>
          </p:nvPr>
        </p:nvGraphicFramePr>
        <p:xfrm>
          <a:off x="1591601" y="1139981"/>
          <a:ext cx="10061700" cy="5113840"/>
        </p:xfrm>
        <a:graphic>
          <a:graphicData uri="http://schemas.openxmlformats.org/drawingml/2006/table">
            <a:tbl>
              <a:tblPr firstRow="1" bandRow="1">
                <a:noFill/>
                <a:tableStyleId>{49A578DF-FA3F-489D-BC8D-A9603357A7DF}</a:tableStyleId>
              </a:tblPr>
              <a:tblGrid>
                <a:gridCol w="4962125">
                  <a:extLst>
                    <a:ext uri="{9D8B030D-6E8A-4147-A177-3AD203B41FA5}">
                      <a16:colId xmlns:a16="http://schemas.microsoft.com/office/drawing/2014/main" val="20000"/>
                    </a:ext>
                  </a:extLst>
                </a:gridCol>
                <a:gridCol w="5099575">
                  <a:extLst>
                    <a:ext uri="{9D8B030D-6E8A-4147-A177-3AD203B41FA5}">
                      <a16:colId xmlns:a16="http://schemas.microsoft.com/office/drawing/2014/main" val="20001"/>
                    </a:ext>
                  </a:extLst>
                </a:gridCol>
              </a:tblGrid>
              <a:tr h="370775">
                <a:tc>
                  <a:txBody>
                    <a:bodyPr/>
                    <a:lstStyle/>
                    <a:p>
                      <a:pPr marL="0" marR="0" lvl="0" indent="0" algn="ctr" rtl="0">
                        <a:spcBef>
                          <a:spcPts val="0"/>
                        </a:spcBef>
                        <a:spcAft>
                          <a:spcPts val="0"/>
                        </a:spcAft>
                        <a:buNone/>
                      </a:pPr>
                      <a:r>
                        <a:rPr lang="en-US" sz="2100" b="1">
                          <a:solidFill>
                            <a:schemeClr val="lt1"/>
                          </a:solidFill>
                          <a:latin typeface="Arial"/>
                          <a:ea typeface="Arial"/>
                          <a:cs typeface="Arial"/>
                          <a:sym typeface="Arial"/>
                        </a:rPr>
                        <a:t>Transboundary Issues</a:t>
                      </a:r>
                      <a:endParaRPr sz="2100" b="1">
                        <a:solidFill>
                          <a:schemeClr val="lt1"/>
                        </a:solidFill>
                        <a:latin typeface="Arial"/>
                        <a:ea typeface="Arial"/>
                        <a:cs typeface="Arial"/>
                        <a:sym typeface="Aria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2B3C94"/>
                    </a:solidFill>
                  </a:tcPr>
                </a:tc>
                <a:tc>
                  <a:txBody>
                    <a:bodyPr/>
                    <a:lstStyle/>
                    <a:p>
                      <a:pPr marL="0" marR="0" lvl="0" indent="0" algn="ctr" rtl="0">
                        <a:spcBef>
                          <a:spcPts val="0"/>
                        </a:spcBef>
                        <a:spcAft>
                          <a:spcPts val="0"/>
                        </a:spcAft>
                        <a:buNone/>
                      </a:pPr>
                      <a:r>
                        <a:rPr lang="en-US" sz="2100" b="1">
                          <a:solidFill>
                            <a:schemeClr val="lt1"/>
                          </a:solidFill>
                          <a:latin typeface="Arial"/>
                          <a:ea typeface="Arial"/>
                          <a:cs typeface="Arial"/>
                          <a:sym typeface="Arial"/>
                        </a:rPr>
                        <a:t>National Issues</a:t>
                      </a:r>
                      <a:endParaRPr sz="2100" b="1">
                        <a:solidFill>
                          <a:schemeClr val="lt1"/>
                        </a:solidFill>
                        <a:latin typeface="Arial"/>
                        <a:ea typeface="Arial"/>
                        <a:cs typeface="Arial"/>
                        <a:sym typeface="Aria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2B3C94"/>
                    </a:solidFill>
                  </a:tcPr>
                </a:tc>
                <a:extLst>
                  <a:ext uri="{0D108BD9-81ED-4DB2-BD59-A6C34878D82A}">
                    <a16:rowId xmlns:a16="http://schemas.microsoft.com/office/drawing/2014/main" val="10000"/>
                  </a:ext>
                </a:extLst>
              </a:tr>
              <a:tr h="1250225">
                <a:tc rowSpan="5">
                  <a:txBody>
                    <a:bodyPr/>
                    <a:lstStyle/>
                    <a:p>
                      <a:pPr marL="457200" lvl="0" indent="-342900" algn="l" rtl="0">
                        <a:lnSpc>
                          <a:spcPct val="115000"/>
                        </a:lnSpc>
                        <a:spcBef>
                          <a:spcPts val="120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Marine plastic debris</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Oil spills and ship-borne pollution </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Riverine pollution and nutrient loading</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Shared marine resources contamination </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Illegal, unreported and unregulated  (IUU) fishing </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SzPts val="1800"/>
                        <a:buFont typeface="Arial" panose="020B0604020202020204" pitchFamily="34" charset="0"/>
                        <a:buChar char="•"/>
                      </a:pPr>
                      <a:r>
                        <a:rPr lang="en-US" sz="1800" dirty="0"/>
                        <a:t>Overfishing and depletion of fish stock in coastal waters </a:t>
                      </a:r>
                      <a:endParaRPr sz="1800" dirty="0"/>
                    </a:p>
                    <a:p>
                      <a:pPr marL="457200" lvl="0" indent="-342900" algn="l" rtl="0">
                        <a:lnSpc>
                          <a:spcPct val="115000"/>
                        </a:lnSpc>
                        <a:spcBef>
                          <a:spcPts val="0"/>
                        </a:spcBef>
                        <a:spcAft>
                          <a:spcPts val="0"/>
                        </a:spcAft>
                        <a:buSzPts val="1800"/>
                        <a:buFont typeface="Arial" panose="020B0604020202020204" pitchFamily="34" charset="0"/>
                        <a:buChar char="•"/>
                      </a:pPr>
                      <a:r>
                        <a:rPr lang="en-US" sz="1800" dirty="0"/>
                        <a:t>Habitat destruction and environmental degradation</a:t>
                      </a:r>
                      <a:endParaRPr sz="1800" dirty="0"/>
                    </a:p>
                    <a:p>
                      <a:pPr marL="457200" lvl="0" indent="-342900" algn="l" rtl="0">
                        <a:lnSpc>
                          <a:spcPct val="115000"/>
                        </a:lnSpc>
                        <a:spcBef>
                          <a:spcPts val="0"/>
                        </a:spcBef>
                        <a:spcAft>
                          <a:spcPts val="0"/>
                        </a:spcAft>
                        <a:buSzPts val="1800"/>
                        <a:buFont typeface="Arial" panose="020B0604020202020204" pitchFamily="34" charset="0"/>
                        <a:buChar char="•"/>
                      </a:pPr>
                      <a:r>
                        <a:rPr lang="en-US" sz="1800" dirty="0"/>
                        <a:t>Species loss and biodiversity threats</a:t>
                      </a:r>
                      <a:endParaRPr sz="1800" dirty="0"/>
                    </a:p>
                    <a:p>
                      <a:pPr marL="457200" lvl="0" indent="-342900" algn="l" rtl="0">
                        <a:lnSpc>
                          <a:spcPct val="115000"/>
                        </a:lnSpc>
                        <a:spcBef>
                          <a:spcPts val="0"/>
                        </a:spcBef>
                        <a:spcAft>
                          <a:spcPts val="0"/>
                        </a:spcAft>
                        <a:buSzPts val="1800"/>
                        <a:buFont typeface="Arial" panose="020B0604020202020204" pitchFamily="34" charset="0"/>
                        <a:buChar char="•"/>
                      </a:pPr>
                      <a:r>
                        <a:rPr lang="en-US" sz="1800" dirty="0"/>
                        <a:t>Climate change impacts</a:t>
                      </a:r>
                      <a:endParaRPr sz="1800" dirty="0"/>
                    </a:p>
                  </a:txBody>
                  <a:tcPr marL="68575" marR="6857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noFill/>
                  </a:tcPr>
                </a:tc>
                <a:tc rowSpan="5">
                  <a:txBody>
                    <a:bodyPr/>
                    <a:lstStyle/>
                    <a:p>
                      <a:pPr marL="457200" lvl="0" indent="-342900" algn="l" rtl="0">
                        <a:lnSpc>
                          <a:spcPct val="115000"/>
                        </a:lnSpc>
                        <a:spcBef>
                          <a:spcPts val="120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Land and sea-based pollution</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Habitat degradation of mangroves, seagrass beds, coral reefs, and wetlands</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Limited data and research on wetlands</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Unsustainable fisheries and resource use conflict</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Clr>
                          <a:schemeClr val="dk1"/>
                        </a:buClr>
                        <a:buSzPts val="1800"/>
                        <a:buFont typeface="Arial" panose="020B0604020202020204" pitchFamily="34" charset="0"/>
                        <a:buChar char="•"/>
                      </a:pPr>
                      <a:r>
                        <a:rPr lang="en-US" sz="1800" dirty="0">
                          <a:solidFill>
                            <a:schemeClr val="dk1"/>
                          </a:solidFill>
                          <a:latin typeface="Aptos"/>
                          <a:ea typeface="Aptos"/>
                          <a:cs typeface="Aptos"/>
                          <a:sym typeface="Aptos"/>
                        </a:rPr>
                        <a:t>Weak enforcement and fragmented governance</a:t>
                      </a:r>
                      <a:endParaRPr sz="1800" dirty="0">
                        <a:solidFill>
                          <a:schemeClr val="dk1"/>
                        </a:solidFill>
                        <a:latin typeface="Aptos"/>
                        <a:ea typeface="Aptos"/>
                        <a:cs typeface="Aptos"/>
                        <a:sym typeface="Aptos"/>
                      </a:endParaRPr>
                    </a:p>
                    <a:p>
                      <a:pPr marL="457200" lvl="0" indent="-342900" algn="l" rtl="0">
                        <a:lnSpc>
                          <a:spcPct val="115000"/>
                        </a:lnSpc>
                        <a:spcBef>
                          <a:spcPts val="0"/>
                        </a:spcBef>
                        <a:spcAft>
                          <a:spcPts val="0"/>
                        </a:spcAft>
                        <a:buSzPts val="1800"/>
                        <a:buFont typeface="Arial" panose="020B0604020202020204" pitchFamily="34" charset="0"/>
                        <a:buChar char="•"/>
                      </a:pPr>
                      <a:r>
                        <a:rPr lang="en-US" sz="1800" dirty="0"/>
                        <a:t>Limited resources (i.e., manpower, technical knowledge and skills) to implement policies and programs</a:t>
                      </a:r>
                      <a:endParaRPr sz="1800" dirty="0"/>
                    </a:p>
                    <a:p>
                      <a:pPr marL="457200" lvl="0" indent="-342900" algn="l" rtl="0">
                        <a:lnSpc>
                          <a:spcPct val="115000"/>
                        </a:lnSpc>
                        <a:spcBef>
                          <a:spcPts val="0"/>
                        </a:spcBef>
                        <a:spcAft>
                          <a:spcPts val="0"/>
                        </a:spcAft>
                        <a:buSzPts val="1800"/>
                        <a:buFont typeface="Arial" panose="020B0604020202020204" pitchFamily="34" charset="0"/>
                        <a:buChar char="•"/>
                      </a:pPr>
                      <a:r>
                        <a:rPr lang="en-US" sz="1800" dirty="0"/>
                        <a:t>Limited institutional capacity</a:t>
                      </a:r>
                      <a:endParaRPr sz="1800" dirty="0"/>
                    </a:p>
                    <a:p>
                      <a:pPr marL="457200" lvl="0" indent="-342900" algn="l" rtl="0">
                        <a:lnSpc>
                          <a:spcPct val="115000"/>
                        </a:lnSpc>
                        <a:spcBef>
                          <a:spcPts val="0"/>
                        </a:spcBef>
                        <a:spcAft>
                          <a:spcPts val="0"/>
                        </a:spcAft>
                        <a:buSzPts val="1800"/>
                        <a:buFont typeface="Arial" panose="020B0604020202020204" pitchFamily="34" charset="0"/>
                        <a:buChar char="•"/>
                      </a:pPr>
                      <a:r>
                        <a:rPr lang="en-US" sz="1800" dirty="0"/>
                        <a:t>Species loss and biodiversity threats</a:t>
                      </a:r>
                      <a:endParaRPr sz="1800" dirty="0"/>
                    </a:p>
                    <a:p>
                      <a:pPr marL="457200" lvl="0" indent="-342900" algn="l" rtl="0">
                        <a:lnSpc>
                          <a:spcPct val="115000"/>
                        </a:lnSpc>
                        <a:spcBef>
                          <a:spcPts val="0"/>
                        </a:spcBef>
                        <a:spcAft>
                          <a:spcPts val="0"/>
                        </a:spcAft>
                        <a:buSzPts val="1800"/>
                        <a:buFont typeface="Arial" panose="020B0604020202020204" pitchFamily="34" charset="0"/>
                        <a:buChar char="•"/>
                      </a:pPr>
                      <a:r>
                        <a:rPr lang="en-US" sz="1800" dirty="0"/>
                        <a:t>Climate change impacts</a:t>
                      </a:r>
                      <a:endParaRPr sz="1800" dirty="0"/>
                    </a:p>
                  </a:txBody>
                  <a:tcPr marL="68575" marR="6857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r h="1109175">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601525">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1139900">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601525">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94" name="Google Shape;294;g3bb64a6261a_2_0"/>
          <p:cNvSpPr txBox="1"/>
          <p:nvPr/>
        </p:nvSpPr>
        <p:spPr>
          <a:xfrm>
            <a:off x="1591601" y="320705"/>
            <a:ext cx="10061700" cy="615600"/>
          </a:xfrm>
          <a:prstGeom prst="rect">
            <a:avLst/>
          </a:prstGeom>
          <a:solidFill>
            <a:srgbClr val="2B3C94"/>
          </a:solidFill>
          <a:ln>
            <a:noFill/>
          </a:ln>
        </p:spPr>
        <p:txBody>
          <a:bodyPr spcFirstLastPara="1" wrap="square" lIns="91425" tIns="45700" rIns="91425" bIns="45700" anchor="t" anchorCtr="0">
            <a:spAutoFit/>
          </a:bodyPr>
          <a:lstStyle/>
          <a:p>
            <a:pPr marL="0" lvl="0" indent="0" algn="l" rtl="0">
              <a:spcBef>
                <a:spcPts val="0"/>
              </a:spcBef>
              <a:spcAft>
                <a:spcPts val="0"/>
              </a:spcAft>
              <a:buNone/>
            </a:pPr>
            <a:r>
              <a:rPr lang="en-US" sz="1700" b="1">
                <a:solidFill>
                  <a:schemeClr val="lt1"/>
                </a:solidFill>
              </a:rPr>
              <a:t>2.1 WHICH OF THESE RISKS ARE CONSIDERED TRANSBOUNDARY? WHICH ARE NATIONAL? WHICH OF THESE ARE CONSIDERED PRIORITY CONCERNS?</a:t>
            </a:r>
            <a:endParaRPr sz="2100" b="1">
              <a:solidFill>
                <a:schemeClr val="lt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g3bb18f0bc52_0_6"/>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300" name="Google Shape;300;g3bb18f0bc52_0_6"/>
          <p:cNvSpPr txBox="1"/>
          <p:nvPr/>
        </p:nvSpPr>
        <p:spPr>
          <a:xfrm>
            <a:off x="1591601" y="320705"/>
            <a:ext cx="10061700" cy="615600"/>
          </a:xfrm>
          <a:prstGeom prst="rect">
            <a:avLst/>
          </a:prstGeom>
          <a:solidFill>
            <a:srgbClr val="2B3C94"/>
          </a:solidFill>
          <a:ln>
            <a:noFill/>
          </a:ln>
        </p:spPr>
        <p:txBody>
          <a:bodyPr spcFirstLastPara="1" wrap="square" lIns="91425" tIns="45700" rIns="91425" bIns="45700" anchor="t" anchorCtr="0">
            <a:spAutoFit/>
          </a:bodyPr>
          <a:lstStyle/>
          <a:p>
            <a:pPr marL="0" lvl="0" indent="0" algn="l" rtl="0">
              <a:spcBef>
                <a:spcPts val="0"/>
              </a:spcBef>
              <a:spcAft>
                <a:spcPts val="0"/>
              </a:spcAft>
              <a:buNone/>
            </a:pPr>
            <a:r>
              <a:rPr lang="en-US" sz="1700" b="1">
                <a:solidFill>
                  <a:schemeClr val="lt1"/>
                </a:solidFill>
              </a:rPr>
              <a:t>2.1 WHICH OF THESE RISKS ARE CONSIDERED TRANSBOUNDARY? WHICH ARE NATIONAL? WHICH OF THESE ARE CONSIDERED PRIORITY CONCERNS?</a:t>
            </a:r>
            <a:endParaRPr sz="2100" b="1">
              <a:solidFill>
                <a:schemeClr val="lt1"/>
              </a:solidFill>
            </a:endParaRPr>
          </a:p>
        </p:txBody>
      </p:sp>
      <p:graphicFrame>
        <p:nvGraphicFramePr>
          <p:cNvPr id="301" name="Google Shape;301;g3bb18f0bc52_0_6"/>
          <p:cNvGraphicFramePr/>
          <p:nvPr/>
        </p:nvGraphicFramePr>
        <p:xfrm>
          <a:off x="1591601" y="1090742"/>
          <a:ext cx="10061700" cy="5583037"/>
        </p:xfrm>
        <a:graphic>
          <a:graphicData uri="http://schemas.openxmlformats.org/drawingml/2006/table">
            <a:tbl>
              <a:tblPr firstRow="1" bandRow="1">
                <a:noFill/>
                <a:tableStyleId>{49A578DF-FA3F-489D-BC8D-A9603357A7DF}</a:tableStyleId>
              </a:tblPr>
              <a:tblGrid>
                <a:gridCol w="10061700">
                  <a:extLst>
                    <a:ext uri="{9D8B030D-6E8A-4147-A177-3AD203B41FA5}">
                      <a16:colId xmlns:a16="http://schemas.microsoft.com/office/drawing/2014/main" val="20000"/>
                    </a:ext>
                  </a:extLst>
                </a:gridCol>
              </a:tblGrid>
              <a:tr h="422675">
                <a:tc>
                  <a:txBody>
                    <a:bodyPr/>
                    <a:lstStyle/>
                    <a:p>
                      <a:pPr marL="0" marR="0" lvl="0" indent="0" algn="ctr" rtl="0">
                        <a:lnSpc>
                          <a:spcPct val="150000"/>
                        </a:lnSpc>
                        <a:spcBef>
                          <a:spcPts val="0"/>
                        </a:spcBef>
                        <a:spcAft>
                          <a:spcPts val="0"/>
                        </a:spcAft>
                        <a:buNone/>
                      </a:pPr>
                      <a:r>
                        <a:rPr lang="en-US" sz="2000">
                          <a:latin typeface="Arial"/>
                          <a:ea typeface="Arial"/>
                          <a:cs typeface="Arial"/>
                          <a:sym typeface="Arial"/>
                        </a:rPr>
                        <a:t>Priority Concerns</a:t>
                      </a:r>
                      <a:endParaRPr sz="2000" b="1">
                        <a:solidFill>
                          <a:schemeClr val="lt1"/>
                        </a:solidFill>
                        <a:latin typeface="Arial"/>
                        <a:ea typeface="Arial"/>
                        <a:cs typeface="Arial"/>
                        <a:sym typeface="Arial"/>
                      </a:endParaRPr>
                    </a:p>
                  </a:txBody>
                  <a:tcPr marL="91450" marR="91450" marT="45725" marB="45725" anchor="ctr">
                    <a:lnL w="12700" cap="flat" cmpd="sng">
                      <a:solidFill>
                        <a:schemeClr val="lt1"/>
                      </a:solidFill>
                      <a:prstDash val="solid"/>
                      <a:round/>
                      <a:headEnd type="none" w="sm" len="sm"/>
                      <a:tailEnd type="none" w="sm" len="sm"/>
                    </a:lnL>
                    <a:lnB w="9525" cap="flat" cmpd="sng">
                      <a:solidFill>
                        <a:schemeClr val="lt1"/>
                      </a:solidFill>
                      <a:prstDash val="solid"/>
                      <a:round/>
                      <a:headEnd type="none" w="sm" len="sm"/>
                      <a:tailEnd type="none" w="sm" len="sm"/>
                    </a:lnB>
                    <a:solidFill>
                      <a:srgbClr val="2B3C94"/>
                    </a:solidFill>
                  </a:tcPr>
                </a:tc>
                <a:extLst>
                  <a:ext uri="{0D108BD9-81ED-4DB2-BD59-A6C34878D82A}">
                    <a16:rowId xmlns:a16="http://schemas.microsoft.com/office/drawing/2014/main" val="10000"/>
                  </a:ext>
                </a:extLst>
              </a:tr>
              <a:tr h="278300">
                <a:tc>
                  <a:txBody>
                    <a:bodyPr/>
                    <a:lstStyle/>
                    <a:p>
                      <a:pPr marL="0" lvl="0" indent="0" algn="l" rtl="0">
                        <a:lnSpc>
                          <a:spcPct val="115000"/>
                        </a:lnSpc>
                        <a:spcBef>
                          <a:spcPts val="0"/>
                        </a:spcBef>
                        <a:spcAft>
                          <a:spcPts val="0"/>
                        </a:spcAft>
                        <a:buClr>
                          <a:schemeClr val="dk1"/>
                        </a:buClr>
                        <a:buSzPts val="1100"/>
                        <a:buFont typeface="Arial"/>
                        <a:buNone/>
                      </a:pPr>
                      <a:r>
                        <a:rPr lang="en-US" sz="1900" b="1">
                          <a:latin typeface="Arial"/>
                          <a:ea typeface="Arial"/>
                          <a:cs typeface="Arial"/>
                          <a:sym typeface="Arial"/>
                        </a:rPr>
                        <a:t>Nutrient/Plastic Pollution</a:t>
                      </a:r>
                      <a:endParaRPr sz="1500"/>
                    </a:p>
                  </a:txBody>
                  <a:tcPr marL="91450" marR="91450" marT="45725" marB="457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r h="2137400">
                <a:tc>
                  <a:txBody>
                    <a:bodyPr/>
                    <a:lstStyle/>
                    <a:p>
                      <a:pPr marL="457200" lvl="0" indent="-342900" algn="l" rtl="0">
                        <a:lnSpc>
                          <a:spcPct val="115000"/>
                        </a:lnSpc>
                        <a:spcBef>
                          <a:spcPts val="0"/>
                        </a:spcBef>
                        <a:spcAft>
                          <a:spcPts val="0"/>
                        </a:spcAft>
                        <a:buClr>
                          <a:schemeClr val="dk1"/>
                        </a:buClr>
                        <a:buSzPts val="1800"/>
                        <a:buChar char="●"/>
                      </a:pPr>
                      <a:r>
                        <a:rPr lang="en-US" sz="1800">
                          <a:latin typeface="Arial"/>
                          <a:ea typeface="Arial"/>
                          <a:cs typeface="Arial"/>
                          <a:sym typeface="Arial"/>
                        </a:rPr>
                        <a:t>Marine plastic debris</a:t>
                      </a:r>
                      <a:endParaRPr sz="1800">
                        <a:latin typeface="Arial"/>
                        <a:ea typeface="Arial"/>
                        <a:cs typeface="Arial"/>
                        <a:sym typeface="Arial"/>
                      </a:endParaRPr>
                    </a:p>
                    <a:p>
                      <a:pPr marL="457200" lvl="0" indent="-342900" algn="l" rtl="0">
                        <a:lnSpc>
                          <a:spcPct val="115000"/>
                        </a:lnSpc>
                        <a:spcBef>
                          <a:spcPts val="0"/>
                        </a:spcBef>
                        <a:spcAft>
                          <a:spcPts val="0"/>
                        </a:spcAft>
                        <a:buClr>
                          <a:schemeClr val="dk1"/>
                        </a:buClr>
                        <a:buSzPts val="1800"/>
                        <a:buChar char="●"/>
                      </a:pPr>
                      <a:r>
                        <a:rPr lang="en-US" sz="1800">
                          <a:latin typeface="Arial"/>
                          <a:ea typeface="Arial"/>
                          <a:cs typeface="Arial"/>
                          <a:sym typeface="Arial"/>
                        </a:rPr>
                        <a:t>Nutrient-driven eutrophication, HAB, and hypoxia</a:t>
                      </a:r>
                      <a:endParaRPr sz="1800">
                        <a:latin typeface="Arial"/>
                        <a:ea typeface="Arial"/>
                        <a:cs typeface="Arial"/>
                        <a:sym typeface="Arial"/>
                      </a:endParaRPr>
                    </a:p>
                    <a:p>
                      <a:pPr marL="457200" lvl="0" indent="-342900" algn="l" rtl="0">
                        <a:lnSpc>
                          <a:spcPct val="115000"/>
                        </a:lnSpc>
                        <a:spcBef>
                          <a:spcPts val="0"/>
                        </a:spcBef>
                        <a:spcAft>
                          <a:spcPts val="0"/>
                        </a:spcAft>
                        <a:buClr>
                          <a:schemeClr val="dk1"/>
                        </a:buClr>
                        <a:buSzPts val="1800"/>
                        <a:buChar char="●"/>
                      </a:pPr>
                      <a:r>
                        <a:rPr lang="en-US" sz="1800">
                          <a:latin typeface="Arial"/>
                          <a:ea typeface="Arial"/>
                          <a:cs typeface="Arial"/>
                          <a:sym typeface="Arial"/>
                        </a:rPr>
                        <a:t>Sewage-driven HAB and public health outbreaks</a:t>
                      </a:r>
                      <a:endParaRPr sz="1800">
                        <a:latin typeface="Arial"/>
                        <a:ea typeface="Arial"/>
                        <a:cs typeface="Arial"/>
                        <a:sym typeface="Arial"/>
                      </a:endParaRPr>
                    </a:p>
                    <a:p>
                      <a:pPr marL="457200" lvl="0" indent="-342900" algn="l" rtl="0">
                        <a:lnSpc>
                          <a:spcPct val="115000"/>
                        </a:lnSpc>
                        <a:spcBef>
                          <a:spcPts val="0"/>
                        </a:spcBef>
                        <a:spcAft>
                          <a:spcPts val="0"/>
                        </a:spcAft>
                        <a:buClr>
                          <a:schemeClr val="dk1"/>
                        </a:buClr>
                        <a:buSzPts val="1800"/>
                        <a:buChar char="●"/>
                      </a:pPr>
                      <a:r>
                        <a:rPr lang="en-US" sz="1800">
                          <a:latin typeface="Arial"/>
                          <a:ea typeface="Arial"/>
                          <a:cs typeface="Arial"/>
                          <a:sym typeface="Arial"/>
                        </a:rPr>
                        <a:t>Bioaccumulation of toxic contaminants</a:t>
                      </a:r>
                      <a:endParaRPr sz="1800">
                        <a:latin typeface="Arial"/>
                        <a:ea typeface="Arial"/>
                        <a:cs typeface="Arial"/>
                        <a:sym typeface="Arial"/>
                      </a:endParaRPr>
                    </a:p>
                    <a:p>
                      <a:pPr marL="457200" lvl="0" indent="-342900" algn="l" rtl="0">
                        <a:lnSpc>
                          <a:spcPct val="115000"/>
                        </a:lnSpc>
                        <a:spcBef>
                          <a:spcPts val="0"/>
                        </a:spcBef>
                        <a:spcAft>
                          <a:spcPts val="0"/>
                        </a:spcAft>
                        <a:buClr>
                          <a:schemeClr val="dk1"/>
                        </a:buClr>
                        <a:buSzPts val="1800"/>
                        <a:buChar char="●"/>
                      </a:pPr>
                      <a:r>
                        <a:rPr lang="en-US" sz="1800">
                          <a:latin typeface="Arial"/>
                          <a:ea typeface="Arial"/>
                          <a:cs typeface="Arial"/>
                          <a:sym typeface="Arial"/>
                        </a:rPr>
                        <a:t>Oil spill and ship-borne pollution</a:t>
                      </a:r>
                      <a:endParaRPr sz="1800">
                        <a:latin typeface="Arial"/>
                        <a:ea typeface="Arial"/>
                        <a:cs typeface="Arial"/>
                        <a:sym typeface="Arial"/>
                      </a:endParaRPr>
                    </a:p>
                    <a:p>
                      <a:pPr marL="457200" lvl="0" indent="-342900" algn="l" rtl="0">
                        <a:lnSpc>
                          <a:spcPct val="115000"/>
                        </a:lnSpc>
                        <a:spcBef>
                          <a:spcPts val="0"/>
                        </a:spcBef>
                        <a:spcAft>
                          <a:spcPts val="0"/>
                        </a:spcAft>
                        <a:buClr>
                          <a:schemeClr val="dk1"/>
                        </a:buClr>
                        <a:buSzPts val="1800"/>
                        <a:buFont typeface="Arial"/>
                        <a:buChar char="●"/>
                      </a:pPr>
                      <a:r>
                        <a:rPr lang="en-US" sz="1800">
                          <a:latin typeface="Arial"/>
                          <a:ea typeface="Arial"/>
                          <a:cs typeface="Arial"/>
                          <a:sym typeface="Arial"/>
                        </a:rPr>
                        <a:t>Shared marine resources contamination</a:t>
                      </a:r>
                      <a:endParaRPr sz="1800">
                        <a:latin typeface="Arial"/>
                        <a:ea typeface="Arial"/>
                        <a:cs typeface="Arial"/>
                        <a:sym typeface="Arial"/>
                      </a:endParaRPr>
                    </a:p>
                  </a:txBody>
                  <a:tcPr marL="91450" marR="91450" marT="45725" marB="457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E7E9EC"/>
                    </a:solidFill>
                  </a:tcPr>
                </a:tc>
                <a:extLst>
                  <a:ext uri="{0D108BD9-81ED-4DB2-BD59-A6C34878D82A}">
                    <a16:rowId xmlns:a16="http://schemas.microsoft.com/office/drawing/2014/main" val="10002"/>
                  </a:ext>
                </a:extLst>
              </a:tr>
              <a:tr h="445275">
                <a:tc>
                  <a:txBody>
                    <a:bodyPr/>
                    <a:lstStyle/>
                    <a:p>
                      <a:pPr marL="0" lvl="0" indent="0" algn="l" rtl="0">
                        <a:lnSpc>
                          <a:spcPct val="115000"/>
                        </a:lnSpc>
                        <a:spcBef>
                          <a:spcPts val="0"/>
                        </a:spcBef>
                        <a:spcAft>
                          <a:spcPts val="0"/>
                        </a:spcAft>
                        <a:buClr>
                          <a:schemeClr val="dk1"/>
                        </a:buClr>
                        <a:buSzPts val="1100"/>
                        <a:buFont typeface="Arial"/>
                        <a:buNone/>
                      </a:pPr>
                      <a:r>
                        <a:rPr lang="en-US" sz="1900" b="1">
                          <a:latin typeface="Arial"/>
                          <a:ea typeface="Arial"/>
                          <a:cs typeface="Arial"/>
                          <a:sym typeface="Arial"/>
                        </a:rPr>
                        <a:t>Biodiversity Loss</a:t>
                      </a:r>
                      <a:endParaRPr sz="1600" b="1">
                        <a:solidFill>
                          <a:srgbClr val="FF0000"/>
                        </a:solidFill>
                      </a:endParaRPr>
                    </a:p>
                  </a:txBody>
                  <a:tcPr marL="91450" marR="91450" marT="45725" marB="457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3"/>
                  </a:ext>
                </a:extLst>
              </a:tr>
              <a:tr h="658200">
                <a:tc>
                  <a:txBody>
                    <a:bodyPr/>
                    <a:lstStyle/>
                    <a:p>
                      <a:pPr marL="457200" lvl="0" indent="-342900" algn="l" rtl="0">
                        <a:lnSpc>
                          <a:spcPct val="115000"/>
                        </a:lnSpc>
                        <a:spcBef>
                          <a:spcPts val="0"/>
                        </a:spcBef>
                        <a:spcAft>
                          <a:spcPts val="0"/>
                        </a:spcAft>
                        <a:buSzPts val="1800"/>
                        <a:buChar char="●"/>
                      </a:pPr>
                      <a:r>
                        <a:rPr lang="en-US" sz="1800">
                          <a:latin typeface="Arial"/>
                          <a:ea typeface="Arial"/>
                          <a:cs typeface="Arial"/>
                          <a:sym typeface="Arial"/>
                        </a:rPr>
                        <a:t>Ecosystem degradation</a:t>
                      </a:r>
                      <a:endParaRPr sz="1800">
                        <a:latin typeface="Arial"/>
                        <a:ea typeface="Arial"/>
                        <a:cs typeface="Arial"/>
                        <a:sym typeface="Arial"/>
                      </a:endParaRPr>
                    </a:p>
                    <a:p>
                      <a:pPr marL="457200" lvl="0" indent="-342900" algn="l" rtl="0">
                        <a:lnSpc>
                          <a:spcPct val="115000"/>
                        </a:lnSpc>
                        <a:spcBef>
                          <a:spcPts val="0"/>
                        </a:spcBef>
                        <a:spcAft>
                          <a:spcPts val="0"/>
                        </a:spcAft>
                        <a:buSzPts val="1800"/>
                        <a:buFont typeface="Arial"/>
                        <a:buChar char="●"/>
                      </a:pPr>
                      <a:r>
                        <a:rPr lang="en-US" sz="1800">
                          <a:latin typeface="Arial"/>
                          <a:ea typeface="Arial"/>
                          <a:cs typeface="Arial"/>
                          <a:sym typeface="Arial"/>
                        </a:rPr>
                        <a:t>Declining reef condition outside MPAs</a:t>
                      </a:r>
                      <a:endParaRPr sz="180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US" sz="1800">
                          <a:latin typeface="Arial"/>
                          <a:ea typeface="Arial"/>
                          <a:cs typeface="Arial"/>
                          <a:sym typeface="Arial"/>
                        </a:rPr>
                        <a:t>Unsustainable fishing/IUU fishing</a:t>
                      </a:r>
                      <a:endParaRPr sz="1800">
                        <a:latin typeface="Arial"/>
                        <a:ea typeface="Arial"/>
                        <a:cs typeface="Arial"/>
                        <a:sym typeface="Arial"/>
                      </a:endParaRPr>
                    </a:p>
                    <a:p>
                      <a:pPr marL="457200" lvl="0" indent="-349250" algn="l" rtl="0">
                        <a:lnSpc>
                          <a:spcPct val="115000"/>
                        </a:lnSpc>
                        <a:spcBef>
                          <a:spcPts val="0"/>
                        </a:spcBef>
                        <a:spcAft>
                          <a:spcPts val="0"/>
                        </a:spcAft>
                        <a:buSzPts val="1900"/>
                        <a:buChar char="●"/>
                      </a:pPr>
                      <a:r>
                        <a:rPr lang="en-US" sz="1800">
                          <a:latin typeface="Arial"/>
                          <a:ea typeface="Arial"/>
                          <a:cs typeface="Arial"/>
                          <a:sym typeface="Arial"/>
                        </a:rPr>
                        <a:t>Coral bleaching</a:t>
                      </a:r>
                      <a:endParaRPr sz="1900">
                        <a:latin typeface="Arial"/>
                        <a:ea typeface="Arial"/>
                        <a:cs typeface="Arial"/>
                        <a:sym typeface="Arial"/>
                      </a:endParaRPr>
                    </a:p>
                  </a:txBody>
                  <a:tcPr marL="91450" marR="91450" marT="45725" marB="457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4"/>
                  </a:ext>
                </a:extLst>
              </a:tr>
              <a:tr h="255650">
                <a:tc>
                  <a:txBody>
                    <a:bodyPr/>
                    <a:lstStyle/>
                    <a:p>
                      <a:pPr marL="0" lvl="0" indent="0" algn="l" rtl="0">
                        <a:lnSpc>
                          <a:spcPct val="115000"/>
                        </a:lnSpc>
                        <a:spcBef>
                          <a:spcPts val="0"/>
                        </a:spcBef>
                        <a:spcAft>
                          <a:spcPts val="0"/>
                        </a:spcAft>
                        <a:buClr>
                          <a:schemeClr val="dk1"/>
                        </a:buClr>
                        <a:buSzPts val="1100"/>
                        <a:buFont typeface="Arial"/>
                        <a:buNone/>
                      </a:pPr>
                      <a:r>
                        <a:rPr lang="en-US" sz="1900" b="1">
                          <a:latin typeface="Arial"/>
                          <a:ea typeface="Arial"/>
                          <a:cs typeface="Arial"/>
                          <a:sym typeface="Arial"/>
                        </a:rPr>
                        <a:t>Climate Change</a:t>
                      </a:r>
                      <a:endParaRPr sz="1500">
                        <a:solidFill>
                          <a:srgbClr val="FF0000"/>
                        </a:solidFill>
                        <a:latin typeface="Arial"/>
                        <a:ea typeface="Arial"/>
                        <a:cs typeface="Arial"/>
                        <a:sym typeface="Arial"/>
                      </a:endParaRPr>
                    </a:p>
                  </a:txBody>
                  <a:tcPr marL="91450" marR="91450" marT="45725" marB="457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5"/>
                  </a:ext>
                </a:extLst>
              </a:tr>
              <a:tr h="313125">
                <a:tc>
                  <a:txBody>
                    <a:bodyPr/>
                    <a:lstStyle/>
                    <a:p>
                      <a:pPr marL="0" lvl="0" indent="0" algn="ctr" rtl="0">
                        <a:lnSpc>
                          <a:spcPct val="115000"/>
                        </a:lnSpc>
                        <a:spcBef>
                          <a:spcPts val="0"/>
                        </a:spcBef>
                        <a:spcAft>
                          <a:spcPts val="0"/>
                        </a:spcAft>
                        <a:buNone/>
                      </a:pPr>
                      <a:r>
                        <a:rPr lang="en-US" sz="1800" i="1">
                          <a:latin typeface="Arial"/>
                          <a:ea typeface="Arial"/>
                          <a:cs typeface="Arial"/>
                          <a:sym typeface="Arial"/>
                        </a:rPr>
                        <a:t>*cuts across all priority concerns</a:t>
                      </a:r>
                      <a:endParaRPr sz="1800" i="1">
                        <a:latin typeface="Arial"/>
                        <a:ea typeface="Arial"/>
                        <a:cs typeface="Arial"/>
                        <a:sym typeface="Arial"/>
                      </a:endParaRPr>
                    </a:p>
                  </a:txBody>
                  <a:tcPr marL="91450" marR="91450" marT="45725" marB="457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g3b9e1c07455_0_0"/>
          <p:cNvSpPr txBox="1"/>
          <p:nvPr/>
        </p:nvSpPr>
        <p:spPr>
          <a:xfrm>
            <a:off x="1591601" y="320705"/>
            <a:ext cx="10061700" cy="6465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2.</a:t>
            </a:r>
            <a:r>
              <a:rPr lang="en-US" sz="1800" b="1">
                <a:solidFill>
                  <a:schemeClr val="lt1"/>
                </a:solidFill>
              </a:rPr>
              <a:t>2-2.4</a:t>
            </a:r>
            <a:r>
              <a:rPr lang="en-US" sz="1800" b="1">
                <a:solidFill>
                  <a:schemeClr val="lt1"/>
                </a:solidFill>
                <a:latin typeface="Arial"/>
                <a:ea typeface="Arial"/>
                <a:cs typeface="Arial"/>
                <a:sym typeface="Arial"/>
              </a:rPr>
              <a:t> DIFFERENCE/S IN PERCEIVED </a:t>
            </a:r>
            <a:r>
              <a:rPr lang="en-US" sz="1800" b="1">
                <a:solidFill>
                  <a:schemeClr val="lt1"/>
                </a:solidFill>
              </a:rPr>
              <a:t>IMPORTANCE, SEVERITY, IMPACTS ON PEOPLE AND LIVELIHOODS, AND ECOSYSTEM HEALTH</a:t>
            </a:r>
            <a:endParaRPr sz="1800" b="1">
              <a:solidFill>
                <a:schemeClr val="lt1"/>
              </a:solidFill>
              <a:latin typeface="Arial"/>
              <a:ea typeface="Arial"/>
              <a:cs typeface="Arial"/>
              <a:sym typeface="Arial"/>
            </a:endParaRPr>
          </a:p>
        </p:txBody>
      </p:sp>
      <p:sp>
        <p:nvSpPr>
          <p:cNvPr id="307" name="Google Shape;307;g3b9e1c07455_0_0"/>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graphicFrame>
        <p:nvGraphicFramePr>
          <p:cNvPr id="308" name="Google Shape;308;g3b9e1c07455_0_0"/>
          <p:cNvGraphicFramePr/>
          <p:nvPr/>
        </p:nvGraphicFramePr>
        <p:xfrm>
          <a:off x="152400" y="152400"/>
          <a:ext cx="208250" cy="396210"/>
        </p:xfrm>
        <a:graphic>
          <a:graphicData uri="http://schemas.openxmlformats.org/drawingml/2006/table">
            <a:tbl>
              <a:tblPr>
                <a:noFill/>
                <a:tableStyleId>{C24AA4AE-642E-4537-A4AE-438B93C6EC02}</a:tableStyleId>
              </a:tblPr>
              <a:tblGrid>
                <a:gridCol w="208250">
                  <a:extLst>
                    <a:ext uri="{9D8B030D-6E8A-4147-A177-3AD203B41FA5}">
                      <a16:colId xmlns:a16="http://schemas.microsoft.com/office/drawing/2014/main" val="20000"/>
                    </a:ext>
                  </a:extLst>
                </a:gridCol>
              </a:tblGrid>
              <a:tr h="0">
                <a:tc>
                  <a:txBody>
                    <a:bodyPr/>
                    <a:lstStyle/>
                    <a:p>
                      <a:pPr marL="0" lvl="0" indent="0" algn="l" rtl="0">
                        <a:spcBef>
                          <a:spcPts val="0"/>
                        </a:spcBef>
                        <a:spcAft>
                          <a:spcPts val="0"/>
                        </a:spcAft>
                        <a:buNone/>
                      </a:pPr>
                      <a:endParaRPr/>
                    </a:p>
                  </a:txBody>
                  <a:tcPr marL="91425" marR="91425" marT="91425" marB="91425">
                    <a:noFill/>
                  </a:tcPr>
                </a:tc>
                <a:extLst>
                  <a:ext uri="{0D108BD9-81ED-4DB2-BD59-A6C34878D82A}">
                    <a16:rowId xmlns:a16="http://schemas.microsoft.com/office/drawing/2014/main" val="10000"/>
                  </a:ext>
                </a:extLst>
              </a:tr>
            </a:tbl>
          </a:graphicData>
        </a:graphic>
      </p:graphicFrame>
      <p:graphicFrame>
        <p:nvGraphicFramePr>
          <p:cNvPr id="309" name="Google Shape;309;g3b9e1c07455_0_0"/>
          <p:cNvGraphicFramePr/>
          <p:nvPr/>
        </p:nvGraphicFramePr>
        <p:xfrm>
          <a:off x="1591600" y="1130416"/>
          <a:ext cx="10061700" cy="5447950"/>
        </p:xfrm>
        <a:graphic>
          <a:graphicData uri="http://schemas.openxmlformats.org/drawingml/2006/table">
            <a:tbl>
              <a:tblPr>
                <a:noFill/>
                <a:tableStyleId>{B07EBCA3-0967-4B7D-A2EB-9BADA7D8454B}</a:tableStyleId>
              </a:tblPr>
              <a:tblGrid>
                <a:gridCol w="3160425">
                  <a:extLst>
                    <a:ext uri="{9D8B030D-6E8A-4147-A177-3AD203B41FA5}">
                      <a16:colId xmlns:a16="http://schemas.microsoft.com/office/drawing/2014/main" val="20000"/>
                    </a:ext>
                  </a:extLst>
                </a:gridCol>
                <a:gridCol w="3150800">
                  <a:extLst>
                    <a:ext uri="{9D8B030D-6E8A-4147-A177-3AD203B41FA5}">
                      <a16:colId xmlns:a16="http://schemas.microsoft.com/office/drawing/2014/main" val="20001"/>
                    </a:ext>
                  </a:extLst>
                </a:gridCol>
                <a:gridCol w="3750475">
                  <a:extLst>
                    <a:ext uri="{9D8B030D-6E8A-4147-A177-3AD203B41FA5}">
                      <a16:colId xmlns:a16="http://schemas.microsoft.com/office/drawing/2014/main" val="20002"/>
                    </a:ext>
                  </a:extLst>
                </a:gridCol>
              </a:tblGrid>
              <a:tr h="632200">
                <a:tc>
                  <a:txBody>
                    <a:bodyPr/>
                    <a:lstStyle/>
                    <a:p>
                      <a:pPr marL="0" lvl="0" indent="0" algn="ctr" rtl="0">
                        <a:lnSpc>
                          <a:spcPct val="115000"/>
                        </a:lnSpc>
                        <a:spcBef>
                          <a:spcPts val="1200"/>
                        </a:spcBef>
                        <a:spcAft>
                          <a:spcPts val="1200"/>
                        </a:spcAft>
                        <a:buNone/>
                      </a:pPr>
                      <a:r>
                        <a:rPr lang="en-US" b="1">
                          <a:solidFill>
                            <a:schemeClr val="lt1"/>
                          </a:solidFill>
                        </a:rPr>
                        <a:t>Changes in perceived importance since 2000</a:t>
                      </a:r>
                      <a:endParaRPr b="1">
                        <a:solidFill>
                          <a:schemeClr val="lt1"/>
                        </a:solidFill>
                      </a:endParaRPr>
                    </a:p>
                  </a:txBody>
                  <a:tcPr marL="9525" marR="9525" marT="9525" marB="95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2B3C94"/>
                    </a:solidFill>
                  </a:tcPr>
                </a:tc>
                <a:tc>
                  <a:txBody>
                    <a:bodyPr/>
                    <a:lstStyle/>
                    <a:p>
                      <a:pPr marL="0" lvl="0" indent="0" algn="ctr" rtl="0">
                        <a:lnSpc>
                          <a:spcPct val="115000"/>
                        </a:lnSpc>
                        <a:spcBef>
                          <a:spcPts val="1200"/>
                        </a:spcBef>
                        <a:spcAft>
                          <a:spcPts val="1200"/>
                        </a:spcAft>
                        <a:buNone/>
                      </a:pPr>
                      <a:r>
                        <a:rPr lang="en-US" b="1">
                          <a:solidFill>
                            <a:schemeClr val="lt1"/>
                          </a:solidFill>
                        </a:rPr>
                        <a:t>Changes in perceived severity since 2000</a:t>
                      </a:r>
                      <a:endParaRPr b="1">
                        <a:solidFill>
                          <a:schemeClr val="lt1"/>
                        </a:solidFill>
                      </a:endParaRPr>
                    </a:p>
                  </a:txBody>
                  <a:tcPr marL="9525" marR="9525" marT="9525" marB="95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2B3C94"/>
                    </a:solidFill>
                  </a:tcPr>
                </a:tc>
                <a:tc>
                  <a:txBody>
                    <a:bodyPr/>
                    <a:lstStyle/>
                    <a:p>
                      <a:pPr marL="0" lvl="0" indent="0" algn="ctr" rtl="0">
                        <a:lnSpc>
                          <a:spcPct val="115000"/>
                        </a:lnSpc>
                        <a:spcBef>
                          <a:spcPts val="1200"/>
                        </a:spcBef>
                        <a:spcAft>
                          <a:spcPts val="1200"/>
                        </a:spcAft>
                        <a:buNone/>
                      </a:pPr>
                      <a:r>
                        <a:rPr lang="en-US" b="1">
                          <a:solidFill>
                            <a:schemeClr val="lt1"/>
                          </a:solidFill>
                        </a:rPr>
                        <a:t>Changes in perceived impacts on people, livelihood, and ecosystem health since 2000</a:t>
                      </a:r>
                      <a:endParaRPr b="1">
                        <a:solidFill>
                          <a:schemeClr val="lt1"/>
                        </a:solidFill>
                      </a:endParaRPr>
                    </a:p>
                  </a:txBody>
                  <a:tcPr marL="9525" marR="9525" marT="9525" marB="95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2B3C94"/>
                    </a:solidFill>
                  </a:tcPr>
                </a:tc>
                <a:extLst>
                  <a:ext uri="{0D108BD9-81ED-4DB2-BD59-A6C34878D82A}">
                    <a16:rowId xmlns:a16="http://schemas.microsoft.com/office/drawing/2014/main" val="10000"/>
                  </a:ext>
                </a:extLst>
              </a:tr>
              <a:tr h="458100">
                <a:tc>
                  <a:txBody>
                    <a:bodyPr/>
                    <a:lstStyle/>
                    <a:p>
                      <a:pPr marL="0" lvl="0" indent="0" algn="l" rtl="0">
                        <a:spcBef>
                          <a:spcPts val="0"/>
                        </a:spcBef>
                        <a:spcAft>
                          <a:spcPts val="0"/>
                        </a:spcAft>
                        <a:buNone/>
                      </a:pPr>
                      <a:r>
                        <a:rPr lang="en-US" b="1">
                          <a:solidFill>
                            <a:schemeClr val="dk1"/>
                          </a:solidFill>
                        </a:rPr>
                        <a:t>Climate change</a:t>
                      </a:r>
                      <a:r>
                        <a:rPr lang="en-US">
                          <a:solidFill>
                            <a:schemeClr val="dk1"/>
                          </a:solidFill>
                        </a:rPr>
                        <a:t> is now recognized as part of the three planetary crisis, rather than merely as a driver of habitat damage</a:t>
                      </a:r>
                      <a:endParaRPr>
                        <a:solidFill>
                          <a:schemeClr val="dk1"/>
                        </a:solidFill>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CAD1D8"/>
                    </a:solidFill>
                  </a:tcPr>
                </a:tc>
                <a:tc>
                  <a:txBody>
                    <a:bodyPr/>
                    <a:lstStyle/>
                    <a:p>
                      <a:pPr marL="0" lvl="0" indent="0" algn="l" rtl="0">
                        <a:spcBef>
                          <a:spcPts val="0"/>
                        </a:spcBef>
                        <a:spcAft>
                          <a:spcPts val="0"/>
                        </a:spcAft>
                        <a:buNone/>
                      </a:pPr>
                      <a:r>
                        <a:rPr lang="en-US" b="1">
                          <a:solidFill>
                            <a:schemeClr val="dk1"/>
                          </a:solidFill>
                        </a:rPr>
                        <a:t>Climate and extreme events</a:t>
                      </a:r>
                      <a:r>
                        <a:rPr lang="en-US">
                          <a:solidFill>
                            <a:schemeClr val="dk1"/>
                          </a:solidFill>
                        </a:rPr>
                        <a:t> increased significantly as frequency and intensity became more apparent</a:t>
                      </a:r>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CAD1D8"/>
                    </a:solidFill>
                  </a:tcPr>
                </a:tc>
                <a:tc>
                  <a:txBody>
                    <a:bodyPr/>
                    <a:lstStyle/>
                    <a:p>
                      <a:pPr marL="0" lvl="0" indent="0" algn="l" rtl="0">
                        <a:spcBef>
                          <a:spcPts val="0"/>
                        </a:spcBef>
                        <a:spcAft>
                          <a:spcPts val="0"/>
                        </a:spcAft>
                        <a:buNone/>
                      </a:pPr>
                      <a:r>
                        <a:rPr lang="en-US"/>
                        <a:t>Loss of life and property, disrupted fisheries productivity, habitat damage</a:t>
                      </a:r>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CAD1D8"/>
                    </a:solidFill>
                  </a:tcPr>
                </a:tc>
                <a:extLst>
                  <a:ext uri="{0D108BD9-81ED-4DB2-BD59-A6C34878D82A}">
                    <a16:rowId xmlns:a16="http://schemas.microsoft.com/office/drawing/2014/main" val="10001"/>
                  </a:ext>
                </a:extLst>
              </a:tr>
              <a:tr h="702850">
                <a:tc>
                  <a:txBody>
                    <a:bodyPr/>
                    <a:lstStyle/>
                    <a:p>
                      <a:pPr marL="0" lvl="0" indent="0" algn="l" rtl="0">
                        <a:spcBef>
                          <a:spcPts val="0"/>
                        </a:spcBef>
                        <a:spcAft>
                          <a:spcPts val="0"/>
                        </a:spcAft>
                        <a:buClr>
                          <a:schemeClr val="dk1"/>
                        </a:buClr>
                        <a:buSzPts val="1300"/>
                        <a:buNone/>
                      </a:pPr>
                      <a:r>
                        <a:rPr lang="en-US" b="1">
                          <a:solidFill>
                            <a:schemeClr val="dk1"/>
                          </a:solidFill>
                        </a:rPr>
                        <a:t>Sea level rise</a:t>
                      </a:r>
                      <a:r>
                        <a:rPr lang="en-US">
                          <a:solidFill>
                            <a:schemeClr val="dk1"/>
                          </a:solidFill>
                        </a:rPr>
                        <a:t> has yet to be reported in the TDA 1.0 (2000). No baseline data for comparison to TDA 2.0 (2025).</a:t>
                      </a:r>
                      <a:endParaRPr>
                        <a:solidFill>
                          <a:schemeClr val="dk1"/>
                        </a:solidFill>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E7E9EC"/>
                    </a:solidFill>
                  </a:tcPr>
                </a:tc>
                <a:tc>
                  <a:txBody>
                    <a:bodyPr/>
                    <a:lstStyle/>
                    <a:p>
                      <a:pPr marL="0" lvl="0" indent="0" algn="l" rtl="0">
                        <a:spcBef>
                          <a:spcPts val="0"/>
                        </a:spcBef>
                        <a:spcAft>
                          <a:spcPts val="0"/>
                        </a:spcAft>
                        <a:buNone/>
                      </a:pPr>
                      <a:r>
                        <a:rPr lang="en-US">
                          <a:solidFill>
                            <a:schemeClr val="dk1"/>
                          </a:solidFill>
                        </a:rPr>
                        <a:t>Perceived severity varies across assessment components and has intensified from the 2000 TDA to the 2025 TDA. Coastal and marine habitats exhibited differentiated degree of severity with mangroves, coral reefs, and wetlands being increasingly vulnerable,  whereas in seagrass meadow, </a:t>
                      </a:r>
                      <a:r>
                        <a:rPr lang="en-US" b="1">
                          <a:solidFill>
                            <a:schemeClr val="dk1"/>
                          </a:solidFill>
                        </a:rPr>
                        <a:t>severity of sea-level rise </a:t>
                      </a:r>
                      <a:r>
                        <a:rPr lang="en-US">
                          <a:solidFill>
                            <a:schemeClr val="dk1"/>
                          </a:solidFill>
                        </a:rPr>
                        <a:t>remain slight. In fisheries and aquaculture, the severity is more pronounced.</a:t>
                      </a:r>
                      <a:endParaRPr>
                        <a:solidFill>
                          <a:schemeClr val="dk1"/>
                        </a:solidFill>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E7E9EC"/>
                    </a:solidFill>
                  </a:tcPr>
                </a:tc>
                <a:tc>
                  <a:txBody>
                    <a:bodyPr/>
                    <a:lstStyle/>
                    <a:p>
                      <a:pPr marL="0" lvl="0" indent="0" algn="l" rtl="0">
                        <a:spcBef>
                          <a:spcPts val="0"/>
                        </a:spcBef>
                        <a:spcAft>
                          <a:spcPts val="0"/>
                        </a:spcAft>
                        <a:buNone/>
                      </a:pPr>
                      <a:r>
                        <a:rPr lang="en-US">
                          <a:solidFill>
                            <a:schemeClr val="dk1"/>
                          </a:solidFill>
                        </a:rPr>
                        <a:t>Flooding, reduced coastal livelihoods, habitat loss</a:t>
                      </a:r>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E7E9EC"/>
                    </a:solidFill>
                  </a:tcPr>
                </a:tc>
                <a:extLst>
                  <a:ext uri="{0D108BD9-81ED-4DB2-BD59-A6C34878D82A}">
                    <a16:rowId xmlns:a16="http://schemas.microsoft.com/office/drawing/2014/main" val="10002"/>
                  </a:ext>
                </a:extLst>
              </a:tr>
              <a:tr h="874025">
                <a:tc>
                  <a:txBody>
                    <a:bodyPr/>
                    <a:lstStyle/>
                    <a:p>
                      <a:pPr marL="0" lvl="0" indent="0" algn="l" rtl="0">
                        <a:spcBef>
                          <a:spcPts val="0"/>
                        </a:spcBef>
                        <a:spcAft>
                          <a:spcPts val="0"/>
                        </a:spcAft>
                        <a:buClr>
                          <a:schemeClr val="dk1"/>
                        </a:buClr>
                        <a:buSzPts val="1300"/>
                        <a:buNone/>
                      </a:pPr>
                      <a:r>
                        <a:rPr lang="en-US" b="1"/>
                        <a:t>Land use conversion</a:t>
                      </a:r>
                      <a:r>
                        <a:rPr lang="en-US"/>
                        <a:t> remains a persistent concern since 2000</a:t>
                      </a:r>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CAD1D8"/>
                    </a:solidFill>
                  </a:tcPr>
                </a:tc>
                <a:tc>
                  <a:txBody>
                    <a:bodyPr/>
                    <a:lstStyle/>
                    <a:p>
                      <a:pPr marL="0" lvl="0" indent="0" algn="l" rtl="0">
                        <a:spcBef>
                          <a:spcPts val="0"/>
                        </a:spcBef>
                        <a:spcAft>
                          <a:spcPts val="0"/>
                        </a:spcAft>
                        <a:buNone/>
                      </a:pPr>
                      <a:r>
                        <a:rPr lang="en-US">
                          <a:solidFill>
                            <a:schemeClr val="dk1"/>
                          </a:solidFill>
                        </a:rPr>
                        <a:t>Concerns on</a:t>
                      </a:r>
                      <a:r>
                        <a:rPr lang="en-US" b="1">
                          <a:solidFill>
                            <a:schemeClr val="dk1"/>
                          </a:solidFill>
                        </a:rPr>
                        <a:t> land use conversion </a:t>
                      </a:r>
                      <a:r>
                        <a:rPr lang="en-US">
                          <a:solidFill>
                            <a:schemeClr val="dk1"/>
                          </a:solidFill>
                        </a:rPr>
                        <a:t> and resulting habitat destruction have increased with population growth and development pressures</a:t>
                      </a:r>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CAD1D8"/>
                    </a:solidFill>
                  </a:tcPr>
                </a:tc>
                <a:tc>
                  <a:txBody>
                    <a:bodyPr/>
                    <a:lstStyle/>
                    <a:p>
                      <a:pPr marL="0" lvl="0" indent="0" algn="l" rtl="0">
                        <a:spcBef>
                          <a:spcPts val="0"/>
                        </a:spcBef>
                        <a:spcAft>
                          <a:spcPts val="0"/>
                        </a:spcAft>
                        <a:buNone/>
                      </a:pPr>
                      <a:r>
                        <a:rPr lang="en-US">
                          <a:solidFill>
                            <a:schemeClr val="dk1"/>
                          </a:solidFill>
                        </a:rPr>
                        <a:t>Increased hazard exposure, livelihood insecurity, ecosystem fragmentation</a:t>
                      </a:r>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CAD1D8"/>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g3b9e1c07455_2_0"/>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graphicFrame>
        <p:nvGraphicFramePr>
          <p:cNvPr id="315" name="Google Shape;315;g3b9e1c07455_2_0"/>
          <p:cNvGraphicFramePr/>
          <p:nvPr/>
        </p:nvGraphicFramePr>
        <p:xfrm>
          <a:off x="152400" y="152400"/>
          <a:ext cx="208250" cy="396210"/>
        </p:xfrm>
        <a:graphic>
          <a:graphicData uri="http://schemas.openxmlformats.org/drawingml/2006/table">
            <a:tbl>
              <a:tblPr>
                <a:noFill/>
                <a:tableStyleId>{C24AA4AE-642E-4537-A4AE-438B93C6EC02}</a:tableStyleId>
              </a:tblPr>
              <a:tblGrid>
                <a:gridCol w="208250">
                  <a:extLst>
                    <a:ext uri="{9D8B030D-6E8A-4147-A177-3AD203B41FA5}">
                      <a16:colId xmlns:a16="http://schemas.microsoft.com/office/drawing/2014/main" val="20000"/>
                    </a:ext>
                  </a:extLst>
                </a:gridCol>
              </a:tblGrid>
              <a:tr h="0">
                <a:tc>
                  <a:txBody>
                    <a:bodyPr/>
                    <a:lstStyle/>
                    <a:p>
                      <a:pPr marL="0" lvl="0" indent="0" algn="l" rtl="0">
                        <a:spcBef>
                          <a:spcPts val="0"/>
                        </a:spcBef>
                        <a:spcAft>
                          <a:spcPts val="0"/>
                        </a:spcAft>
                        <a:buNone/>
                      </a:pPr>
                      <a:endParaRPr/>
                    </a:p>
                  </a:txBody>
                  <a:tcPr marL="91425" marR="91425" marT="91425" marB="91425">
                    <a:noFill/>
                  </a:tcPr>
                </a:tc>
                <a:extLst>
                  <a:ext uri="{0D108BD9-81ED-4DB2-BD59-A6C34878D82A}">
                    <a16:rowId xmlns:a16="http://schemas.microsoft.com/office/drawing/2014/main" val="10000"/>
                  </a:ext>
                </a:extLst>
              </a:tr>
            </a:tbl>
          </a:graphicData>
        </a:graphic>
      </p:graphicFrame>
      <p:graphicFrame>
        <p:nvGraphicFramePr>
          <p:cNvPr id="316" name="Google Shape;316;g3b9e1c07455_2_0"/>
          <p:cNvGraphicFramePr/>
          <p:nvPr>
            <p:extLst>
              <p:ext uri="{D42A27DB-BD31-4B8C-83A1-F6EECF244321}">
                <p14:modId xmlns:p14="http://schemas.microsoft.com/office/powerpoint/2010/main" val="1207843746"/>
              </p:ext>
            </p:extLst>
          </p:nvPr>
        </p:nvGraphicFramePr>
        <p:xfrm>
          <a:off x="1592144" y="62752"/>
          <a:ext cx="10061700" cy="6697600"/>
        </p:xfrm>
        <a:graphic>
          <a:graphicData uri="http://schemas.openxmlformats.org/drawingml/2006/table">
            <a:tbl>
              <a:tblPr>
                <a:noFill/>
                <a:tableStyleId>{B07EBCA3-0967-4B7D-A2EB-9BADA7D8454B}</a:tableStyleId>
              </a:tblPr>
              <a:tblGrid>
                <a:gridCol w="3160425">
                  <a:extLst>
                    <a:ext uri="{9D8B030D-6E8A-4147-A177-3AD203B41FA5}">
                      <a16:colId xmlns:a16="http://schemas.microsoft.com/office/drawing/2014/main" val="20000"/>
                    </a:ext>
                  </a:extLst>
                </a:gridCol>
                <a:gridCol w="3150800">
                  <a:extLst>
                    <a:ext uri="{9D8B030D-6E8A-4147-A177-3AD203B41FA5}">
                      <a16:colId xmlns:a16="http://schemas.microsoft.com/office/drawing/2014/main" val="20001"/>
                    </a:ext>
                  </a:extLst>
                </a:gridCol>
                <a:gridCol w="3750475">
                  <a:extLst>
                    <a:ext uri="{9D8B030D-6E8A-4147-A177-3AD203B41FA5}">
                      <a16:colId xmlns:a16="http://schemas.microsoft.com/office/drawing/2014/main" val="20002"/>
                    </a:ext>
                  </a:extLst>
                </a:gridCol>
              </a:tblGrid>
              <a:tr h="632200">
                <a:tc>
                  <a:txBody>
                    <a:bodyPr/>
                    <a:lstStyle/>
                    <a:p>
                      <a:pPr marL="0" lvl="0" indent="0" algn="ctr" rtl="0">
                        <a:lnSpc>
                          <a:spcPct val="115000"/>
                        </a:lnSpc>
                        <a:spcBef>
                          <a:spcPts val="1200"/>
                        </a:spcBef>
                        <a:spcAft>
                          <a:spcPts val="1200"/>
                        </a:spcAft>
                        <a:buNone/>
                      </a:pPr>
                      <a:r>
                        <a:rPr lang="en-US" b="1">
                          <a:solidFill>
                            <a:schemeClr val="lt1"/>
                          </a:solidFill>
                        </a:rPr>
                        <a:t>Changes in perceived importance since 2000</a:t>
                      </a:r>
                      <a:endParaRPr b="1">
                        <a:solidFill>
                          <a:schemeClr val="lt1"/>
                        </a:solidFill>
                      </a:endParaRPr>
                    </a:p>
                  </a:txBody>
                  <a:tcPr marL="9525" marR="9525" marT="9525" marB="9525" anchor="ctr">
                    <a:lnB w="9525" cap="flat" cmpd="sng">
                      <a:solidFill>
                        <a:srgbClr val="9E9E9E"/>
                      </a:solidFill>
                      <a:prstDash val="solid"/>
                      <a:round/>
                      <a:headEnd type="none" w="sm" len="sm"/>
                      <a:tailEnd type="none" w="sm" len="sm"/>
                    </a:lnB>
                    <a:solidFill>
                      <a:srgbClr val="2B3C94"/>
                    </a:solidFill>
                  </a:tcPr>
                </a:tc>
                <a:tc>
                  <a:txBody>
                    <a:bodyPr/>
                    <a:lstStyle/>
                    <a:p>
                      <a:pPr marL="0" lvl="0" indent="0" algn="ctr" rtl="0">
                        <a:lnSpc>
                          <a:spcPct val="115000"/>
                        </a:lnSpc>
                        <a:spcBef>
                          <a:spcPts val="1200"/>
                        </a:spcBef>
                        <a:spcAft>
                          <a:spcPts val="1200"/>
                        </a:spcAft>
                        <a:buNone/>
                      </a:pPr>
                      <a:r>
                        <a:rPr lang="en-US" b="1">
                          <a:solidFill>
                            <a:schemeClr val="lt1"/>
                          </a:solidFill>
                        </a:rPr>
                        <a:t>Changes in perceived severity since 2000</a:t>
                      </a:r>
                      <a:endParaRPr b="1">
                        <a:solidFill>
                          <a:schemeClr val="lt1"/>
                        </a:solidFill>
                      </a:endParaRPr>
                    </a:p>
                  </a:txBody>
                  <a:tcPr marL="9525" marR="9525" marT="9525" marB="9525" anchor="ctr">
                    <a:lnB w="9525" cap="flat" cmpd="sng">
                      <a:solidFill>
                        <a:srgbClr val="9E9E9E"/>
                      </a:solidFill>
                      <a:prstDash val="solid"/>
                      <a:round/>
                      <a:headEnd type="none" w="sm" len="sm"/>
                      <a:tailEnd type="none" w="sm" len="sm"/>
                    </a:lnB>
                    <a:solidFill>
                      <a:srgbClr val="2B3C94"/>
                    </a:solidFill>
                  </a:tcPr>
                </a:tc>
                <a:tc>
                  <a:txBody>
                    <a:bodyPr/>
                    <a:lstStyle/>
                    <a:p>
                      <a:pPr marL="0" lvl="0" indent="0" algn="ctr" rtl="0">
                        <a:lnSpc>
                          <a:spcPct val="115000"/>
                        </a:lnSpc>
                        <a:spcBef>
                          <a:spcPts val="1200"/>
                        </a:spcBef>
                        <a:spcAft>
                          <a:spcPts val="1200"/>
                        </a:spcAft>
                        <a:buNone/>
                      </a:pPr>
                      <a:r>
                        <a:rPr lang="en-US" b="1">
                          <a:solidFill>
                            <a:schemeClr val="lt1"/>
                          </a:solidFill>
                        </a:rPr>
                        <a:t>Changes in perceived impacts on people, livelihood, and ecosystem health since 2000</a:t>
                      </a:r>
                      <a:endParaRPr b="1">
                        <a:solidFill>
                          <a:schemeClr val="lt1"/>
                        </a:solidFill>
                      </a:endParaRPr>
                    </a:p>
                  </a:txBody>
                  <a:tcPr marL="9525" marR="9525" marT="9525" marB="9525" anchor="ctr">
                    <a:lnB w="9525" cap="flat" cmpd="sng">
                      <a:solidFill>
                        <a:srgbClr val="9E9E9E"/>
                      </a:solidFill>
                      <a:prstDash val="solid"/>
                      <a:round/>
                      <a:headEnd type="none" w="sm" len="sm"/>
                      <a:tailEnd type="none" w="sm" len="sm"/>
                    </a:lnB>
                    <a:solidFill>
                      <a:srgbClr val="2B3C94"/>
                    </a:solidFill>
                  </a:tcPr>
                </a:tc>
                <a:extLst>
                  <a:ext uri="{0D108BD9-81ED-4DB2-BD59-A6C34878D82A}">
                    <a16:rowId xmlns:a16="http://schemas.microsoft.com/office/drawing/2014/main" val="10000"/>
                  </a:ext>
                </a:extLst>
              </a:tr>
              <a:tr h="874025">
                <a:tc>
                  <a:txBody>
                    <a:bodyPr/>
                    <a:lstStyle/>
                    <a:p>
                      <a:pPr marL="0" lvl="0" indent="0" algn="l" rtl="0">
                        <a:spcBef>
                          <a:spcPts val="0"/>
                        </a:spcBef>
                        <a:spcAft>
                          <a:spcPts val="0"/>
                        </a:spcAft>
                        <a:buClr>
                          <a:schemeClr val="dk1"/>
                        </a:buClr>
                        <a:buSzPts val="1100"/>
                        <a:buNone/>
                      </a:pPr>
                      <a:r>
                        <a:rPr lang="en-US" b="1">
                          <a:solidFill>
                            <a:schemeClr val="dk1"/>
                          </a:solidFill>
                        </a:rPr>
                        <a:t>Pollution &amp; water quality degradation</a:t>
                      </a:r>
                      <a:r>
                        <a:rPr lang="en-US">
                          <a:solidFill>
                            <a:schemeClr val="dk1"/>
                          </a:solidFill>
                        </a:rPr>
                        <a:t> mainly caused by inadequate waste treatment and disposal remains as persisting problems. Frequency of major oil spill events, aquaculture, and other emerging pollutants warrants attention.</a:t>
                      </a:r>
                      <a:endParaRPr>
                        <a:solidFill>
                          <a:schemeClr val="dk1"/>
                        </a:solidFill>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7E9EC"/>
                    </a:solidFill>
                  </a:tcPr>
                </a:tc>
                <a:tc>
                  <a:txBody>
                    <a:bodyPr/>
                    <a:lstStyle/>
                    <a:p>
                      <a:pPr marL="0" lvl="0" indent="0" algn="l" rtl="0">
                        <a:spcBef>
                          <a:spcPts val="0"/>
                        </a:spcBef>
                        <a:spcAft>
                          <a:spcPts val="0"/>
                        </a:spcAft>
                        <a:buNone/>
                      </a:pPr>
                      <a:r>
                        <a:rPr lang="en-US" b="1">
                          <a:solidFill>
                            <a:schemeClr val="dk1"/>
                          </a:solidFill>
                        </a:rPr>
                        <a:t>Pollution &amp; water quality degradation </a:t>
                      </a:r>
                      <a:r>
                        <a:rPr lang="en-US">
                          <a:solidFill>
                            <a:schemeClr val="dk1"/>
                          </a:solidFill>
                        </a:rPr>
                        <a:t>in Philippine coastal and marine habitats have intensified since the early 2000s, despite growing awareness and efforts to mitigate them. Owing to the rapid urbanization, industrialization, and tourism, pollutant loads were driven beyond the capacity of existing infrastructure.</a:t>
                      </a:r>
                      <a:endParaRPr b="1">
                        <a:solidFill>
                          <a:srgbClr val="FF0000"/>
                        </a:solidFill>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7E9EC"/>
                    </a:solidFill>
                  </a:tcPr>
                </a:tc>
                <a:tc>
                  <a:txBody>
                    <a:bodyPr/>
                    <a:lstStyle/>
                    <a:p>
                      <a:pPr marL="0" lvl="0" indent="0" algn="l" rtl="0">
                        <a:spcBef>
                          <a:spcPts val="0"/>
                        </a:spcBef>
                        <a:spcAft>
                          <a:spcPts val="0"/>
                        </a:spcAft>
                        <a:buNone/>
                      </a:pPr>
                      <a:r>
                        <a:rPr lang="en-US">
                          <a:solidFill>
                            <a:schemeClr val="dk1"/>
                          </a:solidFill>
                        </a:rPr>
                        <a:t>Health risks, weakened ecosystem resilience to climate change, reduced fishery productivity, water &amp; habitat degradation</a:t>
                      </a:r>
                      <a:endParaRPr>
                        <a:solidFill>
                          <a:schemeClr val="dk1"/>
                        </a:solidFill>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7E9EC"/>
                    </a:solidFill>
                  </a:tcPr>
                </a:tc>
                <a:extLst>
                  <a:ext uri="{0D108BD9-81ED-4DB2-BD59-A6C34878D82A}">
                    <a16:rowId xmlns:a16="http://schemas.microsoft.com/office/drawing/2014/main" val="10001"/>
                  </a:ext>
                </a:extLst>
              </a:tr>
              <a:tr h="874025">
                <a:tc>
                  <a:txBody>
                    <a:bodyPr/>
                    <a:lstStyle/>
                    <a:p>
                      <a:pPr marL="0" lvl="0" indent="0" algn="l" rtl="0">
                        <a:spcBef>
                          <a:spcPts val="0"/>
                        </a:spcBef>
                        <a:spcAft>
                          <a:spcPts val="0"/>
                        </a:spcAft>
                        <a:buClr>
                          <a:schemeClr val="dk1"/>
                        </a:buClr>
                        <a:buSzPts val="1300"/>
                        <a:buNone/>
                      </a:pPr>
                      <a:r>
                        <a:rPr lang="en-US" b="1"/>
                        <a:t>Sedimentation </a:t>
                      </a:r>
                      <a:r>
                        <a:rPr lang="en-US"/>
                        <a:t>was listed some of the most common and influential factors affecting coral reefs</a:t>
                      </a:r>
                      <a:endParaRPr/>
                    </a:p>
                  </a:txBody>
                  <a:tcPr marL="91425" marR="91425" marT="91425" marB="91425" anchor="ctr">
                    <a:lnT w="9525" cap="flat" cmpd="sng">
                      <a:solidFill>
                        <a:srgbClr val="9E9E9E"/>
                      </a:solidFill>
                      <a:prstDash val="solid"/>
                      <a:round/>
                      <a:headEnd type="none" w="sm" len="sm"/>
                      <a:tailEnd type="none" w="sm" len="sm"/>
                    </a:lnT>
                    <a:solidFill>
                      <a:srgbClr val="CAD1D8"/>
                    </a:solidFill>
                  </a:tcPr>
                </a:tc>
                <a:tc>
                  <a:txBody>
                    <a:bodyPr/>
                    <a:lstStyle/>
                    <a:p>
                      <a:pPr marL="0" lvl="0" indent="0" algn="l" rtl="0">
                        <a:spcBef>
                          <a:spcPts val="0"/>
                        </a:spcBef>
                        <a:spcAft>
                          <a:spcPts val="0"/>
                        </a:spcAft>
                        <a:buClr>
                          <a:schemeClr val="dk1"/>
                        </a:buClr>
                        <a:buSzPts val="1300"/>
                        <a:buFont typeface="Arial"/>
                        <a:buNone/>
                      </a:pPr>
                      <a:r>
                        <a:rPr lang="en-US" b="1">
                          <a:solidFill>
                            <a:schemeClr val="dk1"/>
                          </a:solidFill>
                        </a:rPr>
                        <a:t>Sedimentation and coastal erosion</a:t>
                      </a:r>
                      <a:r>
                        <a:rPr lang="en-US">
                          <a:solidFill>
                            <a:schemeClr val="dk1"/>
                          </a:solidFill>
                        </a:rPr>
                        <a:t> have become more critical due to continued deforestation and land conversion</a:t>
                      </a:r>
                      <a:endParaRPr/>
                    </a:p>
                  </a:txBody>
                  <a:tcPr marL="91425" marR="91425" marT="91425" marB="91425" anchor="ctr">
                    <a:lnT w="9525" cap="flat" cmpd="sng">
                      <a:solidFill>
                        <a:srgbClr val="9E9E9E"/>
                      </a:solidFill>
                      <a:prstDash val="solid"/>
                      <a:round/>
                      <a:headEnd type="none" w="sm" len="sm"/>
                      <a:tailEnd type="none" w="sm" len="sm"/>
                    </a:lnT>
                    <a:solidFill>
                      <a:srgbClr val="CAD1D8"/>
                    </a:solidFill>
                  </a:tcPr>
                </a:tc>
                <a:tc>
                  <a:txBody>
                    <a:bodyPr/>
                    <a:lstStyle/>
                    <a:p>
                      <a:pPr marL="0" lvl="0" indent="0" algn="l" rtl="0">
                        <a:spcBef>
                          <a:spcPts val="0"/>
                        </a:spcBef>
                        <a:spcAft>
                          <a:spcPts val="0"/>
                        </a:spcAft>
                        <a:buClr>
                          <a:schemeClr val="dk1"/>
                        </a:buClr>
                        <a:buSzPts val="1100"/>
                        <a:buFont typeface="Arial"/>
                        <a:buNone/>
                      </a:pPr>
                      <a:r>
                        <a:rPr lang="en-US">
                          <a:solidFill>
                            <a:schemeClr val="dk1"/>
                          </a:solidFill>
                        </a:rPr>
                        <a:t>Land loss, damaged fishing areas, habitat destabilization</a:t>
                      </a:r>
                      <a:endParaRPr>
                        <a:solidFill>
                          <a:schemeClr val="dk1"/>
                        </a:solidFill>
                      </a:endParaRPr>
                    </a:p>
                    <a:p>
                      <a:pPr marL="0" lvl="0" indent="0" algn="l" rtl="0">
                        <a:spcBef>
                          <a:spcPts val="0"/>
                        </a:spcBef>
                        <a:spcAft>
                          <a:spcPts val="0"/>
                        </a:spcAft>
                        <a:buNone/>
                      </a:pPr>
                      <a:endParaRPr/>
                    </a:p>
                  </a:txBody>
                  <a:tcPr marL="91425" marR="91425" marT="91425" marB="91425" anchor="ctr">
                    <a:lnT w="9525" cap="flat" cmpd="sng">
                      <a:solidFill>
                        <a:srgbClr val="9E9E9E"/>
                      </a:solidFill>
                      <a:prstDash val="solid"/>
                      <a:round/>
                      <a:headEnd type="none" w="sm" len="sm"/>
                      <a:tailEnd type="none" w="sm" len="sm"/>
                    </a:lnT>
                    <a:solidFill>
                      <a:srgbClr val="CAD1D8"/>
                    </a:solidFill>
                  </a:tcPr>
                </a:tc>
                <a:extLst>
                  <a:ext uri="{0D108BD9-81ED-4DB2-BD59-A6C34878D82A}">
                    <a16:rowId xmlns:a16="http://schemas.microsoft.com/office/drawing/2014/main" val="10002"/>
                  </a:ext>
                </a:extLst>
              </a:tr>
              <a:tr h="874025">
                <a:tc>
                  <a:txBody>
                    <a:bodyPr/>
                    <a:lstStyle/>
                    <a:p>
                      <a:pPr marL="0" lvl="0" indent="0" algn="l" rtl="0">
                        <a:spcBef>
                          <a:spcPts val="0"/>
                        </a:spcBef>
                        <a:spcAft>
                          <a:spcPts val="0"/>
                        </a:spcAft>
                        <a:buClr>
                          <a:schemeClr val="dk1"/>
                        </a:buClr>
                        <a:buSzPts val="1300"/>
                        <a:buFont typeface="Arial"/>
                        <a:buNone/>
                      </a:pPr>
                      <a:r>
                        <a:rPr lang="en-US" b="1">
                          <a:solidFill>
                            <a:schemeClr val="dk1"/>
                          </a:solidFill>
                        </a:rPr>
                        <a:t>Over-exploitation of resources </a:t>
                      </a:r>
                      <a:r>
                        <a:rPr lang="en-US">
                          <a:solidFill>
                            <a:schemeClr val="dk1"/>
                          </a:solidFill>
                        </a:rPr>
                        <a:t>has always been a major concern, with fisheries being a key focus now</a:t>
                      </a:r>
                      <a:endParaRPr/>
                    </a:p>
                  </a:txBody>
                  <a:tcPr marL="91425" marR="91425" marT="91425" marB="91425" anchor="ctr">
                    <a:noFill/>
                  </a:tcPr>
                </a:tc>
                <a:tc>
                  <a:txBody>
                    <a:bodyPr/>
                    <a:lstStyle/>
                    <a:p>
                      <a:pPr marL="0" lvl="0" indent="0" algn="l" rtl="0">
                        <a:spcBef>
                          <a:spcPts val="0"/>
                        </a:spcBef>
                        <a:spcAft>
                          <a:spcPts val="0"/>
                        </a:spcAft>
                        <a:buClr>
                          <a:schemeClr val="dk1"/>
                        </a:buClr>
                        <a:buSzPts val="1300"/>
                        <a:buFont typeface="Arial"/>
                        <a:buNone/>
                      </a:pPr>
                      <a:r>
                        <a:rPr lang="en-US" b="1">
                          <a:solidFill>
                            <a:schemeClr val="dk1"/>
                          </a:solidFill>
                        </a:rPr>
                        <a:t>Over-exploitation of resources </a:t>
                      </a:r>
                      <a:r>
                        <a:rPr lang="en-US">
                          <a:solidFill>
                            <a:schemeClr val="dk1"/>
                          </a:solidFill>
                        </a:rPr>
                        <a:t>has intensified causing declining fish stocks, biodiversity loss, habitat degradation, and reduced fisher income</a:t>
                      </a:r>
                      <a:endParaRPr/>
                    </a:p>
                  </a:txBody>
                  <a:tcPr marL="91425" marR="91425" marT="91425" marB="91425" anchor="ctr">
                    <a:noFill/>
                  </a:tcPr>
                </a:tc>
                <a:tc>
                  <a:txBody>
                    <a:bodyPr/>
                    <a:lstStyle/>
                    <a:p>
                      <a:pPr marL="0" lvl="0" indent="0" algn="l" rtl="0">
                        <a:spcBef>
                          <a:spcPts val="0"/>
                        </a:spcBef>
                        <a:spcAft>
                          <a:spcPts val="0"/>
                        </a:spcAft>
                        <a:buNone/>
                      </a:pPr>
                      <a:r>
                        <a:rPr lang="en-US">
                          <a:solidFill>
                            <a:schemeClr val="dk1"/>
                          </a:solidFill>
                        </a:rPr>
                        <a:t>Food insecurity, declining resources, biodiversity loss</a:t>
                      </a:r>
                      <a:endParaRPr/>
                    </a:p>
                  </a:txBody>
                  <a:tcPr marL="91425" marR="91425" marT="91425" marB="91425" anchor="ctr">
                    <a:noFill/>
                  </a:tcPr>
                </a:tc>
                <a:extLst>
                  <a:ext uri="{0D108BD9-81ED-4DB2-BD59-A6C34878D82A}">
                    <a16:rowId xmlns:a16="http://schemas.microsoft.com/office/drawing/2014/main" val="10003"/>
                  </a:ext>
                </a:extLst>
              </a:tr>
              <a:tr h="874025">
                <a:tc>
                  <a:txBody>
                    <a:bodyPr/>
                    <a:lstStyle/>
                    <a:p>
                      <a:pPr marL="0" lvl="0" indent="0" algn="l" rtl="0">
                        <a:spcBef>
                          <a:spcPts val="0"/>
                        </a:spcBef>
                        <a:spcAft>
                          <a:spcPts val="0"/>
                        </a:spcAft>
                        <a:buNone/>
                      </a:pPr>
                      <a:r>
                        <a:rPr lang="en-US" b="1">
                          <a:solidFill>
                            <a:schemeClr val="dk1"/>
                          </a:solidFill>
                        </a:rPr>
                        <a:t>IUU Fishing</a:t>
                      </a:r>
                      <a:r>
                        <a:rPr lang="en-US">
                          <a:solidFill>
                            <a:schemeClr val="dk1"/>
                          </a:solidFill>
                        </a:rPr>
                        <a:t> has yet to be identified in the TDA 1.0; the risk was instead referred to as increased resource use conflicts and competition between the municipal and commercial fishing sectors.</a:t>
                      </a:r>
                      <a:endParaRPr>
                        <a:solidFill>
                          <a:schemeClr val="dk1"/>
                        </a:solidFill>
                      </a:endParaRPr>
                    </a:p>
                  </a:txBody>
                  <a:tcPr marL="91425" marR="91425" marT="91425" marB="91425" anchor="ctr">
                    <a:solidFill>
                      <a:srgbClr val="CAD1D8"/>
                    </a:solidFill>
                  </a:tcPr>
                </a:tc>
                <a:tc>
                  <a:txBody>
                    <a:bodyPr/>
                    <a:lstStyle/>
                    <a:p>
                      <a:pPr marL="0" lvl="0" indent="0" algn="l" rtl="0">
                        <a:spcBef>
                          <a:spcPts val="0"/>
                        </a:spcBef>
                        <a:spcAft>
                          <a:spcPts val="0"/>
                        </a:spcAft>
                        <a:buClr>
                          <a:schemeClr val="dk1"/>
                        </a:buClr>
                        <a:buSzPts val="1100"/>
                        <a:buFont typeface="Arial"/>
                        <a:buNone/>
                      </a:pPr>
                      <a:r>
                        <a:rPr lang="en-US" b="1">
                          <a:solidFill>
                            <a:schemeClr val="dk1"/>
                          </a:solidFill>
                        </a:rPr>
                        <a:t>Illegal, Unreported, and Unregulated (IUU) Fishing</a:t>
                      </a:r>
                      <a:r>
                        <a:rPr lang="en-US">
                          <a:solidFill>
                            <a:schemeClr val="dk1"/>
                          </a:solidFill>
                        </a:rPr>
                        <a:t> has become a persistent and pressing problem; where illegal fishing has been identified as a top threat.</a:t>
                      </a:r>
                      <a:endParaRPr b="1">
                        <a:solidFill>
                          <a:schemeClr val="dk1"/>
                        </a:solidFill>
                      </a:endParaRPr>
                    </a:p>
                  </a:txBody>
                  <a:tcPr marL="91425" marR="91425" marT="91425" marB="91425" anchor="ctr">
                    <a:solidFill>
                      <a:srgbClr val="CAD1D8"/>
                    </a:solidFill>
                  </a:tcPr>
                </a:tc>
                <a:tc>
                  <a:txBody>
                    <a:bodyPr/>
                    <a:lstStyle/>
                    <a:p>
                      <a:pPr marL="0" lvl="0" indent="0" algn="l" rtl="0">
                        <a:spcBef>
                          <a:spcPts val="0"/>
                        </a:spcBef>
                        <a:spcAft>
                          <a:spcPts val="0"/>
                        </a:spcAft>
                        <a:buNone/>
                      </a:pPr>
                      <a:r>
                        <a:rPr lang="en-US" dirty="0">
                          <a:solidFill>
                            <a:schemeClr val="dk1"/>
                          </a:solidFill>
                        </a:rPr>
                        <a:t>Depletion of fish stocks, food and livelihood insecurity, exploitation or destruction of habitats, intensified competition over resources</a:t>
                      </a:r>
                      <a:endParaRPr dirty="0">
                        <a:solidFill>
                          <a:schemeClr val="dk1"/>
                        </a:solidFill>
                      </a:endParaRPr>
                    </a:p>
                  </a:txBody>
                  <a:tcPr marL="91425" marR="91425" marT="91425" marB="91425" anchor="ctr">
                    <a:solidFill>
                      <a:srgbClr val="CAD1D8"/>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41"/>
          <p:cNvSpPr txBox="1"/>
          <p:nvPr/>
        </p:nvSpPr>
        <p:spPr>
          <a:xfrm>
            <a:off x="1591601" y="320705"/>
            <a:ext cx="10061630" cy="646331"/>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3. HOW DOES THE CURRENT GOVERNANCE CAPACITY ADDRESS AND MITIGATE THE ASSESSED RISKS?</a:t>
            </a:r>
            <a:endParaRPr sz="1800" b="1">
              <a:solidFill>
                <a:schemeClr val="lt1"/>
              </a:solidFill>
              <a:latin typeface="Arial"/>
              <a:ea typeface="Arial"/>
              <a:cs typeface="Arial"/>
              <a:sym typeface="Arial"/>
            </a:endParaRPr>
          </a:p>
        </p:txBody>
      </p:sp>
      <p:sp>
        <p:nvSpPr>
          <p:cNvPr id="322" name="Google Shape;322;p41"/>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pic>
        <p:nvPicPr>
          <p:cNvPr id="323" name="Google Shape;323;p41"/>
          <p:cNvPicPr preferRelativeResize="0"/>
          <p:nvPr/>
        </p:nvPicPr>
        <p:blipFill rotWithShape="1">
          <a:blip r:embed="rId3">
            <a:alphaModFix/>
          </a:blip>
          <a:srcRect l="2365" r="3401" b="14697"/>
          <a:stretch/>
        </p:blipFill>
        <p:spPr>
          <a:xfrm>
            <a:off x="1875575" y="3592450"/>
            <a:ext cx="5715025" cy="2679499"/>
          </a:xfrm>
          <a:prstGeom prst="rect">
            <a:avLst/>
          </a:prstGeom>
          <a:noFill/>
          <a:ln w="9525" cap="flat" cmpd="sng">
            <a:solidFill>
              <a:srgbClr val="000000"/>
            </a:solidFill>
            <a:prstDash val="solid"/>
            <a:round/>
            <a:headEnd type="none" w="sm" len="sm"/>
            <a:tailEnd type="none" w="sm" len="sm"/>
          </a:ln>
        </p:spPr>
      </p:pic>
      <p:pic>
        <p:nvPicPr>
          <p:cNvPr id="324" name="Google Shape;324;p41"/>
          <p:cNvPicPr preferRelativeResize="0"/>
          <p:nvPr/>
        </p:nvPicPr>
        <p:blipFill rotWithShape="1">
          <a:blip r:embed="rId4">
            <a:alphaModFix/>
          </a:blip>
          <a:srcRect t="8516" b="6406"/>
          <a:stretch/>
        </p:blipFill>
        <p:spPr>
          <a:xfrm>
            <a:off x="1701450" y="1095525"/>
            <a:ext cx="6153600" cy="2151950"/>
          </a:xfrm>
          <a:prstGeom prst="rect">
            <a:avLst/>
          </a:prstGeom>
          <a:noFill/>
          <a:ln>
            <a:noFill/>
          </a:ln>
        </p:spPr>
      </p:pic>
      <p:sp>
        <p:nvSpPr>
          <p:cNvPr id="325" name="Google Shape;325;p41"/>
          <p:cNvSpPr txBox="1"/>
          <p:nvPr/>
        </p:nvSpPr>
        <p:spPr>
          <a:xfrm>
            <a:off x="7590575" y="1934750"/>
            <a:ext cx="4062900" cy="3755700"/>
          </a:xfrm>
          <a:prstGeom prst="rect">
            <a:avLst/>
          </a:prstGeom>
          <a:noFill/>
          <a:ln>
            <a:noFill/>
          </a:ln>
        </p:spPr>
        <p:txBody>
          <a:bodyPr spcFirstLastPara="1" wrap="square" lIns="91425" tIns="45700" rIns="91425" bIns="45700" anchor="t" anchorCtr="0">
            <a:spAutoFit/>
          </a:bodyPr>
          <a:lstStyle/>
          <a:p>
            <a:pPr marL="457200" marR="0" lvl="0" indent="-311150" algn="just" rtl="0">
              <a:spcBef>
                <a:spcPts val="0"/>
              </a:spcBef>
              <a:spcAft>
                <a:spcPts val="0"/>
              </a:spcAft>
              <a:buSzPts val="1300"/>
              <a:buChar char="●"/>
            </a:pPr>
            <a:r>
              <a:rPr lang="en-US" sz="1700">
                <a:solidFill>
                  <a:schemeClr val="dk1"/>
                </a:solidFill>
              </a:rPr>
              <a:t>Since the SAP 1.0, the Philippines </a:t>
            </a:r>
            <a:r>
              <a:rPr lang="en-US" sz="1700" b="1">
                <a:solidFill>
                  <a:schemeClr val="dk1"/>
                </a:solidFill>
              </a:rPr>
              <a:t>has established</a:t>
            </a:r>
            <a:r>
              <a:rPr lang="en-US" sz="1700">
                <a:solidFill>
                  <a:schemeClr val="dk1"/>
                </a:solidFill>
              </a:rPr>
              <a:t> governance frameworks, laws, and institutions to address major environmental risks, including climate change, fisheries, coastal management, and pollution.</a:t>
            </a:r>
            <a:endParaRPr sz="1700">
              <a:solidFill>
                <a:schemeClr val="dk1"/>
              </a:solidFill>
            </a:endParaRPr>
          </a:p>
          <a:p>
            <a:pPr marL="457200" marR="0" lvl="0" indent="0" algn="just" rtl="0">
              <a:spcBef>
                <a:spcPts val="0"/>
              </a:spcBef>
              <a:spcAft>
                <a:spcPts val="0"/>
              </a:spcAft>
              <a:buNone/>
            </a:pPr>
            <a:endParaRPr sz="1700">
              <a:solidFill>
                <a:schemeClr val="dk1"/>
              </a:solidFill>
            </a:endParaRPr>
          </a:p>
          <a:p>
            <a:pPr marL="457200" marR="0" lvl="0" indent="-311150" algn="just" rtl="0">
              <a:spcBef>
                <a:spcPts val="0"/>
              </a:spcBef>
              <a:spcAft>
                <a:spcPts val="0"/>
              </a:spcAft>
              <a:buSzPts val="1300"/>
              <a:buChar char="●"/>
            </a:pPr>
            <a:r>
              <a:rPr lang="en-US" sz="1700">
                <a:solidFill>
                  <a:schemeClr val="dk1"/>
                </a:solidFill>
              </a:rPr>
              <a:t>These mechanisms provide a foundation for managing key transboundary risks identified in the TDA, although </a:t>
            </a:r>
            <a:r>
              <a:rPr lang="en-US" sz="1700" b="1">
                <a:solidFill>
                  <a:schemeClr val="dk1"/>
                </a:solidFill>
              </a:rPr>
              <a:t>effectiveness varies across sectors and geographic areas</a:t>
            </a:r>
            <a:r>
              <a:rPr lang="en-US" sz="1700">
                <a:solidFill>
                  <a:schemeClr val="dk1"/>
                </a:solidFill>
              </a:rPr>
              <a:t>.</a:t>
            </a:r>
            <a:endParaRPr sz="1700">
              <a:solidFill>
                <a:schemeClr val="dk1"/>
              </a:solidFill>
            </a:endParaRPr>
          </a:p>
        </p:txBody>
      </p:sp>
      <p:sp>
        <p:nvSpPr>
          <p:cNvPr id="326" name="Google Shape;326;p41"/>
          <p:cNvSpPr txBox="1"/>
          <p:nvPr/>
        </p:nvSpPr>
        <p:spPr>
          <a:xfrm>
            <a:off x="1875587" y="6152395"/>
            <a:ext cx="5715000" cy="384900"/>
          </a:xfrm>
          <a:prstGeom prst="rect">
            <a:avLst/>
          </a:prstGeom>
          <a:noFill/>
          <a:ln>
            <a:noFill/>
          </a:ln>
        </p:spPr>
        <p:txBody>
          <a:bodyPr spcFirstLastPara="1" wrap="square" lIns="91425" tIns="91425" rIns="91425" bIns="91425" anchor="t" anchorCtr="0">
            <a:spAutoFit/>
          </a:bodyPr>
          <a:lstStyle/>
          <a:p>
            <a:pPr marL="0" marR="0" lvl="0" indent="0" algn="ctr" rtl="0">
              <a:spcBef>
                <a:spcPts val="1200"/>
              </a:spcBef>
              <a:spcAft>
                <a:spcPts val="0"/>
              </a:spcAft>
              <a:buClr>
                <a:srgbClr val="000000"/>
              </a:buClr>
              <a:buSzPts val="1600"/>
              <a:buFont typeface="Arial"/>
              <a:buNone/>
            </a:pPr>
            <a:r>
              <a:rPr lang="en-US" sz="1300" b="1" dirty="0"/>
              <a:t>Figure 11. </a:t>
            </a:r>
            <a:r>
              <a:rPr lang="en-US" sz="1300" dirty="0"/>
              <a:t>Indicators for Governance.</a:t>
            </a:r>
            <a:endParaRPr sz="1300" dirty="0"/>
          </a:p>
        </p:txBody>
      </p:sp>
      <p:sp>
        <p:nvSpPr>
          <p:cNvPr id="327" name="Google Shape;327;p41"/>
          <p:cNvSpPr txBox="1"/>
          <p:nvPr/>
        </p:nvSpPr>
        <p:spPr>
          <a:xfrm>
            <a:off x="1701450" y="3025363"/>
            <a:ext cx="6153600" cy="384900"/>
          </a:xfrm>
          <a:prstGeom prst="rect">
            <a:avLst/>
          </a:prstGeom>
          <a:noFill/>
          <a:ln>
            <a:noFill/>
          </a:ln>
        </p:spPr>
        <p:txBody>
          <a:bodyPr spcFirstLastPara="1" wrap="square" lIns="91425" tIns="91425" rIns="91425" bIns="91425" anchor="t" anchorCtr="0">
            <a:spAutoFit/>
          </a:bodyPr>
          <a:lstStyle/>
          <a:p>
            <a:pPr marL="0" marR="0" lvl="0" indent="0" algn="ctr" rtl="0">
              <a:spcBef>
                <a:spcPts val="1200"/>
              </a:spcBef>
              <a:spcAft>
                <a:spcPts val="0"/>
              </a:spcAft>
              <a:buClr>
                <a:srgbClr val="000000"/>
              </a:buClr>
              <a:buSzPts val="1600"/>
              <a:buFont typeface="Arial"/>
              <a:buNone/>
            </a:pPr>
            <a:r>
              <a:rPr lang="en-US" sz="1300" b="1" dirty="0"/>
              <a:t>Figure 10. </a:t>
            </a:r>
            <a:r>
              <a:rPr lang="en-US" sz="1300" dirty="0"/>
              <a:t>Governance Architecture Risk Ranking Guide (Fanning et al., 2017)</a:t>
            </a:r>
            <a:endParaRPr sz="13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g3b86a942fe2_2_10"/>
          <p:cNvSpPr txBox="1"/>
          <p:nvPr/>
        </p:nvSpPr>
        <p:spPr>
          <a:xfrm>
            <a:off x="1591601" y="320705"/>
            <a:ext cx="10061700" cy="3693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3.1 CLIMATE RISKS</a:t>
            </a:r>
            <a:endParaRPr sz="1800" b="1">
              <a:solidFill>
                <a:schemeClr val="lt1"/>
              </a:solidFill>
              <a:latin typeface="Arial"/>
              <a:ea typeface="Arial"/>
              <a:cs typeface="Arial"/>
              <a:sym typeface="Arial"/>
            </a:endParaRPr>
          </a:p>
        </p:txBody>
      </p:sp>
      <p:sp>
        <p:nvSpPr>
          <p:cNvPr id="333" name="Google Shape;333;g3b86a942fe2_2_10"/>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334" name="Google Shape;334;g3b86a942fe2_2_10"/>
          <p:cNvSpPr txBox="1"/>
          <p:nvPr/>
        </p:nvSpPr>
        <p:spPr>
          <a:xfrm>
            <a:off x="1693300" y="981150"/>
            <a:ext cx="9858300" cy="15186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a:solidFill>
                  <a:schemeClr val="dk1"/>
                </a:solidFill>
              </a:rPr>
              <a:t>Climate Risks are addressed through national climate policies, laws and adaptation planning:</a:t>
            </a:r>
            <a:endParaRPr sz="1800">
              <a:solidFill>
                <a:schemeClr val="dk1"/>
              </a:solidFill>
            </a:endParaRPr>
          </a:p>
          <a:p>
            <a:pPr marL="0" marR="0" lvl="0" indent="0" algn="just" rtl="0">
              <a:spcBef>
                <a:spcPts val="0"/>
              </a:spcBef>
              <a:spcAft>
                <a:spcPts val="0"/>
              </a:spcAft>
              <a:buNone/>
            </a:pPr>
            <a:endParaRPr sz="1800">
              <a:solidFill>
                <a:schemeClr val="dk1"/>
              </a:solidFill>
            </a:endParaRPr>
          </a:p>
          <a:p>
            <a:pPr marL="457200" marR="0" lvl="0" indent="-342900" algn="just" rtl="0">
              <a:spcBef>
                <a:spcPts val="0"/>
              </a:spcBef>
              <a:spcAft>
                <a:spcPts val="0"/>
              </a:spcAft>
              <a:buClr>
                <a:schemeClr val="dk1"/>
              </a:buClr>
              <a:buSzPts val="1800"/>
              <a:buChar char="●"/>
            </a:pPr>
            <a:r>
              <a:rPr lang="en-US" sz="1800">
                <a:solidFill>
                  <a:schemeClr val="dk1"/>
                </a:solidFill>
              </a:rPr>
              <a:t>The </a:t>
            </a:r>
            <a:r>
              <a:rPr lang="en-US" sz="1800" b="1">
                <a:solidFill>
                  <a:schemeClr val="dk1"/>
                </a:solidFill>
              </a:rPr>
              <a:t>Climate Change Commission,</a:t>
            </a:r>
            <a:r>
              <a:rPr lang="en-US" sz="1800">
                <a:solidFill>
                  <a:schemeClr val="dk1"/>
                </a:solidFill>
              </a:rPr>
              <a:t> established under the </a:t>
            </a:r>
            <a:r>
              <a:rPr lang="en-US" sz="1800" b="1">
                <a:solidFill>
                  <a:schemeClr val="dk1"/>
                </a:solidFill>
              </a:rPr>
              <a:t>Climate Change Act</a:t>
            </a:r>
            <a:r>
              <a:rPr lang="en-US" sz="1800">
                <a:solidFill>
                  <a:schemeClr val="dk1"/>
                </a:solidFill>
              </a:rPr>
              <a:t>, provides governance capacity for addressing climate change and related environmental issues</a:t>
            </a:r>
            <a:endParaRPr/>
          </a:p>
          <a:p>
            <a:pPr marL="0" marR="0" lvl="0" indent="0" algn="just" rtl="0">
              <a:spcBef>
                <a:spcPts val="800"/>
              </a:spcBef>
              <a:spcAft>
                <a:spcPts val="0"/>
              </a:spcAft>
              <a:buNone/>
            </a:pPr>
            <a:endParaRPr/>
          </a:p>
        </p:txBody>
      </p:sp>
      <p:pic>
        <p:nvPicPr>
          <p:cNvPr id="335" name="Google Shape;335;g3b86a942fe2_2_10"/>
          <p:cNvPicPr preferRelativeResize="0"/>
          <p:nvPr/>
        </p:nvPicPr>
        <p:blipFill rotWithShape="1">
          <a:blip r:embed="rId3">
            <a:alphaModFix/>
          </a:blip>
          <a:srcRect t="48990"/>
          <a:stretch/>
        </p:blipFill>
        <p:spPr>
          <a:xfrm>
            <a:off x="6770375" y="2674025"/>
            <a:ext cx="4882924" cy="3721649"/>
          </a:xfrm>
          <a:prstGeom prst="rect">
            <a:avLst/>
          </a:prstGeom>
          <a:noFill/>
          <a:ln w="9525" cap="flat" cmpd="sng">
            <a:solidFill>
              <a:schemeClr val="dk2"/>
            </a:solidFill>
            <a:prstDash val="solid"/>
            <a:round/>
            <a:headEnd type="none" w="sm" len="sm"/>
            <a:tailEnd type="none" w="sm" len="sm"/>
          </a:ln>
        </p:spPr>
      </p:pic>
      <p:pic>
        <p:nvPicPr>
          <p:cNvPr id="336" name="Google Shape;336;g3b86a942fe2_2_10"/>
          <p:cNvPicPr preferRelativeResize="0"/>
          <p:nvPr/>
        </p:nvPicPr>
        <p:blipFill>
          <a:blip r:embed="rId4">
            <a:alphaModFix/>
          </a:blip>
          <a:stretch>
            <a:fillRect/>
          </a:stretch>
        </p:blipFill>
        <p:spPr>
          <a:xfrm>
            <a:off x="2640675" y="3999642"/>
            <a:ext cx="2625700" cy="2693025"/>
          </a:xfrm>
          <a:prstGeom prst="rect">
            <a:avLst/>
          </a:prstGeom>
          <a:noFill/>
          <a:ln>
            <a:noFill/>
          </a:ln>
        </p:spPr>
      </p:pic>
      <p:pic>
        <p:nvPicPr>
          <p:cNvPr id="337" name="Google Shape;337;g3b86a942fe2_2_10"/>
          <p:cNvPicPr preferRelativeResize="0"/>
          <p:nvPr/>
        </p:nvPicPr>
        <p:blipFill>
          <a:blip r:embed="rId5">
            <a:alphaModFix/>
          </a:blip>
          <a:stretch>
            <a:fillRect/>
          </a:stretch>
        </p:blipFill>
        <p:spPr>
          <a:xfrm>
            <a:off x="1162145" y="2336144"/>
            <a:ext cx="5380075" cy="1509950"/>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g3b86a942fe2_2_25"/>
          <p:cNvSpPr txBox="1"/>
          <p:nvPr/>
        </p:nvSpPr>
        <p:spPr>
          <a:xfrm>
            <a:off x="1591601" y="320705"/>
            <a:ext cx="10061700" cy="3693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3.1 CLIMATE RISKS</a:t>
            </a:r>
            <a:endParaRPr sz="1800" b="1">
              <a:solidFill>
                <a:schemeClr val="lt1"/>
              </a:solidFill>
              <a:latin typeface="Arial"/>
              <a:ea typeface="Arial"/>
              <a:cs typeface="Arial"/>
              <a:sym typeface="Arial"/>
            </a:endParaRPr>
          </a:p>
        </p:txBody>
      </p:sp>
      <p:sp>
        <p:nvSpPr>
          <p:cNvPr id="343" name="Google Shape;343;g3b86a942fe2_2_25"/>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344" name="Google Shape;344;g3b86a942fe2_2_25"/>
          <p:cNvSpPr txBox="1"/>
          <p:nvPr/>
        </p:nvSpPr>
        <p:spPr>
          <a:xfrm>
            <a:off x="7179700" y="2828700"/>
            <a:ext cx="4473600" cy="1200600"/>
          </a:xfrm>
          <a:prstGeom prst="rect">
            <a:avLst/>
          </a:prstGeom>
          <a:noFill/>
          <a:ln>
            <a:noFill/>
          </a:ln>
        </p:spPr>
        <p:txBody>
          <a:bodyPr spcFirstLastPara="1" wrap="square" lIns="91425" tIns="45700" rIns="91425" bIns="45700" anchor="t" anchorCtr="0">
            <a:spAutoFit/>
          </a:bodyPr>
          <a:lstStyle/>
          <a:p>
            <a:pPr marL="0" marR="0" lvl="0" indent="457200" algn="just" rtl="0">
              <a:spcBef>
                <a:spcPts val="0"/>
              </a:spcBef>
              <a:spcAft>
                <a:spcPts val="0"/>
              </a:spcAft>
              <a:buNone/>
            </a:pPr>
            <a:r>
              <a:rPr lang="en-US" sz="1800">
                <a:solidFill>
                  <a:schemeClr val="dk1"/>
                </a:solidFill>
                <a:latin typeface="Arial"/>
                <a:ea typeface="Arial"/>
                <a:cs typeface="Arial"/>
                <a:sym typeface="Arial"/>
              </a:rPr>
              <a:t>The </a:t>
            </a:r>
            <a:r>
              <a:rPr lang="en-US" sz="1800" b="1">
                <a:solidFill>
                  <a:schemeClr val="dk1"/>
                </a:solidFill>
              </a:rPr>
              <a:t>Philippine Development Plan (PDP) 2023–2028</a:t>
            </a:r>
            <a:r>
              <a:rPr lang="en-US" sz="1800">
                <a:solidFill>
                  <a:schemeClr val="dk1"/>
                </a:solidFill>
                <a:latin typeface="Arial"/>
                <a:ea typeface="Arial"/>
                <a:cs typeface="Arial"/>
                <a:sym typeface="Arial"/>
              </a:rPr>
              <a:t> outlines strategies to accelerate climate action and strengthen disaster resilience (Chapter 15).</a:t>
            </a:r>
            <a:r>
              <a:rPr lang="en-US" sz="1800">
                <a:solidFill>
                  <a:schemeClr val="dk1"/>
                </a:solidFill>
              </a:rPr>
              <a:t> </a:t>
            </a:r>
            <a:endParaRPr/>
          </a:p>
        </p:txBody>
      </p:sp>
      <p:pic>
        <p:nvPicPr>
          <p:cNvPr id="345" name="Google Shape;345;g3b86a942fe2_2_25"/>
          <p:cNvPicPr preferRelativeResize="0"/>
          <p:nvPr/>
        </p:nvPicPr>
        <p:blipFill>
          <a:blip r:embed="rId3">
            <a:alphaModFix/>
          </a:blip>
          <a:stretch>
            <a:fillRect/>
          </a:stretch>
        </p:blipFill>
        <p:spPr>
          <a:xfrm>
            <a:off x="2154650" y="868200"/>
            <a:ext cx="3184903" cy="4729529"/>
          </a:xfrm>
          <a:prstGeom prst="rect">
            <a:avLst/>
          </a:prstGeom>
          <a:noFill/>
          <a:ln>
            <a:noFill/>
          </a:ln>
        </p:spPr>
      </p:pic>
      <p:pic>
        <p:nvPicPr>
          <p:cNvPr id="346" name="Google Shape;346;g3b86a942fe2_2_25"/>
          <p:cNvPicPr preferRelativeResize="0"/>
          <p:nvPr/>
        </p:nvPicPr>
        <p:blipFill>
          <a:blip r:embed="rId4">
            <a:alphaModFix/>
          </a:blip>
          <a:stretch>
            <a:fillRect/>
          </a:stretch>
        </p:blipFill>
        <p:spPr>
          <a:xfrm>
            <a:off x="4570220" y="2704184"/>
            <a:ext cx="2367731" cy="3003363"/>
          </a:xfrm>
          <a:prstGeom prst="rect">
            <a:avLst/>
          </a:prstGeom>
          <a:noFill/>
          <a:ln>
            <a:noFill/>
          </a:ln>
        </p:spPr>
      </p:pic>
      <p:sp>
        <p:nvSpPr>
          <p:cNvPr id="347" name="Google Shape;347;g3b86a942fe2_2_25"/>
          <p:cNvSpPr txBox="1"/>
          <p:nvPr/>
        </p:nvSpPr>
        <p:spPr>
          <a:xfrm>
            <a:off x="2154650" y="5597729"/>
            <a:ext cx="4783200" cy="985200"/>
          </a:xfrm>
          <a:prstGeom prst="rect">
            <a:avLst/>
          </a:prstGeom>
          <a:noFill/>
          <a:ln>
            <a:noFill/>
          </a:ln>
        </p:spPr>
        <p:txBody>
          <a:bodyPr spcFirstLastPara="1" wrap="square" lIns="91425" tIns="91425" rIns="91425" bIns="91425" anchor="t" anchorCtr="0">
            <a:spAutoFit/>
          </a:bodyPr>
          <a:lstStyle/>
          <a:p>
            <a:pPr marL="0" marR="0" lvl="0" indent="0" algn="ctr" rtl="0">
              <a:spcBef>
                <a:spcPts val="1200"/>
              </a:spcBef>
              <a:spcAft>
                <a:spcPts val="0"/>
              </a:spcAft>
              <a:buClr>
                <a:srgbClr val="000000"/>
              </a:buClr>
              <a:buSzPts val="1600"/>
              <a:buFont typeface="Arial"/>
              <a:buNone/>
            </a:pPr>
            <a:r>
              <a:rPr lang="en-US" sz="1300" b="1" dirty="0"/>
              <a:t>Figure 12. </a:t>
            </a:r>
            <a:r>
              <a:rPr lang="en-US" sz="1300" dirty="0"/>
              <a:t>Chapter 15 of the PDP focuses on strengthening climate resilience and addressing environmental challenges through risk reduction, adaptive capacity, and sustainable development pathways.</a:t>
            </a:r>
            <a:endParaRPr sz="13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g3b86a942fe2_2_37"/>
          <p:cNvSpPr txBox="1"/>
          <p:nvPr/>
        </p:nvSpPr>
        <p:spPr>
          <a:xfrm>
            <a:off x="1591601" y="320705"/>
            <a:ext cx="10061700" cy="3693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3.2 RISKS TO PEOPLE AND LIVELIHOODS</a:t>
            </a:r>
            <a:endParaRPr sz="1800" b="1">
              <a:solidFill>
                <a:schemeClr val="lt1"/>
              </a:solidFill>
              <a:latin typeface="Arial"/>
              <a:ea typeface="Arial"/>
              <a:cs typeface="Arial"/>
              <a:sym typeface="Arial"/>
            </a:endParaRPr>
          </a:p>
        </p:txBody>
      </p:sp>
      <p:sp>
        <p:nvSpPr>
          <p:cNvPr id="353" name="Google Shape;353;g3b86a942fe2_2_37"/>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354" name="Google Shape;354;g3b86a942fe2_2_37"/>
          <p:cNvSpPr txBox="1"/>
          <p:nvPr/>
        </p:nvSpPr>
        <p:spPr>
          <a:xfrm>
            <a:off x="5721550" y="1290475"/>
            <a:ext cx="5931900" cy="1477500"/>
          </a:xfrm>
          <a:prstGeom prst="rect">
            <a:avLst/>
          </a:prstGeom>
          <a:noFill/>
          <a:ln>
            <a:noFill/>
          </a:ln>
        </p:spPr>
        <p:txBody>
          <a:bodyPr spcFirstLastPara="1" wrap="square" lIns="91425" tIns="45700" rIns="91425" bIns="45700" anchor="t" anchorCtr="0">
            <a:spAutoFit/>
          </a:bodyPr>
          <a:lstStyle/>
          <a:p>
            <a:pPr marL="0" marR="0" lvl="0" indent="457200" algn="just" rtl="0">
              <a:spcBef>
                <a:spcPts val="0"/>
              </a:spcBef>
              <a:spcAft>
                <a:spcPts val="0"/>
              </a:spcAft>
              <a:buNone/>
            </a:pPr>
            <a:r>
              <a:rPr lang="en-US" sz="1800" b="1">
                <a:solidFill>
                  <a:schemeClr val="dk1"/>
                </a:solidFill>
              </a:rPr>
              <a:t>Philippine Development Plan 2023–2028</a:t>
            </a:r>
            <a:r>
              <a:rPr lang="en-US" sz="1800">
                <a:solidFill>
                  <a:schemeClr val="dk1"/>
                </a:solidFill>
              </a:rPr>
              <a:t> a</a:t>
            </a:r>
            <a:r>
              <a:rPr lang="en-US" sz="1800">
                <a:solidFill>
                  <a:schemeClr val="dk1"/>
                </a:solidFill>
                <a:latin typeface="Arial"/>
                <a:ea typeface="Arial"/>
                <a:cs typeface="Arial"/>
                <a:sym typeface="Arial"/>
              </a:rPr>
              <a:t>lso promotes sustainable coastal and marine environments and food security, supporting modernization of agriculture and development of the blue economy (Chapter 5).</a:t>
            </a:r>
            <a:endParaRPr/>
          </a:p>
        </p:txBody>
      </p:sp>
      <p:pic>
        <p:nvPicPr>
          <p:cNvPr id="355" name="Google Shape;355;g3b86a942fe2_2_37"/>
          <p:cNvPicPr preferRelativeResize="0"/>
          <p:nvPr/>
        </p:nvPicPr>
        <p:blipFill>
          <a:blip r:embed="rId3">
            <a:alphaModFix/>
          </a:blip>
          <a:stretch>
            <a:fillRect/>
          </a:stretch>
        </p:blipFill>
        <p:spPr>
          <a:xfrm>
            <a:off x="2009413" y="866775"/>
            <a:ext cx="3576425" cy="4486324"/>
          </a:xfrm>
          <a:prstGeom prst="rect">
            <a:avLst/>
          </a:prstGeom>
          <a:noFill/>
          <a:ln>
            <a:noFill/>
          </a:ln>
        </p:spPr>
      </p:pic>
      <p:pic>
        <p:nvPicPr>
          <p:cNvPr id="356" name="Google Shape;356;g3b86a942fe2_2_37"/>
          <p:cNvPicPr preferRelativeResize="0"/>
          <p:nvPr/>
        </p:nvPicPr>
        <p:blipFill>
          <a:blip r:embed="rId4">
            <a:alphaModFix/>
          </a:blip>
          <a:stretch>
            <a:fillRect/>
          </a:stretch>
        </p:blipFill>
        <p:spPr>
          <a:xfrm>
            <a:off x="4290925" y="3198326"/>
            <a:ext cx="3149807" cy="1477500"/>
          </a:xfrm>
          <a:prstGeom prst="rect">
            <a:avLst/>
          </a:prstGeom>
          <a:noFill/>
          <a:ln>
            <a:noFill/>
          </a:ln>
          <a:effectLst>
            <a:outerShdw blurRad="57150" dist="19050" dir="5400000" algn="bl" rotWithShape="0">
              <a:srgbClr val="000000">
                <a:alpha val="50000"/>
              </a:srgbClr>
            </a:outerShdw>
          </a:effectLst>
        </p:spPr>
      </p:pic>
      <p:pic>
        <p:nvPicPr>
          <p:cNvPr id="357" name="Google Shape;357;g3b86a942fe2_2_37"/>
          <p:cNvPicPr preferRelativeResize="0"/>
          <p:nvPr/>
        </p:nvPicPr>
        <p:blipFill>
          <a:blip r:embed="rId5">
            <a:alphaModFix/>
          </a:blip>
          <a:stretch>
            <a:fillRect/>
          </a:stretch>
        </p:blipFill>
        <p:spPr>
          <a:xfrm>
            <a:off x="6512613" y="3730500"/>
            <a:ext cx="4833025" cy="2434375"/>
          </a:xfrm>
          <a:prstGeom prst="rect">
            <a:avLst/>
          </a:prstGeom>
          <a:noFill/>
          <a:ln>
            <a:noFill/>
          </a:ln>
        </p:spPr>
      </p:pic>
      <p:sp>
        <p:nvSpPr>
          <p:cNvPr id="358" name="Google Shape;358;g3b86a942fe2_2_37"/>
          <p:cNvSpPr txBox="1"/>
          <p:nvPr/>
        </p:nvSpPr>
        <p:spPr>
          <a:xfrm>
            <a:off x="2009412" y="5149764"/>
            <a:ext cx="3576425" cy="1738907"/>
          </a:xfrm>
          <a:prstGeom prst="rect">
            <a:avLst/>
          </a:prstGeom>
          <a:noFill/>
          <a:ln>
            <a:noFill/>
          </a:ln>
        </p:spPr>
        <p:txBody>
          <a:bodyPr spcFirstLastPara="1" wrap="square" lIns="91425" tIns="91425" rIns="91425" bIns="91425" anchor="t" anchorCtr="0">
            <a:spAutoFit/>
          </a:bodyPr>
          <a:lstStyle/>
          <a:p>
            <a:pPr marL="0" marR="0" lvl="0" indent="0" algn="ctr" rtl="0">
              <a:spcBef>
                <a:spcPts val="1200"/>
              </a:spcBef>
              <a:spcAft>
                <a:spcPts val="0"/>
              </a:spcAft>
              <a:buClr>
                <a:srgbClr val="000000"/>
              </a:buClr>
              <a:buSzPts val="1600"/>
              <a:buFont typeface="Arial"/>
              <a:buNone/>
            </a:pPr>
            <a:r>
              <a:rPr lang="en-US" sz="1300" b="1" dirty="0"/>
              <a:t>Figure 13. </a:t>
            </a:r>
            <a:r>
              <a:rPr lang="en-US" sz="1300" dirty="0"/>
              <a:t>Chapter 5 emphasizes modernizing agriculture and agribusiness by supporting coastal and marine livelihoods, enhancing sustainable use of marine resources, and expanding blue economy opportunities to improve people’s income and resilience.</a:t>
            </a:r>
            <a:endParaRPr sz="13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pic>
        <p:nvPicPr>
          <p:cNvPr id="194" name="Google Shape;194;g3baca769e7d_3_186" descr="A close up of green leaves&#10;&#10;AI-generated content may be incorrect."/>
          <p:cNvPicPr preferRelativeResize="0"/>
          <p:nvPr/>
        </p:nvPicPr>
        <p:blipFill rotWithShape="1">
          <a:blip r:embed="rId3">
            <a:alphaModFix/>
          </a:blip>
          <a:srcRect/>
          <a:stretch/>
        </p:blipFill>
        <p:spPr>
          <a:xfrm>
            <a:off x="7178040" y="898596"/>
            <a:ext cx="4580466" cy="3053644"/>
          </a:xfrm>
          <a:prstGeom prst="rect">
            <a:avLst/>
          </a:prstGeom>
          <a:noFill/>
          <a:ln>
            <a:noFill/>
          </a:ln>
        </p:spPr>
      </p:pic>
      <p:pic>
        <p:nvPicPr>
          <p:cNvPr id="195" name="Google Shape;195;g3baca769e7d_3_186" descr="A turtle swimming in the water&#10;&#10;AI-generated content may be incorrect."/>
          <p:cNvPicPr preferRelativeResize="0"/>
          <p:nvPr/>
        </p:nvPicPr>
        <p:blipFill rotWithShape="1">
          <a:blip r:embed="rId4">
            <a:alphaModFix/>
          </a:blip>
          <a:srcRect/>
          <a:stretch/>
        </p:blipFill>
        <p:spPr>
          <a:xfrm>
            <a:off x="9204959" y="4033520"/>
            <a:ext cx="2553548" cy="1915160"/>
          </a:xfrm>
          <a:prstGeom prst="rect">
            <a:avLst/>
          </a:prstGeom>
          <a:noFill/>
          <a:ln>
            <a:noFill/>
          </a:ln>
        </p:spPr>
      </p:pic>
      <p:pic>
        <p:nvPicPr>
          <p:cNvPr id="196" name="Google Shape;196;g3baca769e7d_3_186" descr="A hand holding a cell phone with a map on the screen&#10;&#10;AI-generated content may be incorrect."/>
          <p:cNvPicPr preferRelativeResize="0"/>
          <p:nvPr/>
        </p:nvPicPr>
        <p:blipFill rotWithShape="1">
          <a:blip r:embed="rId5">
            <a:alphaModFix/>
          </a:blip>
          <a:srcRect/>
          <a:stretch/>
        </p:blipFill>
        <p:spPr>
          <a:xfrm>
            <a:off x="7178040" y="4033520"/>
            <a:ext cx="1915160" cy="1915160"/>
          </a:xfrm>
          <a:prstGeom prst="rect">
            <a:avLst/>
          </a:prstGeom>
          <a:noFill/>
          <a:ln>
            <a:noFill/>
          </a:ln>
        </p:spPr>
      </p:pic>
      <p:sp>
        <p:nvSpPr>
          <p:cNvPr id="197" name="Google Shape;197;g3baca769e7d_3_186"/>
          <p:cNvSpPr txBox="1"/>
          <p:nvPr/>
        </p:nvSpPr>
        <p:spPr>
          <a:xfrm>
            <a:off x="1555474" y="1270675"/>
            <a:ext cx="5349600" cy="43806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1" dirty="0">
                <a:solidFill>
                  <a:srgbClr val="2B3C94"/>
                </a:solidFill>
                <a:latin typeface="Arial"/>
                <a:ea typeface="Arial"/>
                <a:cs typeface="Arial"/>
                <a:sym typeface="Arial"/>
              </a:rPr>
              <a:t>Philippine Transboundary Diagnostic Analysis (TDA) Report</a:t>
            </a:r>
            <a:endParaRPr dirty="0"/>
          </a:p>
          <a:p>
            <a:pPr marL="0" marR="0" lvl="0" indent="0" algn="l" rtl="0">
              <a:spcBef>
                <a:spcPts val="2000"/>
              </a:spcBef>
              <a:spcAft>
                <a:spcPts val="0"/>
              </a:spcAft>
              <a:buNone/>
            </a:pPr>
            <a:endParaRPr sz="2500" b="1" dirty="0">
              <a:solidFill>
                <a:srgbClr val="2B3C94"/>
              </a:solidFill>
              <a:latin typeface="Arial"/>
              <a:ea typeface="Arial"/>
              <a:cs typeface="Arial"/>
              <a:sym typeface="Arial"/>
            </a:endParaRPr>
          </a:p>
          <a:p>
            <a:pPr marL="0" marR="0" lvl="0" indent="0" algn="l" rtl="0">
              <a:spcBef>
                <a:spcPts val="0"/>
              </a:spcBef>
              <a:spcAft>
                <a:spcPts val="0"/>
              </a:spcAft>
              <a:buNone/>
            </a:pPr>
            <a:r>
              <a:rPr lang="en-US" sz="2500" b="1" dirty="0">
                <a:solidFill>
                  <a:srgbClr val="2B3C94"/>
                </a:solidFill>
                <a:latin typeface="Arial"/>
                <a:ea typeface="Arial"/>
                <a:cs typeface="Arial"/>
                <a:sym typeface="Arial"/>
              </a:rPr>
              <a:t>To be presented by: </a:t>
            </a:r>
            <a:endParaRPr dirty="0"/>
          </a:p>
          <a:p>
            <a:pPr marL="0" marR="0" lvl="0" indent="0" algn="l" rtl="0">
              <a:spcBef>
                <a:spcPts val="0"/>
              </a:spcBef>
              <a:spcAft>
                <a:spcPts val="0"/>
              </a:spcAft>
              <a:buNone/>
            </a:pPr>
            <a:r>
              <a:rPr lang="en-US" sz="2400" b="1" dirty="0">
                <a:solidFill>
                  <a:srgbClr val="2B3C94"/>
                </a:solidFill>
                <a:latin typeface="Arial"/>
                <a:ea typeface="Arial"/>
                <a:cs typeface="Arial"/>
                <a:sym typeface="Arial"/>
              </a:rPr>
              <a:t>Michael Angelo B. </a:t>
            </a:r>
            <a:r>
              <a:rPr lang="en-US" sz="2400" b="1" dirty="0" err="1">
                <a:solidFill>
                  <a:srgbClr val="2B3C94"/>
                </a:solidFill>
                <a:latin typeface="Arial"/>
                <a:ea typeface="Arial"/>
                <a:cs typeface="Arial"/>
                <a:sym typeface="Arial"/>
              </a:rPr>
              <a:t>Promentilla</a:t>
            </a:r>
            <a:r>
              <a:rPr lang="en-US" sz="2400" b="1" dirty="0">
                <a:solidFill>
                  <a:srgbClr val="2B3C94"/>
                </a:solidFill>
              </a:rPr>
              <a:t>,</a:t>
            </a:r>
            <a:r>
              <a:rPr lang="en-US" sz="2400" b="1" dirty="0">
                <a:solidFill>
                  <a:srgbClr val="2B3C94"/>
                </a:solidFill>
                <a:latin typeface="Arial"/>
                <a:ea typeface="Arial"/>
                <a:cs typeface="Arial"/>
                <a:sym typeface="Arial"/>
              </a:rPr>
              <a:t> PhD </a:t>
            </a:r>
            <a:endParaRPr sz="2400" b="1" dirty="0">
              <a:solidFill>
                <a:srgbClr val="2B3C94"/>
              </a:solidFill>
              <a:latin typeface="Arial"/>
              <a:ea typeface="Arial"/>
              <a:cs typeface="Arial"/>
              <a:sym typeface="Arial"/>
            </a:endParaRPr>
          </a:p>
          <a:p>
            <a:pPr marL="0" marR="0" lvl="0" indent="0" algn="l" rtl="0">
              <a:spcBef>
                <a:spcPts val="0"/>
              </a:spcBef>
              <a:spcAft>
                <a:spcPts val="0"/>
              </a:spcAft>
              <a:buNone/>
            </a:pPr>
            <a:r>
              <a:rPr lang="en-US" dirty="0">
                <a:solidFill>
                  <a:srgbClr val="2B3C94"/>
                </a:solidFill>
              </a:rPr>
              <a:t>Philippines TDA-SAP Coordinator</a:t>
            </a:r>
          </a:p>
          <a:p>
            <a:r>
              <a:rPr lang="en-US" dirty="0">
                <a:solidFill>
                  <a:srgbClr val="2B3C94"/>
                </a:solidFill>
              </a:rPr>
              <a:t>De La Salle University/SCPW</a:t>
            </a:r>
          </a:p>
        </p:txBody>
      </p:sp>
      <p:sp>
        <p:nvSpPr>
          <p:cNvPr id="198" name="Google Shape;198;g3baca769e7d_3_186"/>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g3b874ddc291_1_50"/>
          <p:cNvSpPr txBox="1"/>
          <p:nvPr/>
        </p:nvSpPr>
        <p:spPr>
          <a:xfrm>
            <a:off x="1591601" y="320705"/>
            <a:ext cx="10061700" cy="3693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800"/>
              </a:spcAft>
              <a:buNone/>
            </a:pPr>
            <a:r>
              <a:rPr lang="en-US" sz="1800" b="1">
                <a:solidFill>
                  <a:schemeClr val="lt1"/>
                </a:solidFill>
                <a:latin typeface="Arial"/>
                <a:ea typeface="Arial"/>
                <a:cs typeface="Arial"/>
                <a:sym typeface="Arial"/>
              </a:rPr>
              <a:t>3.2 RISKS TO PEOPLE AND LIVELIHOODS</a:t>
            </a:r>
            <a:endParaRPr sz="1800" b="1">
              <a:solidFill>
                <a:schemeClr val="lt1"/>
              </a:solidFill>
              <a:latin typeface="Arial"/>
              <a:ea typeface="Arial"/>
              <a:cs typeface="Arial"/>
              <a:sym typeface="Arial"/>
            </a:endParaRPr>
          </a:p>
        </p:txBody>
      </p:sp>
      <p:sp>
        <p:nvSpPr>
          <p:cNvPr id="364" name="Google Shape;364;g3b874ddc291_1_50"/>
          <p:cNvSpPr txBox="1"/>
          <p:nvPr/>
        </p:nvSpPr>
        <p:spPr>
          <a:xfrm>
            <a:off x="176742" y="981143"/>
            <a:ext cx="1224600" cy="75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80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800"/>
              </a:spcBef>
              <a:spcAft>
                <a:spcPts val="80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365" name="Google Shape;365;g3b874ddc291_1_50"/>
          <p:cNvSpPr txBox="1"/>
          <p:nvPr/>
        </p:nvSpPr>
        <p:spPr>
          <a:xfrm>
            <a:off x="1591600" y="1176150"/>
            <a:ext cx="9849300" cy="3693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800"/>
              </a:spcAft>
              <a:buNone/>
            </a:pPr>
            <a:r>
              <a:rPr lang="en-US" sz="1800" b="1">
                <a:solidFill>
                  <a:schemeClr val="dk1"/>
                </a:solidFill>
              </a:rPr>
              <a:t>Capacity Building Initiatives:</a:t>
            </a:r>
            <a:endParaRPr sz="1800" b="1">
              <a:solidFill>
                <a:schemeClr val="dk1"/>
              </a:solidFill>
            </a:endParaRPr>
          </a:p>
        </p:txBody>
      </p:sp>
      <p:sp>
        <p:nvSpPr>
          <p:cNvPr id="366" name="Google Shape;366;g3b874ddc291_1_50"/>
          <p:cNvSpPr txBox="1"/>
          <p:nvPr/>
        </p:nvSpPr>
        <p:spPr>
          <a:xfrm>
            <a:off x="1829900" y="1617900"/>
            <a:ext cx="6060600" cy="3622200"/>
          </a:xfrm>
          <a:prstGeom prst="rect">
            <a:avLst/>
          </a:prstGeom>
          <a:noFill/>
          <a:ln>
            <a:noFill/>
          </a:ln>
        </p:spPr>
        <p:txBody>
          <a:bodyPr spcFirstLastPara="1" wrap="square" lIns="91425" tIns="45700" rIns="91425" bIns="45700" anchor="t" anchorCtr="0">
            <a:spAutoFit/>
          </a:bodyPr>
          <a:lstStyle/>
          <a:p>
            <a:pPr marL="457200" marR="0" lvl="0" indent="-342900" algn="just" rtl="0">
              <a:spcBef>
                <a:spcPts val="0"/>
              </a:spcBef>
              <a:spcAft>
                <a:spcPts val="0"/>
              </a:spcAft>
              <a:buClr>
                <a:schemeClr val="dk1"/>
              </a:buClr>
              <a:buSzPts val="1800"/>
              <a:buChar char="●"/>
            </a:pPr>
            <a:r>
              <a:rPr lang="en-US" sz="1800" b="1">
                <a:solidFill>
                  <a:schemeClr val="dk1"/>
                </a:solidFill>
              </a:rPr>
              <a:t>Enhance skills and knowledge of fishers, aquaculture operators, and LGUs </a:t>
            </a:r>
            <a:r>
              <a:rPr lang="en-US" sz="1800">
                <a:solidFill>
                  <a:schemeClr val="dk1"/>
                </a:solidFill>
              </a:rPr>
              <a:t>on sustainable fisheries management, climate-resilient practices, and resource monitoring;</a:t>
            </a:r>
            <a:endParaRPr sz="1800">
              <a:solidFill>
                <a:schemeClr val="dk1"/>
              </a:solidFill>
            </a:endParaRPr>
          </a:p>
          <a:p>
            <a:pPr marL="457200" marR="0" lvl="0" indent="-342900" algn="just" rtl="0">
              <a:spcBef>
                <a:spcPts val="800"/>
              </a:spcBef>
              <a:spcAft>
                <a:spcPts val="0"/>
              </a:spcAft>
              <a:buClr>
                <a:schemeClr val="dk1"/>
              </a:buClr>
              <a:buSzPts val="1800"/>
              <a:buChar char="●"/>
            </a:pPr>
            <a:r>
              <a:rPr lang="en-US" sz="1800" b="1">
                <a:solidFill>
                  <a:schemeClr val="dk1"/>
                </a:solidFill>
              </a:rPr>
              <a:t>Support government agencies, LGUs, and communities</a:t>
            </a:r>
            <a:r>
              <a:rPr lang="en-US" sz="1800">
                <a:solidFill>
                  <a:schemeClr val="dk1"/>
                </a:solidFill>
              </a:rPr>
              <a:t> in protected area management, habitat restoration, marine spatial planning, and biodiversity monitoring.</a:t>
            </a:r>
            <a:endParaRPr sz="1800">
              <a:solidFill>
                <a:schemeClr val="dk1"/>
              </a:solidFill>
            </a:endParaRPr>
          </a:p>
          <a:p>
            <a:pPr marL="457200" marR="0" lvl="0" indent="-342900" algn="just" rtl="0">
              <a:spcBef>
                <a:spcPts val="800"/>
              </a:spcBef>
              <a:spcAft>
                <a:spcPts val="800"/>
              </a:spcAft>
              <a:buClr>
                <a:schemeClr val="dk1"/>
              </a:buClr>
              <a:buSzPts val="1800"/>
              <a:buChar char="●"/>
            </a:pPr>
            <a:r>
              <a:rPr lang="en-US" sz="1800" b="1">
                <a:solidFill>
                  <a:schemeClr val="dk1"/>
                </a:solidFill>
              </a:rPr>
              <a:t>Improve technical capacity of implementing agencies and LGUs</a:t>
            </a:r>
            <a:r>
              <a:rPr lang="en-US" sz="1800">
                <a:solidFill>
                  <a:schemeClr val="dk1"/>
                </a:solidFill>
              </a:rPr>
              <a:t> for water quality monitoring, solid waste management, marine litter reduction, and enforcement of environmental regulations.</a:t>
            </a:r>
            <a:endParaRPr sz="1800">
              <a:solidFill>
                <a:schemeClr val="dk1"/>
              </a:solidFill>
            </a:endParaRPr>
          </a:p>
        </p:txBody>
      </p:sp>
      <p:pic>
        <p:nvPicPr>
          <p:cNvPr id="367" name="Google Shape;367;g3b874ddc291_1_50"/>
          <p:cNvPicPr preferRelativeResize="0"/>
          <p:nvPr/>
        </p:nvPicPr>
        <p:blipFill>
          <a:blip r:embed="rId3">
            <a:alphaModFix/>
          </a:blip>
          <a:stretch>
            <a:fillRect/>
          </a:stretch>
        </p:blipFill>
        <p:spPr>
          <a:xfrm>
            <a:off x="8248473" y="776988"/>
            <a:ext cx="3036776" cy="1812700"/>
          </a:xfrm>
          <a:prstGeom prst="rect">
            <a:avLst/>
          </a:prstGeom>
          <a:noFill/>
          <a:ln>
            <a:noFill/>
          </a:ln>
        </p:spPr>
      </p:pic>
      <p:pic>
        <p:nvPicPr>
          <p:cNvPr id="368" name="Google Shape;368;g3b874ddc291_1_50"/>
          <p:cNvPicPr preferRelativeResize="0"/>
          <p:nvPr/>
        </p:nvPicPr>
        <p:blipFill>
          <a:blip r:embed="rId4">
            <a:alphaModFix/>
          </a:blip>
          <a:stretch>
            <a:fillRect/>
          </a:stretch>
        </p:blipFill>
        <p:spPr>
          <a:xfrm>
            <a:off x="8248463" y="2589700"/>
            <a:ext cx="3036775" cy="2324191"/>
          </a:xfrm>
          <a:prstGeom prst="rect">
            <a:avLst/>
          </a:prstGeom>
          <a:noFill/>
          <a:ln>
            <a:noFill/>
          </a:ln>
        </p:spPr>
      </p:pic>
      <p:pic>
        <p:nvPicPr>
          <p:cNvPr id="369" name="Google Shape;369;g3b874ddc291_1_50"/>
          <p:cNvPicPr preferRelativeResize="0"/>
          <p:nvPr/>
        </p:nvPicPr>
        <p:blipFill>
          <a:blip r:embed="rId5">
            <a:alphaModFix/>
          </a:blip>
          <a:stretch>
            <a:fillRect/>
          </a:stretch>
        </p:blipFill>
        <p:spPr>
          <a:xfrm>
            <a:off x="8248475" y="4767900"/>
            <a:ext cx="3038075" cy="1999550"/>
          </a:xfrm>
          <a:prstGeom prst="rect">
            <a:avLst/>
          </a:prstGeom>
          <a:noFill/>
          <a:ln>
            <a:noFill/>
          </a:ln>
        </p:spPr>
      </p:pic>
      <p:sp>
        <p:nvSpPr>
          <p:cNvPr id="370" name="Google Shape;370;g3b874ddc291_1_50"/>
          <p:cNvSpPr txBox="1"/>
          <p:nvPr/>
        </p:nvSpPr>
        <p:spPr>
          <a:xfrm>
            <a:off x="2099000" y="5312550"/>
            <a:ext cx="5791500" cy="985200"/>
          </a:xfrm>
          <a:prstGeom prst="rect">
            <a:avLst/>
          </a:prstGeom>
          <a:noFill/>
          <a:ln>
            <a:noFill/>
          </a:ln>
        </p:spPr>
        <p:txBody>
          <a:bodyPr spcFirstLastPara="1" wrap="square" lIns="91425" tIns="91425" rIns="91425" bIns="91425" anchor="t" anchorCtr="0">
            <a:spAutoFit/>
          </a:bodyPr>
          <a:lstStyle/>
          <a:p>
            <a:pPr marL="0" marR="0" lvl="0" indent="0" algn="just" rtl="0">
              <a:spcBef>
                <a:spcPts val="1200"/>
              </a:spcBef>
              <a:spcAft>
                <a:spcPts val="0"/>
              </a:spcAft>
              <a:buClr>
                <a:srgbClr val="000000"/>
              </a:buClr>
              <a:buSzPts val="1600"/>
              <a:buFont typeface="Arial"/>
              <a:buNone/>
            </a:pPr>
            <a:r>
              <a:rPr lang="en-US" sz="1300" b="1" dirty="0"/>
              <a:t>Figure 14. </a:t>
            </a:r>
            <a:r>
              <a:rPr lang="en-US" sz="1300" dirty="0"/>
              <a:t>(Right)</a:t>
            </a:r>
            <a:r>
              <a:rPr lang="en-US" sz="1300" b="1" dirty="0"/>
              <a:t> </a:t>
            </a:r>
            <a:r>
              <a:rPr lang="en-US" sz="1300" dirty="0"/>
              <a:t>Some government initiatives on capacity building to strengthen livelihoods, climate resilience, and sustainable management of environmental and natural resources, in line with the Philippine Development Plan.</a:t>
            </a:r>
            <a:endParaRPr sz="13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g3b874ddc291_1_17"/>
          <p:cNvSpPr txBox="1"/>
          <p:nvPr/>
        </p:nvSpPr>
        <p:spPr>
          <a:xfrm>
            <a:off x="1591601" y="320705"/>
            <a:ext cx="10061700" cy="3693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3.3 RISKS OF POLLUTION</a:t>
            </a:r>
            <a:endParaRPr sz="1800" b="1">
              <a:solidFill>
                <a:schemeClr val="lt1"/>
              </a:solidFill>
              <a:latin typeface="Arial"/>
              <a:ea typeface="Arial"/>
              <a:cs typeface="Arial"/>
              <a:sym typeface="Arial"/>
            </a:endParaRPr>
          </a:p>
        </p:txBody>
      </p:sp>
      <p:sp>
        <p:nvSpPr>
          <p:cNvPr id="376" name="Google Shape;376;g3b874ddc291_1_17"/>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377" name="Google Shape;377;g3b874ddc291_1_17"/>
          <p:cNvSpPr txBox="1"/>
          <p:nvPr/>
        </p:nvSpPr>
        <p:spPr>
          <a:xfrm>
            <a:off x="1494174" y="981150"/>
            <a:ext cx="6537300" cy="5577000"/>
          </a:xfrm>
          <a:prstGeom prst="rect">
            <a:avLst/>
          </a:prstGeom>
          <a:noFill/>
          <a:ln>
            <a:noFill/>
          </a:ln>
        </p:spPr>
        <p:txBody>
          <a:bodyPr spcFirstLastPara="1" wrap="square" lIns="91425" tIns="45700" rIns="91425" bIns="45700" anchor="t" anchorCtr="0">
            <a:spAutoFit/>
          </a:bodyPr>
          <a:lstStyle/>
          <a:p>
            <a:pPr marL="457200" marR="0" lvl="0" indent="-336550" algn="just" rtl="0">
              <a:spcBef>
                <a:spcPts val="0"/>
              </a:spcBef>
              <a:spcAft>
                <a:spcPts val="0"/>
              </a:spcAft>
              <a:buClr>
                <a:schemeClr val="dk1"/>
              </a:buClr>
              <a:buSzPts val="1700"/>
              <a:buChar char="●"/>
            </a:pPr>
            <a:r>
              <a:rPr lang="en-US" sz="1700" b="1">
                <a:solidFill>
                  <a:schemeClr val="dk1"/>
                </a:solidFill>
              </a:rPr>
              <a:t>Water quality management and monitoring programs</a:t>
            </a:r>
            <a:r>
              <a:rPr lang="en-US" sz="1700">
                <a:solidFill>
                  <a:schemeClr val="dk1"/>
                </a:solidFill>
              </a:rPr>
              <a:t> including the establishment and oversight of Water Quality Management Areas, setting of effluent and ambient water quality standards, and regular monitoring of inland, coastal and marine waters.</a:t>
            </a:r>
            <a:endParaRPr sz="1700">
              <a:solidFill>
                <a:schemeClr val="dk1"/>
              </a:solidFill>
            </a:endParaRPr>
          </a:p>
          <a:p>
            <a:pPr marL="457200" marR="0" lvl="0" indent="-336550" algn="just" rtl="0">
              <a:spcBef>
                <a:spcPts val="800"/>
              </a:spcBef>
              <a:spcAft>
                <a:spcPts val="0"/>
              </a:spcAft>
              <a:buClr>
                <a:schemeClr val="dk1"/>
              </a:buClr>
              <a:buSzPts val="1700"/>
              <a:buChar char="●"/>
            </a:pPr>
            <a:r>
              <a:rPr lang="en-US" sz="1700" b="1">
                <a:solidFill>
                  <a:schemeClr val="dk1"/>
                </a:solidFill>
              </a:rPr>
              <a:t>Pollution control and compliance mechanisms</a:t>
            </a:r>
            <a:r>
              <a:rPr lang="en-US" sz="1700">
                <a:solidFill>
                  <a:schemeClr val="dk1"/>
                </a:solidFill>
              </a:rPr>
              <a:t> such as environmental impact assessment (EIA) processes, permitting systems, compliance monitoring, and enforcement actions for coastal developments, wastewater discharges and industries.</a:t>
            </a:r>
            <a:endParaRPr sz="1700">
              <a:solidFill>
                <a:schemeClr val="dk1"/>
              </a:solidFill>
            </a:endParaRPr>
          </a:p>
          <a:p>
            <a:pPr marL="457200" marR="0" lvl="0" indent="-336550" algn="just" rtl="0">
              <a:spcBef>
                <a:spcPts val="800"/>
              </a:spcBef>
              <a:spcAft>
                <a:spcPts val="0"/>
              </a:spcAft>
              <a:buClr>
                <a:schemeClr val="dk1"/>
              </a:buClr>
              <a:buSzPts val="1700"/>
              <a:buChar char="●"/>
            </a:pPr>
            <a:r>
              <a:rPr lang="en-US" sz="1700" b="1">
                <a:solidFill>
                  <a:schemeClr val="dk1"/>
                </a:solidFill>
              </a:rPr>
              <a:t>Solid waste and marine litter management initiatives</a:t>
            </a:r>
            <a:r>
              <a:rPr lang="en-US" sz="1700">
                <a:solidFill>
                  <a:schemeClr val="dk1"/>
                </a:solidFill>
              </a:rPr>
              <a:t>, including in coordination with LGUs (e.g., waste segregation, collection, disposal systems and implementation of producer-led plastic recovery and diversion program)</a:t>
            </a:r>
            <a:endParaRPr sz="1700">
              <a:solidFill>
                <a:schemeClr val="dk1"/>
              </a:solidFill>
            </a:endParaRPr>
          </a:p>
          <a:p>
            <a:pPr marL="457200" marR="0" lvl="0" indent="-336550" algn="just" rtl="0">
              <a:spcBef>
                <a:spcPts val="800"/>
              </a:spcBef>
              <a:spcAft>
                <a:spcPts val="0"/>
              </a:spcAft>
              <a:buClr>
                <a:schemeClr val="dk1"/>
              </a:buClr>
              <a:buSzPts val="1700"/>
              <a:buChar char="●"/>
            </a:pPr>
            <a:r>
              <a:rPr lang="en-US" sz="1700" b="1">
                <a:solidFill>
                  <a:schemeClr val="dk1"/>
                </a:solidFill>
              </a:rPr>
              <a:t>Inter-agency coordination mechanisms</a:t>
            </a:r>
            <a:r>
              <a:rPr lang="en-US" sz="1700">
                <a:solidFill>
                  <a:schemeClr val="dk1"/>
                </a:solidFill>
              </a:rPr>
              <a:t> to support integrated pollution management.</a:t>
            </a:r>
            <a:endParaRPr sz="1700">
              <a:solidFill>
                <a:schemeClr val="dk1"/>
              </a:solidFill>
            </a:endParaRPr>
          </a:p>
          <a:p>
            <a:pPr marL="457200" marR="0" lvl="0" indent="-336550" algn="just" rtl="0">
              <a:spcBef>
                <a:spcPts val="800"/>
              </a:spcBef>
              <a:spcAft>
                <a:spcPts val="0"/>
              </a:spcAft>
              <a:buClr>
                <a:schemeClr val="dk1"/>
              </a:buClr>
              <a:buSzPts val="1700"/>
              <a:buChar char="●"/>
            </a:pPr>
            <a:r>
              <a:rPr lang="en-US" sz="1700" b="1">
                <a:solidFill>
                  <a:schemeClr val="dk1"/>
                </a:solidFill>
              </a:rPr>
              <a:t>Oil spill</a:t>
            </a:r>
            <a:r>
              <a:rPr lang="en-US" sz="1700">
                <a:solidFill>
                  <a:schemeClr val="dk1"/>
                </a:solidFill>
              </a:rPr>
              <a:t> </a:t>
            </a:r>
            <a:r>
              <a:rPr lang="en-US" sz="1700" b="1">
                <a:solidFill>
                  <a:schemeClr val="dk1"/>
                </a:solidFill>
              </a:rPr>
              <a:t>preparedness and response </a:t>
            </a:r>
            <a:r>
              <a:rPr lang="en-US" sz="1700">
                <a:solidFill>
                  <a:schemeClr val="dk1"/>
                </a:solidFill>
              </a:rPr>
              <a:t>programs.</a:t>
            </a:r>
            <a:endParaRPr sz="1700">
              <a:solidFill>
                <a:schemeClr val="dk1"/>
              </a:solidFill>
            </a:endParaRPr>
          </a:p>
          <a:p>
            <a:pPr marL="457200" marR="0" lvl="0" indent="-336550" algn="just" rtl="0">
              <a:spcBef>
                <a:spcPts val="800"/>
              </a:spcBef>
              <a:spcAft>
                <a:spcPts val="800"/>
              </a:spcAft>
              <a:buClr>
                <a:schemeClr val="dk1"/>
              </a:buClr>
              <a:buSzPts val="1700"/>
              <a:buChar char="●"/>
            </a:pPr>
            <a:r>
              <a:rPr lang="en-US" sz="1700">
                <a:solidFill>
                  <a:schemeClr val="dk1"/>
                </a:solidFill>
              </a:rPr>
              <a:t>Regional and transboundary pollution</a:t>
            </a:r>
            <a:r>
              <a:rPr lang="en-US" sz="1700" b="1">
                <a:solidFill>
                  <a:schemeClr val="dk1"/>
                </a:solidFill>
              </a:rPr>
              <a:t> cooperation initiatives</a:t>
            </a:r>
            <a:r>
              <a:rPr lang="en-US" sz="1700">
                <a:solidFill>
                  <a:schemeClr val="dk1"/>
                </a:solidFill>
              </a:rPr>
              <a:t>.</a:t>
            </a:r>
            <a:endParaRPr sz="1700">
              <a:solidFill>
                <a:schemeClr val="dk1"/>
              </a:solidFill>
            </a:endParaRPr>
          </a:p>
        </p:txBody>
      </p:sp>
      <p:pic>
        <p:nvPicPr>
          <p:cNvPr id="378" name="Google Shape;378;g3b874ddc291_1_17"/>
          <p:cNvPicPr preferRelativeResize="0"/>
          <p:nvPr/>
        </p:nvPicPr>
        <p:blipFill>
          <a:blip r:embed="rId3">
            <a:alphaModFix/>
          </a:blip>
          <a:stretch>
            <a:fillRect/>
          </a:stretch>
        </p:blipFill>
        <p:spPr>
          <a:xfrm>
            <a:off x="8287850" y="1182863"/>
            <a:ext cx="3365449" cy="1736176"/>
          </a:xfrm>
          <a:prstGeom prst="rect">
            <a:avLst/>
          </a:prstGeom>
          <a:noFill/>
          <a:ln>
            <a:noFill/>
          </a:ln>
        </p:spPr>
      </p:pic>
      <p:pic>
        <p:nvPicPr>
          <p:cNvPr id="379" name="Google Shape;379;g3b874ddc291_1_17"/>
          <p:cNvPicPr preferRelativeResize="0"/>
          <p:nvPr/>
        </p:nvPicPr>
        <p:blipFill>
          <a:blip r:embed="rId4">
            <a:alphaModFix/>
          </a:blip>
          <a:stretch>
            <a:fillRect/>
          </a:stretch>
        </p:blipFill>
        <p:spPr>
          <a:xfrm>
            <a:off x="8287858" y="3037235"/>
            <a:ext cx="3365442" cy="2207390"/>
          </a:xfrm>
          <a:prstGeom prst="rect">
            <a:avLst/>
          </a:prstGeom>
          <a:noFill/>
          <a:ln>
            <a:noFill/>
          </a:ln>
        </p:spPr>
      </p:pic>
      <p:sp>
        <p:nvSpPr>
          <p:cNvPr id="380" name="Google Shape;380;g3b874ddc291_1_17"/>
          <p:cNvSpPr txBox="1"/>
          <p:nvPr/>
        </p:nvSpPr>
        <p:spPr>
          <a:xfrm>
            <a:off x="8287899" y="5104665"/>
            <a:ext cx="3365400" cy="785100"/>
          </a:xfrm>
          <a:prstGeom prst="rect">
            <a:avLst/>
          </a:prstGeom>
          <a:noFill/>
          <a:ln>
            <a:noFill/>
          </a:ln>
        </p:spPr>
        <p:txBody>
          <a:bodyPr spcFirstLastPara="1" wrap="square" lIns="91425" tIns="91425" rIns="91425" bIns="91425" anchor="t" anchorCtr="0">
            <a:spAutoFit/>
          </a:bodyPr>
          <a:lstStyle/>
          <a:p>
            <a:pPr marL="0" marR="0" lvl="0" indent="0" algn="ctr" rtl="0">
              <a:spcBef>
                <a:spcPts val="1200"/>
              </a:spcBef>
              <a:spcAft>
                <a:spcPts val="0"/>
              </a:spcAft>
              <a:buClr>
                <a:srgbClr val="000000"/>
              </a:buClr>
              <a:buSzPts val="1600"/>
              <a:buFont typeface="Arial"/>
              <a:buNone/>
            </a:pPr>
            <a:r>
              <a:rPr lang="en-US" sz="1300" b="1" dirty="0"/>
              <a:t>Figure 15. </a:t>
            </a:r>
            <a:r>
              <a:rPr lang="en-US" sz="1300" dirty="0"/>
              <a:t>Some initiatives of the DENR-EMB in the implementation of various programs to address pollution.</a:t>
            </a:r>
            <a:endParaRPr sz="13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pic>
        <p:nvPicPr>
          <p:cNvPr id="385" name="Google Shape;385;g3b86a942fe2_2_59"/>
          <p:cNvPicPr preferRelativeResize="0"/>
          <p:nvPr/>
        </p:nvPicPr>
        <p:blipFill>
          <a:blip r:embed="rId3">
            <a:alphaModFix/>
          </a:blip>
          <a:stretch>
            <a:fillRect/>
          </a:stretch>
        </p:blipFill>
        <p:spPr>
          <a:xfrm rot="-519517">
            <a:off x="1422909" y="2940059"/>
            <a:ext cx="1180031" cy="1669857"/>
          </a:xfrm>
          <a:prstGeom prst="rect">
            <a:avLst/>
          </a:prstGeom>
          <a:noFill/>
          <a:ln>
            <a:noFill/>
          </a:ln>
        </p:spPr>
      </p:pic>
      <p:pic>
        <p:nvPicPr>
          <p:cNvPr id="386" name="Google Shape;386;g3b86a942fe2_2_59"/>
          <p:cNvPicPr preferRelativeResize="0"/>
          <p:nvPr/>
        </p:nvPicPr>
        <p:blipFill>
          <a:blip r:embed="rId4">
            <a:alphaModFix/>
          </a:blip>
          <a:stretch>
            <a:fillRect/>
          </a:stretch>
        </p:blipFill>
        <p:spPr>
          <a:xfrm rot="-496501">
            <a:off x="1305776" y="1421323"/>
            <a:ext cx="1194447" cy="1564604"/>
          </a:xfrm>
          <a:prstGeom prst="rect">
            <a:avLst/>
          </a:prstGeom>
          <a:noFill/>
          <a:ln>
            <a:noFill/>
          </a:ln>
        </p:spPr>
      </p:pic>
      <p:sp>
        <p:nvSpPr>
          <p:cNvPr id="387" name="Google Shape;387;g3b86a942fe2_2_59"/>
          <p:cNvSpPr txBox="1"/>
          <p:nvPr/>
        </p:nvSpPr>
        <p:spPr>
          <a:xfrm>
            <a:off x="1591601" y="320705"/>
            <a:ext cx="10061700" cy="3693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3.4 RISKS OF COASTAL HABITAT DETERIORATION</a:t>
            </a:r>
            <a:endParaRPr sz="1800" b="1">
              <a:solidFill>
                <a:schemeClr val="lt1"/>
              </a:solidFill>
              <a:latin typeface="Arial"/>
              <a:ea typeface="Arial"/>
              <a:cs typeface="Arial"/>
              <a:sym typeface="Arial"/>
            </a:endParaRPr>
          </a:p>
        </p:txBody>
      </p:sp>
      <p:sp>
        <p:nvSpPr>
          <p:cNvPr id="388" name="Google Shape;388;g3b86a942fe2_2_59"/>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389" name="Google Shape;389;g3b86a942fe2_2_59"/>
          <p:cNvSpPr txBox="1"/>
          <p:nvPr/>
        </p:nvSpPr>
        <p:spPr>
          <a:xfrm>
            <a:off x="1591599" y="927975"/>
            <a:ext cx="98307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800"/>
              </a:spcBef>
              <a:spcAft>
                <a:spcPts val="0"/>
              </a:spcAft>
              <a:buNone/>
            </a:pPr>
            <a:r>
              <a:rPr lang="en-US" sz="1800" b="1">
                <a:solidFill>
                  <a:schemeClr val="dk1"/>
                </a:solidFill>
              </a:rPr>
              <a:t>Philippine Biodiversity Strategy and Action Plan (PBSAP) 2024-2040</a:t>
            </a:r>
            <a:endParaRPr sz="1800" b="1">
              <a:solidFill>
                <a:schemeClr val="dk1"/>
              </a:solidFill>
            </a:endParaRPr>
          </a:p>
        </p:txBody>
      </p:sp>
      <p:pic>
        <p:nvPicPr>
          <p:cNvPr id="390" name="Google Shape;390;g3b86a942fe2_2_59"/>
          <p:cNvPicPr preferRelativeResize="0"/>
          <p:nvPr/>
        </p:nvPicPr>
        <p:blipFill>
          <a:blip r:embed="rId5">
            <a:alphaModFix/>
          </a:blip>
          <a:stretch>
            <a:fillRect/>
          </a:stretch>
        </p:blipFill>
        <p:spPr>
          <a:xfrm>
            <a:off x="2569950" y="1660725"/>
            <a:ext cx="3718300" cy="4814537"/>
          </a:xfrm>
          <a:prstGeom prst="rect">
            <a:avLst/>
          </a:prstGeom>
          <a:noFill/>
          <a:ln>
            <a:noFill/>
          </a:ln>
          <a:effectLst>
            <a:outerShdw blurRad="57150" dist="19050" dir="5400000" algn="bl" rotWithShape="0">
              <a:srgbClr val="000000">
                <a:alpha val="50000"/>
              </a:srgbClr>
            </a:outerShdw>
          </a:effectLst>
        </p:spPr>
      </p:pic>
      <p:sp>
        <p:nvSpPr>
          <p:cNvPr id="391" name="Google Shape;391;g3b86a942fe2_2_59"/>
          <p:cNvSpPr txBox="1"/>
          <p:nvPr/>
        </p:nvSpPr>
        <p:spPr>
          <a:xfrm>
            <a:off x="6288250" y="1649550"/>
            <a:ext cx="5365200" cy="1857300"/>
          </a:xfrm>
          <a:prstGeom prst="rect">
            <a:avLst/>
          </a:prstGeom>
          <a:noFill/>
          <a:ln>
            <a:noFill/>
          </a:ln>
        </p:spPr>
        <p:txBody>
          <a:bodyPr spcFirstLastPara="1" wrap="square" lIns="91425" tIns="45700" rIns="91425" bIns="45700" anchor="t" anchorCtr="0">
            <a:spAutoFit/>
          </a:bodyPr>
          <a:lstStyle/>
          <a:p>
            <a:pPr marL="457200" marR="0" lvl="0" indent="-342900" algn="just" rtl="0">
              <a:spcBef>
                <a:spcPts val="0"/>
              </a:spcBef>
              <a:spcAft>
                <a:spcPts val="0"/>
              </a:spcAft>
              <a:buClr>
                <a:schemeClr val="dk1"/>
              </a:buClr>
              <a:buSzPts val="1800"/>
              <a:buChar char="●"/>
            </a:pPr>
            <a:r>
              <a:rPr lang="en-US" sz="1800" b="1">
                <a:solidFill>
                  <a:schemeClr val="dk1"/>
                </a:solidFill>
              </a:rPr>
              <a:t>Strengthen coastal habitat protection</a:t>
            </a:r>
            <a:r>
              <a:rPr lang="en-US" sz="1800">
                <a:solidFill>
                  <a:schemeClr val="dk1"/>
                </a:solidFill>
              </a:rPr>
              <a:t> through effective management, marine spatial planning, and biodiversity conservation targets</a:t>
            </a:r>
            <a:endParaRPr sz="1800">
              <a:solidFill>
                <a:schemeClr val="dk1"/>
              </a:solidFill>
            </a:endParaRPr>
          </a:p>
          <a:p>
            <a:pPr marL="457200" marR="0" lvl="0" indent="-342900" algn="just" rtl="0">
              <a:spcBef>
                <a:spcPts val="800"/>
              </a:spcBef>
              <a:spcAft>
                <a:spcPts val="800"/>
              </a:spcAft>
              <a:buClr>
                <a:schemeClr val="dk1"/>
              </a:buClr>
              <a:buSzPts val="1800"/>
              <a:buChar char="●"/>
            </a:pPr>
            <a:r>
              <a:rPr lang="en-US" sz="1800">
                <a:solidFill>
                  <a:schemeClr val="dk1"/>
                </a:solidFill>
              </a:rPr>
              <a:t>Guides government agencies in implementing the Kunming-Montreal Global Biodiversity Framework</a:t>
            </a:r>
            <a:endParaRPr sz="1800">
              <a:solidFill>
                <a:schemeClr val="dk1"/>
              </a:solidFill>
            </a:endParaRPr>
          </a:p>
        </p:txBody>
      </p:sp>
      <p:pic>
        <p:nvPicPr>
          <p:cNvPr id="392" name="Google Shape;392;g3b86a942fe2_2_59"/>
          <p:cNvPicPr preferRelativeResize="0"/>
          <p:nvPr/>
        </p:nvPicPr>
        <p:blipFill>
          <a:blip r:embed="rId6">
            <a:alphaModFix/>
          </a:blip>
          <a:stretch>
            <a:fillRect/>
          </a:stretch>
        </p:blipFill>
        <p:spPr>
          <a:xfrm>
            <a:off x="5774325" y="3659075"/>
            <a:ext cx="3297800" cy="2687850"/>
          </a:xfrm>
          <a:prstGeom prst="rect">
            <a:avLst/>
          </a:prstGeom>
          <a:noFill/>
          <a:ln>
            <a:noFill/>
          </a:ln>
          <a:effectLst>
            <a:outerShdw blurRad="57150" dist="57150" dir="3840000" algn="bl" rotWithShape="0">
              <a:srgbClr val="000000">
                <a:alpha val="50000"/>
              </a:srgbClr>
            </a:outerShdw>
          </a:effectLst>
        </p:spPr>
      </p:pic>
      <p:sp>
        <p:nvSpPr>
          <p:cNvPr id="393" name="Google Shape;393;g3b86a942fe2_2_59"/>
          <p:cNvSpPr txBox="1"/>
          <p:nvPr/>
        </p:nvSpPr>
        <p:spPr>
          <a:xfrm>
            <a:off x="9144101" y="4264250"/>
            <a:ext cx="2509200" cy="1477500"/>
          </a:xfrm>
          <a:prstGeom prst="rect">
            <a:avLst/>
          </a:prstGeom>
          <a:noFill/>
          <a:ln>
            <a:noFill/>
          </a:ln>
        </p:spPr>
        <p:txBody>
          <a:bodyPr spcFirstLastPara="1" wrap="square" lIns="91425" tIns="45700" rIns="91425" bIns="45700" anchor="t" anchorCtr="0">
            <a:spAutoFit/>
          </a:bodyPr>
          <a:lstStyle/>
          <a:p>
            <a:pPr marL="0" marR="0" lvl="0" indent="0" algn="l" rtl="0">
              <a:spcBef>
                <a:spcPts val="800"/>
              </a:spcBef>
              <a:spcAft>
                <a:spcPts val="0"/>
              </a:spcAft>
              <a:buNone/>
            </a:pPr>
            <a:r>
              <a:rPr lang="en-US" sz="1800" dirty="0">
                <a:solidFill>
                  <a:schemeClr val="dk1"/>
                </a:solidFill>
              </a:rPr>
              <a:t>Aims </a:t>
            </a:r>
            <a:r>
              <a:rPr lang="en-US" sz="1800" b="1" dirty="0">
                <a:solidFill>
                  <a:schemeClr val="dk1"/>
                </a:solidFill>
              </a:rPr>
              <a:t>to expand marine protected areas (MPAs) </a:t>
            </a:r>
            <a:r>
              <a:rPr lang="en-US" sz="1800" dirty="0">
                <a:solidFill>
                  <a:schemeClr val="dk1"/>
                </a:solidFill>
              </a:rPr>
              <a:t>from 3.2 million ha to 35.24 million ha by 2040</a:t>
            </a:r>
            <a:endParaRPr sz="1800" dirty="0">
              <a:solidFill>
                <a:schemeClr val="dk1"/>
              </a:solidFill>
            </a:endParaRPr>
          </a:p>
        </p:txBody>
      </p:sp>
      <p:pic>
        <p:nvPicPr>
          <p:cNvPr id="394" name="Google Shape;394;g3b86a942fe2_2_59"/>
          <p:cNvPicPr preferRelativeResize="0"/>
          <p:nvPr/>
        </p:nvPicPr>
        <p:blipFill>
          <a:blip r:embed="rId7">
            <a:alphaModFix/>
          </a:blip>
          <a:stretch>
            <a:fillRect/>
          </a:stretch>
        </p:blipFill>
        <p:spPr>
          <a:xfrm rot="-385125">
            <a:off x="1189003" y="4444762"/>
            <a:ext cx="1427993" cy="1956801"/>
          </a:xfrm>
          <a:prstGeom prst="rect">
            <a:avLst/>
          </a:prstGeom>
          <a:noFill/>
          <a:ln>
            <a:noFill/>
          </a:ln>
        </p:spPr>
      </p:pic>
      <p:sp>
        <p:nvSpPr>
          <p:cNvPr id="395" name="Google Shape;395;g3b86a942fe2_2_59"/>
          <p:cNvSpPr txBox="1"/>
          <p:nvPr/>
        </p:nvSpPr>
        <p:spPr>
          <a:xfrm>
            <a:off x="1804550" y="6306700"/>
            <a:ext cx="5249100" cy="384900"/>
          </a:xfrm>
          <a:prstGeom prst="rect">
            <a:avLst/>
          </a:prstGeom>
          <a:noFill/>
          <a:ln>
            <a:noFill/>
          </a:ln>
        </p:spPr>
        <p:txBody>
          <a:bodyPr spcFirstLastPara="1" wrap="square" lIns="91425" tIns="91425" rIns="91425" bIns="91425" anchor="t" anchorCtr="0">
            <a:spAutoFit/>
          </a:bodyPr>
          <a:lstStyle/>
          <a:p>
            <a:pPr marL="0" marR="0" lvl="0" indent="0" algn="just" rtl="0">
              <a:spcBef>
                <a:spcPts val="1200"/>
              </a:spcBef>
              <a:spcAft>
                <a:spcPts val="0"/>
              </a:spcAft>
              <a:buClr>
                <a:srgbClr val="000000"/>
              </a:buClr>
              <a:buSzPts val="1600"/>
              <a:buFont typeface="Arial"/>
              <a:buNone/>
            </a:pPr>
            <a:r>
              <a:rPr lang="en-US" sz="1300" b="1" dirty="0"/>
              <a:t>Figure 16. </a:t>
            </a:r>
            <a:r>
              <a:rPr lang="en-US" sz="1300" dirty="0"/>
              <a:t>PBSAP 2024-2040 and its previous iterations.</a:t>
            </a:r>
            <a:endParaRPr sz="13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g3b874ddc291_1_30"/>
          <p:cNvSpPr txBox="1"/>
          <p:nvPr/>
        </p:nvSpPr>
        <p:spPr>
          <a:xfrm>
            <a:off x="1591601" y="320705"/>
            <a:ext cx="10061700" cy="3693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3.5 RISKS OF IMPACTED FISHERIES AND AQUACULTURE</a:t>
            </a:r>
            <a:endParaRPr sz="1800" b="1">
              <a:solidFill>
                <a:schemeClr val="lt1"/>
              </a:solidFill>
              <a:latin typeface="Arial"/>
              <a:ea typeface="Arial"/>
              <a:cs typeface="Arial"/>
              <a:sym typeface="Arial"/>
            </a:endParaRPr>
          </a:p>
        </p:txBody>
      </p:sp>
      <p:sp>
        <p:nvSpPr>
          <p:cNvPr id="401" name="Google Shape;401;g3b874ddc291_1_30"/>
          <p:cNvSpPr txBox="1"/>
          <p:nvPr/>
        </p:nvSpPr>
        <p:spPr>
          <a:xfrm>
            <a:off x="176742" y="981143"/>
            <a:ext cx="12246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402" name="Google Shape;402;g3b874ddc291_1_30"/>
          <p:cNvSpPr/>
          <p:nvPr/>
        </p:nvSpPr>
        <p:spPr>
          <a:xfrm>
            <a:off x="1591600" y="1094650"/>
            <a:ext cx="6411300" cy="5351100"/>
          </a:xfrm>
          <a:prstGeom prst="rect">
            <a:avLst/>
          </a:prstGeom>
          <a:noFill/>
          <a:ln>
            <a:noFill/>
          </a:ln>
        </p:spPr>
        <p:txBody>
          <a:bodyPr spcFirstLastPara="1" wrap="square" lIns="91425" tIns="45700" rIns="91425" bIns="45700" anchor="t" anchorCtr="0">
            <a:noAutofit/>
          </a:bodyPr>
          <a:lstStyle/>
          <a:p>
            <a:pPr marL="457200" lvl="0" indent="-342900" algn="just" rtl="0">
              <a:spcBef>
                <a:spcPts val="800"/>
              </a:spcBef>
              <a:spcAft>
                <a:spcPts val="0"/>
              </a:spcAft>
              <a:buClr>
                <a:schemeClr val="dk1"/>
              </a:buClr>
              <a:buSzPts val="1800"/>
              <a:buChar char="•"/>
            </a:pPr>
            <a:r>
              <a:rPr lang="en-US" sz="1800">
                <a:solidFill>
                  <a:schemeClr val="dk1"/>
                </a:solidFill>
              </a:rPr>
              <a:t>Implementation of </a:t>
            </a:r>
            <a:r>
              <a:rPr lang="en-US" sz="1800" b="1">
                <a:solidFill>
                  <a:schemeClr val="dk1"/>
                </a:solidFill>
              </a:rPr>
              <a:t>various fisheries and aquaculture programs</a:t>
            </a:r>
            <a:r>
              <a:rPr lang="en-US" sz="1800">
                <a:solidFill>
                  <a:schemeClr val="dk1"/>
                </a:solidFill>
              </a:rPr>
              <a:t> for ecosystem-based and transboundary fisheries governance, effort and vessel regulation, stock assessment and monitoring, sustainable aquaculture, and capacity-building and livelihood support for municipal fisherfolk.</a:t>
            </a:r>
            <a:endParaRPr sz="1800">
              <a:solidFill>
                <a:schemeClr val="dk1"/>
              </a:solidFill>
            </a:endParaRPr>
          </a:p>
          <a:p>
            <a:pPr marL="457200" lvl="0" indent="-342900" algn="just" rtl="0">
              <a:spcBef>
                <a:spcPts val="800"/>
              </a:spcBef>
              <a:spcAft>
                <a:spcPts val="0"/>
              </a:spcAft>
              <a:buClr>
                <a:schemeClr val="dk1"/>
              </a:buClr>
              <a:buSzPts val="1800"/>
              <a:buChar char="•"/>
            </a:pPr>
            <a:r>
              <a:rPr lang="en-US" sz="1800" b="1">
                <a:solidFill>
                  <a:schemeClr val="dk1"/>
                </a:solidFill>
              </a:rPr>
              <a:t>Restoring fishery habitats</a:t>
            </a:r>
            <a:r>
              <a:rPr lang="en-US" sz="1800">
                <a:solidFill>
                  <a:schemeClr val="dk1"/>
                </a:solidFill>
              </a:rPr>
              <a:t> (mangroves, seagrasses, coral reefs, wetlands and inland bodies of water) through protection and rehabilitation; </a:t>
            </a:r>
            <a:endParaRPr>
              <a:solidFill>
                <a:schemeClr val="dk1"/>
              </a:solidFill>
            </a:endParaRPr>
          </a:p>
          <a:p>
            <a:pPr marL="457200" lvl="0" indent="-342900" algn="just" rtl="0">
              <a:spcBef>
                <a:spcPts val="800"/>
              </a:spcBef>
              <a:spcAft>
                <a:spcPts val="0"/>
              </a:spcAft>
              <a:buClr>
                <a:schemeClr val="dk1"/>
              </a:buClr>
              <a:buSzPts val="1800"/>
              <a:buChar char="•"/>
            </a:pPr>
            <a:r>
              <a:rPr lang="en-US" sz="1800">
                <a:solidFill>
                  <a:schemeClr val="dk1"/>
                </a:solidFill>
              </a:rPr>
              <a:t>Protecting spawning grounds and spawning cycles based on </a:t>
            </a:r>
            <a:r>
              <a:rPr lang="en-US" sz="1800" b="1">
                <a:solidFill>
                  <a:schemeClr val="dk1"/>
                </a:solidFill>
              </a:rPr>
              <a:t>research and participatory processes</a:t>
            </a:r>
            <a:r>
              <a:rPr lang="en-US" sz="1800">
                <a:solidFill>
                  <a:schemeClr val="dk1"/>
                </a:solidFill>
              </a:rPr>
              <a:t>; </a:t>
            </a:r>
            <a:endParaRPr sz="1800">
              <a:solidFill>
                <a:schemeClr val="dk1"/>
              </a:solidFill>
            </a:endParaRPr>
          </a:p>
          <a:p>
            <a:pPr marL="457200" lvl="0" indent="-342900" algn="just" rtl="0">
              <a:spcBef>
                <a:spcPts val="800"/>
              </a:spcBef>
              <a:spcAft>
                <a:spcPts val="0"/>
              </a:spcAft>
              <a:buClr>
                <a:schemeClr val="dk1"/>
              </a:buClr>
              <a:buSzPts val="1800"/>
              <a:buChar char="•"/>
            </a:pPr>
            <a:r>
              <a:rPr lang="en-US" sz="1800" b="1">
                <a:solidFill>
                  <a:schemeClr val="dk1"/>
                </a:solidFill>
              </a:rPr>
              <a:t>Delineating and zoning of coastal lands and water uses</a:t>
            </a:r>
            <a:r>
              <a:rPr lang="en-US" sz="1800">
                <a:solidFill>
                  <a:schemeClr val="dk1"/>
                </a:solidFill>
                <a:latin typeface="Arial"/>
                <a:ea typeface="Arial"/>
                <a:cs typeface="Arial"/>
                <a:sym typeface="Arial"/>
              </a:rPr>
              <a:t> to resolve conflicting uses with the Comprehensive Land Use Plans (CLUPs); and</a:t>
            </a:r>
            <a:endParaRPr/>
          </a:p>
          <a:p>
            <a:pPr marL="457200" lvl="0" indent="-342900" algn="just" rtl="0">
              <a:spcBef>
                <a:spcPts val="800"/>
              </a:spcBef>
              <a:spcAft>
                <a:spcPts val="0"/>
              </a:spcAft>
              <a:buClr>
                <a:schemeClr val="dk1"/>
              </a:buClr>
              <a:buSzPts val="1800"/>
              <a:buChar char="•"/>
            </a:pPr>
            <a:r>
              <a:rPr lang="en-US" sz="1800">
                <a:solidFill>
                  <a:schemeClr val="dk1"/>
                </a:solidFill>
                <a:latin typeface="Arial"/>
                <a:ea typeface="Arial"/>
                <a:cs typeface="Arial"/>
                <a:sym typeface="Arial"/>
              </a:rPr>
              <a:t>Developing and harmonizing inter-LGU coastal resources management plans based on participatory coastal resources appraisals, among others. </a:t>
            </a:r>
            <a:endParaRPr/>
          </a:p>
        </p:txBody>
      </p:sp>
      <p:pic>
        <p:nvPicPr>
          <p:cNvPr id="403" name="Google Shape;403;g3b874ddc291_1_30"/>
          <p:cNvPicPr preferRelativeResize="0"/>
          <p:nvPr/>
        </p:nvPicPr>
        <p:blipFill>
          <a:blip r:embed="rId3">
            <a:alphaModFix/>
          </a:blip>
          <a:stretch>
            <a:fillRect/>
          </a:stretch>
        </p:blipFill>
        <p:spPr>
          <a:xfrm>
            <a:off x="8193250" y="1429389"/>
            <a:ext cx="3585601" cy="2040011"/>
          </a:xfrm>
          <a:prstGeom prst="rect">
            <a:avLst/>
          </a:prstGeom>
          <a:noFill/>
          <a:ln>
            <a:noFill/>
          </a:ln>
        </p:spPr>
      </p:pic>
      <p:pic>
        <p:nvPicPr>
          <p:cNvPr id="404" name="Google Shape;404;g3b874ddc291_1_30"/>
          <p:cNvPicPr preferRelativeResize="0"/>
          <p:nvPr/>
        </p:nvPicPr>
        <p:blipFill>
          <a:blip r:embed="rId4">
            <a:alphaModFix/>
          </a:blip>
          <a:stretch>
            <a:fillRect/>
          </a:stretch>
        </p:blipFill>
        <p:spPr>
          <a:xfrm>
            <a:off x="8193162" y="3469400"/>
            <a:ext cx="2225138" cy="1462600"/>
          </a:xfrm>
          <a:prstGeom prst="rect">
            <a:avLst/>
          </a:prstGeom>
          <a:noFill/>
          <a:ln>
            <a:noFill/>
          </a:ln>
        </p:spPr>
      </p:pic>
      <p:pic>
        <p:nvPicPr>
          <p:cNvPr id="405" name="Google Shape;405;g3b874ddc291_1_30"/>
          <p:cNvPicPr preferRelativeResize="0"/>
          <p:nvPr/>
        </p:nvPicPr>
        <p:blipFill>
          <a:blip r:embed="rId5">
            <a:alphaModFix/>
          </a:blip>
          <a:stretch>
            <a:fillRect/>
          </a:stretch>
        </p:blipFill>
        <p:spPr>
          <a:xfrm>
            <a:off x="10105399" y="3469400"/>
            <a:ext cx="1673450" cy="1462600"/>
          </a:xfrm>
          <a:prstGeom prst="rect">
            <a:avLst/>
          </a:prstGeom>
          <a:noFill/>
          <a:ln>
            <a:noFill/>
          </a:ln>
        </p:spPr>
      </p:pic>
      <p:sp>
        <p:nvSpPr>
          <p:cNvPr id="406" name="Google Shape;406;g3b874ddc291_1_30"/>
          <p:cNvSpPr txBox="1"/>
          <p:nvPr/>
        </p:nvSpPr>
        <p:spPr>
          <a:xfrm>
            <a:off x="8193158" y="4788327"/>
            <a:ext cx="3585600" cy="877200"/>
          </a:xfrm>
          <a:prstGeom prst="rect">
            <a:avLst/>
          </a:prstGeom>
          <a:noFill/>
          <a:ln>
            <a:noFill/>
          </a:ln>
        </p:spPr>
        <p:txBody>
          <a:bodyPr spcFirstLastPara="1" wrap="square" lIns="91425" tIns="91425" rIns="91425" bIns="91425" anchor="t" anchorCtr="0">
            <a:spAutoFit/>
          </a:bodyPr>
          <a:lstStyle/>
          <a:p>
            <a:pPr marL="0" marR="0" lvl="0" indent="0" algn="ctr" rtl="0">
              <a:spcBef>
                <a:spcPts val="1200"/>
              </a:spcBef>
              <a:spcAft>
                <a:spcPts val="0"/>
              </a:spcAft>
              <a:buClr>
                <a:srgbClr val="000000"/>
              </a:buClr>
              <a:buSzPts val="1600"/>
              <a:buFont typeface="Arial"/>
              <a:buNone/>
            </a:pPr>
            <a:r>
              <a:rPr lang="en-US" sz="1500" b="1" dirty="0"/>
              <a:t>Figure 17. </a:t>
            </a:r>
            <a:r>
              <a:rPr lang="en-US" sz="1500" dirty="0"/>
              <a:t>Some initiatives of DA-BFAR in addressing challenges and risk impacts in fisheries and aquaculture.</a:t>
            </a:r>
            <a:endParaRPr sz="15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53"/>
          <p:cNvSpPr txBox="1"/>
          <p:nvPr/>
        </p:nvSpPr>
        <p:spPr>
          <a:xfrm>
            <a:off x="1591601" y="320705"/>
            <a:ext cx="10061630" cy="369332"/>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4. WHAT ARE THE MAJOR GAPS IN GOVERNANCE?</a:t>
            </a:r>
            <a:endParaRPr sz="1800" b="1">
              <a:solidFill>
                <a:schemeClr val="lt1"/>
              </a:solidFill>
              <a:latin typeface="Arial"/>
              <a:ea typeface="Arial"/>
              <a:cs typeface="Arial"/>
              <a:sym typeface="Arial"/>
            </a:endParaRPr>
          </a:p>
        </p:txBody>
      </p:sp>
      <p:sp>
        <p:nvSpPr>
          <p:cNvPr id="412" name="Google Shape;412;p53"/>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413" name="Google Shape;413;p53"/>
          <p:cNvSpPr txBox="1"/>
          <p:nvPr/>
        </p:nvSpPr>
        <p:spPr>
          <a:xfrm>
            <a:off x="1591600" y="1473636"/>
            <a:ext cx="6409500" cy="44124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b="1" dirty="0">
                <a:solidFill>
                  <a:schemeClr val="dk1"/>
                </a:solidFill>
              </a:rPr>
              <a:t>Major governance gaps in the Philippine’s management of transboundary marine and coastal issues are rooted in:</a:t>
            </a:r>
            <a:endParaRPr sz="1800" b="1" dirty="0">
              <a:solidFill>
                <a:schemeClr val="dk1"/>
              </a:solidFill>
            </a:endParaRPr>
          </a:p>
          <a:p>
            <a:pPr marL="457200" marR="0" lvl="0" indent="-342900" algn="l" rtl="0">
              <a:spcBef>
                <a:spcPts val="800"/>
              </a:spcBef>
              <a:spcAft>
                <a:spcPts val="0"/>
              </a:spcAft>
              <a:buClr>
                <a:schemeClr val="dk1"/>
              </a:buClr>
              <a:buSzPts val="1800"/>
              <a:buChar char="●"/>
            </a:pPr>
            <a:r>
              <a:rPr lang="en-US" sz="1800" dirty="0">
                <a:solidFill>
                  <a:schemeClr val="dk1"/>
                </a:solidFill>
              </a:rPr>
              <a:t>Fragmented institutional coordination and implementation </a:t>
            </a:r>
            <a:endParaRPr sz="1800" dirty="0">
              <a:solidFill>
                <a:schemeClr val="dk1"/>
              </a:solidFill>
            </a:endParaRPr>
          </a:p>
          <a:p>
            <a:pPr marL="457200" marR="0" lvl="0" indent="-342900" algn="l" rtl="0">
              <a:spcBef>
                <a:spcPts val="800"/>
              </a:spcBef>
              <a:spcAft>
                <a:spcPts val="0"/>
              </a:spcAft>
              <a:buClr>
                <a:schemeClr val="dk1"/>
              </a:buClr>
              <a:buSzPts val="1800"/>
              <a:buChar char="●"/>
            </a:pPr>
            <a:r>
              <a:rPr lang="en-US" sz="1800" dirty="0">
                <a:solidFill>
                  <a:schemeClr val="dk1"/>
                </a:solidFill>
              </a:rPr>
              <a:t>Weak enforcement</a:t>
            </a:r>
            <a:endParaRPr sz="1800" dirty="0">
              <a:solidFill>
                <a:schemeClr val="dk1"/>
              </a:solidFill>
            </a:endParaRPr>
          </a:p>
          <a:p>
            <a:pPr marL="457200" marR="0" lvl="0" indent="-342900" algn="l" rtl="0">
              <a:spcBef>
                <a:spcPts val="800"/>
              </a:spcBef>
              <a:spcAft>
                <a:spcPts val="0"/>
              </a:spcAft>
              <a:buClr>
                <a:schemeClr val="dk1"/>
              </a:buClr>
              <a:buSzPts val="1800"/>
              <a:buChar char="●"/>
            </a:pPr>
            <a:r>
              <a:rPr lang="en-US" sz="1800" dirty="0">
                <a:solidFill>
                  <a:schemeClr val="dk1"/>
                </a:solidFill>
              </a:rPr>
              <a:t>Competing commitments for coastal and marine conservations</a:t>
            </a:r>
            <a:endParaRPr sz="1800" dirty="0">
              <a:solidFill>
                <a:schemeClr val="dk1"/>
              </a:solidFill>
            </a:endParaRPr>
          </a:p>
          <a:p>
            <a:pPr marL="457200" marR="0" lvl="0" indent="-342900" algn="l" rtl="0">
              <a:spcBef>
                <a:spcPts val="800"/>
              </a:spcBef>
              <a:spcAft>
                <a:spcPts val="0"/>
              </a:spcAft>
              <a:buClr>
                <a:schemeClr val="dk1"/>
              </a:buClr>
              <a:buSzPts val="1800"/>
              <a:buChar char="●"/>
            </a:pPr>
            <a:r>
              <a:rPr lang="en-US" sz="1800" dirty="0">
                <a:solidFill>
                  <a:schemeClr val="dk1"/>
                </a:solidFill>
              </a:rPr>
              <a:t>Limited technical and financial capacity at local levels</a:t>
            </a:r>
            <a:endParaRPr sz="1800" dirty="0">
              <a:solidFill>
                <a:schemeClr val="dk1"/>
              </a:solidFill>
            </a:endParaRPr>
          </a:p>
          <a:p>
            <a:pPr marL="457200" marR="0" lvl="0" indent="-342900" algn="l" rtl="0">
              <a:spcBef>
                <a:spcPts val="800"/>
              </a:spcBef>
              <a:spcAft>
                <a:spcPts val="0"/>
              </a:spcAft>
              <a:buClr>
                <a:schemeClr val="dk1"/>
              </a:buClr>
              <a:buSzPts val="1800"/>
              <a:buChar char="●"/>
            </a:pPr>
            <a:r>
              <a:rPr lang="en-US" sz="1800" dirty="0">
                <a:solidFill>
                  <a:schemeClr val="dk1"/>
                </a:solidFill>
              </a:rPr>
              <a:t>Insufficient long-term data and monitoring</a:t>
            </a:r>
            <a:endParaRPr sz="1800" dirty="0">
              <a:solidFill>
                <a:schemeClr val="dk1"/>
              </a:solidFill>
            </a:endParaRPr>
          </a:p>
          <a:p>
            <a:pPr marL="457200" marR="0" lvl="0" indent="-342900" algn="l" rtl="0">
              <a:spcBef>
                <a:spcPts val="800"/>
              </a:spcBef>
              <a:spcAft>
                <a:spcPts val="0"/>
              </a:spcAft>
              <a:buClr>
                <a:schemeClr val="dk1"/>
              </a:buClr>
              <a:buSzPts val="1800"/>
              <a:buChar char="●"/>
            </a:pPr>
            <a:r>
              <a:rPr lang="en-US" sz="1800" dirty="0">
                <a:solidFill>
                  <a:schemeClr val="dk1"/>
                </a:solidFill>
              </a:rPr>
              <a:t>Lack of accessible and inter-operable national databases</a:t>
            </a:r>
            <a:endParaRPr sz="1800" dirty="0">
              <a:solidFill>
                <a:schemeClr val="dk1"/>
              </a:solidFill>
            </a:endParaRPr>
          </a:p>
          <a:p>
            <a:pPr marL="457200" marR="0" lvl="0" indent="-342900" algn="l" rtl="0">
              <a:spcBef>
                <a:spcPts val="800"/>
              </a:spcBef>
              <a:spcAft>
                <a:spcPts val="800"/>
              </a:spcAft>
              <a:buClr>
                <a:schemeClr val="dk1"/>
              </a:buClr>
              <a:buSzPts val="1800"/>
              <a:buChar char="●"/>
            </a:pPr>
            <a:r>
              <a:rPr lang="en-US" sz="1800" dirty="0">
                <a:solidFill>
                  <a:schemeClr val="dk1"/>
                </a:solidFill>
              </a:rPr>
              <a:t>Heavy reliance on external funding for sustainability</a:t>
            </a:r>
            <a:endParaRPr sz="1800" dirty="0">
              <a:solidFill>
                <a:schemeClr val="dk1"/>
              </a:solidFill>
            </a:endParaRPr>
          </a:p>
        </p:txBody>
      </p:sp>
      <p:pic>
        <p:nvPicPr>
          <p:cNvPr id="414" name="Google Shape;414;p53"/>
          <p:cNvPicPr preferRelativeResize="0"/>
          <p:nvPr/>
        </p:nvPicPr>
        <p:blipFill rotWithShape="1">
          <a:blip r:embed="rId3">
            <a:alphaModFix/>
          </a:blip>
          <a:srcRect l="17451" r="15403"/>
          <a:stretch/>
        </p:blipFill>
        <p:spPr>
          <a:xfrm>
            <a:off x="8001100" y="1565963"/>
            <a:ext cx="3845898" cy="381840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57"/>
          <p:cNvSpPr txBox="1"/>
          <p:nvPr/>
        </p:nvSpPr>
        <p:spPr>
          <a:xfrm>
            <a:off x="1591601" y="320705"/>
            <a:ext cx="10061630" cy="646331"/>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5. WHAT ARE STRATEGIC RECOMMENDATIONS TO IMPROVE GOVERNANCE OF TRANSBOUNDARY ENVIRONMENTAL PROBLEMS AND CLOSING GAPS IN ITEM 4?</a:t>
            </a:r>
            <a:endParaRPr sz="1800" b="1">
              <a:solidFill>
                <a:schemeClr val="lt1"/>
              </a:solidFill>
              <a:latin typeface="Arial"/>
              <a:ea typeface="Arial"/>
              <a:cs typeface="Arial"/>
              <a:sym typeface="Arial"/>
            </a:endParaRPr>
          </a:p>
        </p:txBody>
      </p:sp>
      <p:sp>
        <p:nvSpPr>
          <p:cNvPr id="420" name="Google Shape;420;p57"/>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421" name="Google Shape;421;p57"/>
          <p:cNvSpPr txBox="1"/>
          <p:nvPr/>
        </p:nvSpPr>
        <p:spPr>
          <a:xfrm>
            <a:off x="1612538" y="1369200"/>
            <a:ext cx="6609600" cy="47922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b="1">
                <a:solidFill>
                  <a:schemeClr val="dk1"/>
                </a:solidFill>
              </a:rPr>
              <a:t>Strategic Priorities Include:</a:t>
            </a:r>
            <a:endParaRPr sz="1800" b="1">
              <a:solidFill>
                <a:schemeClr val="dk1"/>
              </a:solidFill>
            </a:endParaRPr>
          </a:p>
          <a:p>
            <a:pPr marL="457200" marR="0" lvl="0" indent="-342900" algn="l" rtl="0">
              <a:spcBef>
                <a:spcPts val="800"/>
              </a:spcBef>
              <a:spcAft>
                <a:spcPts val="0"/>
              </a:spcAft>
              <a:buClr>
                <a:schemeClr val="dk1"/>
              </a:buClr>
              <a:buSzPts val="1800"/>
              <a:buChar char="●"/>
            </a:pPr>
            <a:r>
              <a:rPr lang="en-US" sz="1800">
                <a:solidFill>
                  <a:schemeClr val="dk1"/>
                </a:solidFill>
              </a:rPr>
              <a:t>Improving socio-economic resilience of coastal communities</a:t>
            </a:r>
            <a:endParaRPr sz="1800">
              <a:solidFill>
                <a:schemeClr val="dk1"/>
              </a:solidFill>
            </a:endParaRPr>
          </a:p>
          <a:p>
            <a:pPr marL="457200" lvl="0" indent="-342900" algn="l" rtl="0">
              <a:spcBef>
                <a:spcPts val="800"/>
              </a:spcBef>
              <a:spcAft>
                <a:spcPts val="0"/>
              </a:spcAft>
              <a:buClr>
                <a:schemeClr val="dk1"/>
              </a:buClr>
              <a:buSzPts val="1800"/>
              <a:buChar char="●"/>
            </a:pPr>
            <a:r>
              <a:rPr lang="en-US" sz="1800">
                <a:solidFill>
                  <a:schemeClr val="dk1"/>
                </a:solidFill>
              </a:rPr>
              <a:t>Investing in wastewater and pollution control infrastructure</a:t>
            </a:r>
            <a:endParaRPr sz="1800">
              <a:solidFill>
                <a:schemeClr val="dk1"/>
              </a:solidFill>
            </a:endParaRPr>
          </a:p>
          <a:p>
            <a:pPr marL="457200" lvl="0" indent="-342900" algn="l" rtl="0">
              <a:spcBef>
                <a:spcPts val="800"/>
              </a:spcBef>
              <a:spcAft>
                <a:spcPts val="0"/>
              </a:spcAft>
              <a:buClr>
                <a:schemeClr val="dk1"/>
              </a:buClr>
              <a:buSzPts val="1800"/>
              <a:buChar char="●"/>
            </a:pPr>
            <a:r>
              <a:rPr lang="en-US" sz="1800">
                <a:solidFill>
                  <a:schemeClr val="dk1"/>
                </a:solidFill>
              </a:rPr>
              <a:t>Integrating ecosystem-based and nature-based solutions</a:t>
            </a:r>
            <a:endParaRPr sz="1800">
              <a:solidFill>
                <a:schemeClr val="dk1"/>
              </a:solidFill>
            </a:endParaRPr>
          </a:p>
          <a:p>
            <a:pPr marL="457200" lvl="0" indent="-342900" algn="l" rtl="0">
              <a:spcBef>
                <a:spcPts val="800"/>
              </a:spcBef>
              <a:spcAft>
                <a:spcPts val="0"/>
              </a:spcAft>
              <a:buClr>
                <a:schemeClr val="dk1"/>
              </a:buClr>
              <a:buSzPts val="1800"/>
              <a:buChar char="●"/>
            </a:pPr>
            <a:r>
              <a:rPr lang="en-US" sz="1800">
                <a:solidFill>
                  <a:schemeClr val="dk1"/>
                </a:solidFill>
              </a:rPr>
              <a:t>Strengthening fisheries management and IUU enforcement</a:t>
            </a:r>
            <a:endParaRPr sz="1800">
              <a:solidFill>
                <a:schemeClr val="dk1"/>
              </a:solidFill>
            </a:endParaRPr>
          </a:p>
          <a:p>
            <a:pPr marL="457200" marR="0" lvl="0" indent="-342900" algn="l" rtl="0">
              <a:spcBef>
                <a:spcPts val="800"/>
              </a:spcBef>
              <a:spcAft>
                <a:spcPts val="0"/>
              </a:spcAft>
              <a:buClr>
                <a:schemeClr val="dk1"/>
              </a:buClr>
              <a:buSzPts val="1800"/>
              <a:buChar char="●"/>
            </a:pPr>
            <a:r>
              <a:rPr lang="en-US" sz="1800">
                <a:solidFill>
                  <a:schemeClr val="dk1"/>
                </a:solidFill>
              </a:rPr>
              <a:t>Enhancing enforcement, monitoring, and data accessibility</a:t>
            </a:r>
            <a:endParaRPr sz="1800">
              <a:solidFill>
                <a:schemeClr val="dk1"/>
              </a:solidFill>
            </a:endParaRPr>
          </a:p>
          <a:p>
            <a:pPr marL="457200" lvl="0" indent="-342900" algn="l" rtl="0">
              <a:spcBef>
                <a:spcPts val="800"/>
              </a:spcBef>
              <a:spcAft>
                <a:spcPts val="0"/>
              </a:spcAft>
              <a:buClr>
                <a:schemeClr val="dk1"/>
              </a:buClr>
              <a:buSzPts val="1800"/>
              <a:buChar char="●"/>
            </a:pPr>
            <a:r>
              <a:rPr lang="en-US" sz="1800">
                <a:solidFill>
                  <a:schemeClr val="dk1"/>
                </a:solidFill>
              </a:rPr>
              <a:t>Strengthening inter-agency and  multilevel coordination that have administrative continuity and are results-oriented</a:t>
            </a:r>
            <a:endParaRPr sz="1800">
              <a:solidFill>
                <a:schemeClr val="dk1"/>
              </a:solidFill>
            </a:endParaRPr>
          </a:p>
          <a:p>
            <a:pPr marL="457200" lvl="0" indent="-342900" algn="l" rtl="0">
              <a:spcBef>
                <a:spcPts val="800"/>
              </a:spcBef>
              <a:spcAft>
                <a:spcPts val="0"/>
              </a:spcAft>
              <a:buClr>
                <a:schemeClr val="dk1"/>
              </a:buClr>
              <a:buSzPts val="1800"/>
              <a:buChar char="●"/>
            </a:pPr>
            <a:r>
              <a:rPr lang="en-US" sz="1800">
                <a:solidFill>
                  <a:schemeClr val="dk1"/>
                </a:solidFill>
              </a:rPr>
              <a:t>Establishment of a cumulative capacity-building programme across various levels of governance</a:t>
            </a:r>
            <a:endParaRPr sz="1800">
              <a:solidFill>
                <a:schemeClr val="dk1"/>
              </a:solidFill>
            </a:endParaRPr>
          </a:p>
          <a:p>
            <a:pPr marL="457200" marR="0" lvl="0" indent="-342900" algn="l" rtl="0">
              <a:spcBef>
                <a:spcPts val="800"/>
              </a:spcBef>
              <a:spcAft>
                <a:spcPts val="800"/>
              </a:spcAft>
              <a:buClr>
                <a:schemeClr val="dk1"/>
              </a:buClr>
              <a:buSzPts val="1800"/>
              <a:buChar char="●"/>
            </a:pPr>
            <a:r>
              <a:rPr lang="en-US" sz="1800">
                <a:solidFill>
                  <a:schemeClr val="dk1"/>
                </a:solidFill>
              </a:rPr>
              <a:t>Reinforcing regional cooperation under SAP 2.0 to address shared risks and transboundary challenges</a:t>
            </a:r>
            <a:endParaRPr sz="1800">
              <a:solidFill>
                <a:schemeClr val="dk1"/>
              </a:solidFill>
            </a:endParaRPr>
          </a:p>
        </p:txBody>
      </p:sp>
      <p:pic>
        <p:nvPicPr>
          <p:cNvPr id="422" name="Google Shape;422;p57"/>
          <p:cNvPicPr preferRelativeResize="0"/>
          <p:nvPr/>
        </p:nvPicPr>
        <p:blipFill>
          <a:blip r:embed="rId3">
            <a:alphaModFix/>
          </a:blip>
          <a:stretch>
            <a:fillRect/>
          </a:stretch>
        </p:blipFill>
        <p:spPr>
          <a:xfrm>
            <a:off x="8432056" y="1778353"/>
            <a:ext cx="3221175" cy="35633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65"/>
          <p:cNvSpPr/>
          <p:nvPr/>
        </p:nvSpPr>
        <p:spPr>
          <a:xfrm>
            <a:off x="0" y="0"/>
            <a:ext cx="12192000" cy="6858000"/>
          </a:xfrm>
          <a:prstGeom prst="rect">
            <a:avLst/>
          </a:prstGeom>
          <a:solidFill>
            <a:srgbClr val="5B9B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28" name="Google Shape;428;p65"/>
          <p:cNvSpPr txBox="1"/>
          <p:nvPr/>
        </p:nvSpPr>
        <p:spPr>
          <a:xfrm>
            <a:off x="3924300" y="2367171"/>
            <a:ext cx="4343400" cy="2123658"/>
          </a:xfrm>
          <a:prstGeom prst="rect">
            <a:avLst/>
          </a:prstGeom>
          <a:noFill/>
          <a:ln w="38100" cap="flat" cmpd="sng">
            <a:solidFill>
              <a:schemeClr val="l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6600">
                <a:solidFill>
                  <a:schemeClr val="lt1"/>
                </a:solidFill>
                <a:latin typeface="Lato Black"/>
                <a:ea typeface="Lato Black"/>
                <a:cs typeface="Lato Black"/>
                <a:sym typeface="Lato Black"/>
              </a:rPr>
              <a:t>THANK YOU</a:t>
            </a:r>
            <a:endParaRPr sz="6600">
              <a:solidFill>
                <a:schemeClr val="lt1"/>
              </a:solidFill>
              <a:latin typeface="Lato Black"/>
              <a:ea typeface="Lato Black"/>
              <a:cs typeface="Lato Black"/>
              <a:sym typeface="Lato Black"/>
            </a:endParaRPr>
          </a:p>
        </p:txBody>
      </p:sp>
      <p:sp>
        <p:nvSpPr>
          <p:cNvPr id="429" name="Google Shape;429;p65"/>
          <p:cNvSpPr/>
          <p:nvPr/>
        </p:nvSpPr>
        <p:spPr>
          <a:xfrm rot="5400000">
            <a:off x="-1866526" y="1860361"/>
            <a:ext cx="3909483" cy="188761"/>
          </a:xfrm>
          <a:prstGeom prst="rect">
            <a:avLst/>
          </a:prstGeom>
          <a:solidFill>
            <a:srgbClr val="2068A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30" name="Google Shape;430;p65"/>
          <p:cNvSpPr/>
          <p:nvPr/>
        </p:nvSpPr>
        <p:spPr>
          <a:xfrm rot="5400000">
            <a:off x="-1864799" y="4810607"/>
            <a:ext cx="3909483" cy="185305"/>
          </a:xfrm>
          <a:prstGeom prst="rect">
            <a:avLst/>
          </a:prstGeom>
          <a:solidFill>
            <a:srgbClr val="4AA0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31" name="Google Shape;431;p65"/>
          <p:cNvSpPr/>
          <p:nvPr/>
        </p:nvSpPr>
        <p:spPr>
          <a:xfrm rot="-5400000" flipH="1">
            <a:off x="-838073" y="3763985"/>
            <a:ext cx="1851433" cy="185305"/>
          </a:xfrm>
          <a:prstGeom prst="rect">
            <a:avLst/>
          </a:prstGeom>
          <a:solidFill>
            <a:srgbClr val="F0EC2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203" name="Google Shape;203;p5"/>
          <p:cNvPicPr preferRelativeResize="0"/>
          <p:nvPr/>
        </p:nvPicPr>
        <p:blipFill rotWithShape="1">
          <a:blip r:embed="rId3">
            <a:alphaModFix/>
          </a:blip>
          <a:srcRect/>
          <a:stretch/>
        </p:blipFill>
        <p:spPr>
          <a:xfrm>
            <a:off x="6757096" y="3775216"/>
            <a:ext cx="2082944" cy="2968850"/>
          </a:xfrm>
          <a:prstGeom prst="rect">
            <a:avLst/>
          </a:prstGeom>
          <a:noFill/>
          <a:ln>
            <a:noFill/>
          </a:ln>
        </p:spPr>
      </p:pic>
      <p:sp>
        <p:nvSpPr>
          <p:cNvPr id="204" name="Google Shape;204;p5"/>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205" name="Google Shape;205;p5"/>
          <p:cNvSpPr txBox="1"/>
          <p:nvPr/>
        </p:nvSpPr>
        <p:spPr>
          <a:xfrm>
            <a:off x="1409674" y="146631"/>
            <a:ext cx="10776000" cy="708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1">
                <a:solidFill>
                  <a:srgbClr val="2B3C94"/>
                </a:solidFill>
                <a:latin typeface="Arial"/>
                <a:ea typeface="Arial"/>
                <a:cs typeface="Arial"/>
                <a:sym typeface="Arial"/>
              </a:rPr>
              <a:t>Graphical Abstracts: </a:t>
            </a:r>
            <a:endParaRPr sz="2500" b="1">
              <a:solidFill>
                <a:srgbClr val="2B3C94"/>
              </a:solidFill>
              <a:latin typeface="Arial"/>
              <a:ea typeface="Arial"/>
              <a:cs typeface="Arial"/>
              <a:sym typeface="Arial"/>
            </a:endParaRPr>
          </a:p>
        </p:txBody>
      </p:sp>
      <p:pic>
        <p:nvPicPr>
          <p:cNvPr id="206" name="Google Shape;206;p5"/>
          <p:cNvPicPr preferRelativeResize="0"/>
          <p:nvPr/>
        </p:nvPicPr>
        <p:blipFill rotWithShape="1">
          <a:blip r:embed="rId4">
            <a:alphaModFix/>
          </a:blip>
          <a:srcRect/>
          <a:stretch/>
        </p:blipFill>
        <p:spPr>
          <a:xfrm>
            <a:off x="1409669" y="854637"/>
            <a:ext cx="5153875" cy="2811676"/>
          </a:xfrm>
          <a:prstGeom prst="rect">
            <a:avLst/>
          </a:prstGeom>
          <a:noFill/>
          <a:ln>
            <a:noFill/>
          </a:ln>
        </p:spPr>
      </p:pic>
      <p:pic>
        <p:nvPicPr>
          <p:cNvPr id="207" name="Google Shape;207;p5"/>
          <p:cNvPicPr preferRelativeResize="0"/>
          <p:nvPr/>
        </p:nvPicPr>
        <p:blipFill rotWithShape="1">
          <a:blip r:embed="rId5">
            <a:alphaModFix/>
          </a:blip>
          <a:srcRect/>
          <a:stretch/>
        </p:blipFill>
        <p:spPr>
          <a:xfrm>
            <a:off x="1401560" y="3792850"/>
            <a:ext cx="5277931" cy="2968850"/>
          </a:xfrm>
          <a:prstGeom prst="rect">
            <a:avLst/>
          </a:prstGeom>
          <a:noFill/>
          <a:ln>
            <a:noFill/>
          </a:ln>
        </p:spPr>
      </p:pic>
      <p:pic>
        <p:nvPicPr>
          <p:cNvPr id="208" name="Google Shape;208;p5" descr="A poster of marine life&#10;&#10;Description automatically generated"/>
          <p:cNvPicPr preferRelativeResize="0"/>
          <p:nvPr/>
        </p:nvPicPr>
        <p:blipFill rotWithShape="1">
          <a:blip r:embed="rId6">
            <a:alphaModFix/>
          </a:blip>
          <a:srcRect/>
          <a:stretch/>
        </p:blipFill>
        <p:spPr>
          <a:xfrm>
            <a:off x="9033575" y="1787100"/>
            <a:ext cx="3074299" cy="3863200"/>
          </a:xfrm>
          <a:prstGeom prst="rect">
            <a:avLst/>
          </a:prstGeom>
          <a:noFill/>
          <a:ln>
            <a:noFill/>
          </a:ln>
        </p:spPr>
      </p:pic>
      <p:pic>
        <p:nvPicPr>
          <p:cNvPr id="209" name="Google Shape;209;p5"/>
          <p:cNvPicPr preferRelativeResize="0"/>
          <p:nvPr/>
        </p:nvPicPr>
        <p:blipFill rotWithShape="1">
          <a:blip r:embed="rId7">
            <a:alphaModFix/>
          </a:blip>
          <a:srcRect/>
          <a:stretch/>
        </p:blipFill>
        <p:spPr>
          <a:xfrm>
            <a:off x="6679795" y="853627"/>
            <a:ext cx="2237536" cy="28116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2"/>
          <p:cNvSpPr txBox="1"/>
          <p:nvPr/>
        </p:nvSpPr>
        <p:spPr>
          <a:xfrm>
            <a:off x="1591563" y="611855"/>
            <a:ext cx="10061700" cy="369300"/>
          </a:xfrm>
          <a:prstGeom prst="rect">
            <a:avLst/>
          </a:prstGeom>
          <a:solidFill>
            <a:srgbClr val="2068AB"/>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1.1 EXPOSURE TO CLIMATE CHANGE IMPACTS</a:t>
            </a:r>
            <a:endParaRPr sz="1800" b="1">
              <a:solidFill>
                <a:schemeClr val="lt1"/>
              </a:solidFill>
              <a:latin typeface="Arial"/>
              <a:ea typeface="Arial"/>
              <a:cs typeface="Arial"/>
              <a:sym typeface="Arial"/>
            </a:endParaRPr>
          </a:p>
        </p:txBody>
      </p:sp>
      <p:sp>
        <p:nvSpPr>
          <p:cNvPr id="215" name="Google Shape;215;p12"/>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pic>
        <p:nvPicPr>
          <p:cNvPr id="216" name="Google Shape;216;p12" descr="Philippine exposure map on climate change."/>
          <p:cNvPicPr preferRelativeResize="0"/>
          <p:nvPr/>
        </p:nvPicPr>
        <p:blipFill rotWithShape="1">
          <a:blip r:embed="rId3">
            <a:alphaModFix/>
          </a:blip>
          <a:srcRect r="46763"/>
          <a:stretch/>
        </p:blipFill>
        <p:spPr>
          <a:xfrm>
            <a:off x="5731056" y="1323775"/>
            <a:ext cx="2725676" cy="4210449"/>
          </a:xfrm>
          <a:prstGeom prst="rect">
            <a:avLst/>
          </a:prstGeom>
          <a:noFill/>
          <a:ln>
            <a:noFill/>
          </a:ln>
        </p:spPr>
      </p:pic>
      <p:sp>
        <p:nvSpPr>
          <p:cNvPr id="217" name="Google Shape;217;p12"/>
          <p:cNvSpPr/>
          <p:nvPr/>
        </p:nvSpPr>
        <p:spPr>
          <a:xfrm>
            <a:off x="1619625" y="1270908"/>
            <a:ext cx="3934500" cy="51015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a:solidFill>
                  <a:schemeClr val="dk1"/>
                </a:solidFill>
              </a:rPr>
              <a:t>The Philippines faces </a:t>
            </a:r>
            <a:r>
              <a:rPr lang="en-US" sz="1800" b="1">
                <a:solidFill>
                  <a:schemeClr val="dk1"/>
                </a:solidFill>
              </a:rPr>
              <a:t>high and systemic exposure to climate change impacts</a:t>
            </a:r>
            <a:r>
              <a:rPr lang="en-US" sz="1800">
                <a:solidFill>
                  <a:schemeClr val="dk1"/>
                </a:solidFill>
              </a:rPr>
              <a:t>, especially in </a:t>
            </a:r>
            <a:r>
              <a:rPr lang="en-US" sz="1800" b="1">
                <a:solidFill>
                  <a:schemeClr val="dk1"/>
                </a:solidFill>
              </a:rPr>
              <a:t>coastal and marine areas</a:t>
            </a:r>
            <a:r>
              <a:rPr lang="en-US" sz="1800">
                <a:solidFill>
                  <a:schemeClr val="dk1"/>
                </a:solidFill>
              </a:rPr>
              <a:t> where climate hazards intersect with socioeconomic dependence on natural resources. </a:t>
            </a:r>
            <a:endParaRPr sz="1800">
              <a:solidFill>
                <a:schemeClr val="dk1"/>
              </a:solidFill>
            </a:endParaRPr>
          </a:p>
          <a:p>
            <a:pPr marL="0" marR="0" lvl="0" indent="0" algn="l" rtl="0">
              <a:spcBef>
                <a:spcPts val="0"/>
              </a:spcBef>
              <a:spcAft>
                <a:spcPts val="0"/>
              </a:spcAft>
              <a:buNone/>
            </a:pPr>
            <a:endParaRPr sz="1800">
              <a:solidFill>
                <a:schemeClr val="dk1"/>
              </a:solidFill>
            </a:endParaRPr>
          </a:p>
          <a:p>
            <a:pPr marL="0" marR="0" lvl="0" indent="0" algn="just" rtl="0">
              <a:spcBef>
                <a:spcPts val="0"/>
              </a:spcBef>
              <a:spcAft>
                <a:spcPts val="0"/>
              </a:spcAft>
              <a:buNone/>
            </a:pPr>
            <a:r>
              <a:rPr lang="en-US" sz="1800" b="1">
                <a:solidFill>
                  <a:schemeClr val="dk1"/>
                </a:solidFill>
              </a:rPr>
              <a:t>Extreme heating and rainfall events, sea-level rise, </a:t>
            </a:r>
            <a:r>
              <a:rPr lang="en-US" sz="1800">
                <a:solidFill>
                  <a:schemeClr val="dk1"/>
                </a:solidFill>
              </a:rPr>
              <a:t>and</a:t>
            </a:r>
            <a:r>
              <a:rPr lang="en-US" sz="1800" b="1">
                <a:solidFill>
                  <a:schemeClr val="dk1"/>
                </a:solidFill>
              </a:rPr>
              <a:t> flooding</a:t>
            </a:r>
            <a:r>
              <a:rPr lang="en-US" sz="1800">
                <a:solidFill>
                  <a:schemeClr val="dk1"/>
                </a:solidFill>
              </a:rPr>
              <a:t> disproportionately affect coastal populations and livelihoods, increasing risks to food security, income stability, and human well-being, especially among small-scale fishers and coastal communities with limited adaptive capacity.</a:t>
            </a:r>
            <a:endParaRPr sz="1800">
              <a:solidFill>
                <a:schemeClr val="dk1"/>
              </a:solidFill>
            </a:endParaRPr>
          </a:p>
        </p:txBody>
      </p:sp>
      <p:sp>
        <p:nvSpPr>
          <p:cNvPr id="218" name="Google Shape;218;p12"/>
          <p:cNvSpPr txBox="1"/>
          <p:nvPr/>
        </p:nvSpPr>
        <p:spPr>
          <a:xfrm>
            <a:off x="1591551" y="172255"/>
            <a:ext cx="10061700" cy="3693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1. KEY THEMATIC/GEOGRAPHIC AREAS OF RISK AND VULNERABILITY</a:t>
            </a:r>
            <a:endParaRPr sz="1800" b="1">
              <a:solidFill>
                <a:schemeClr val="lt1"/>
              </a:solidFill>
              <a:latin typeface="Arial"/>
              <a:ea typeface="Arial"/>
              <a:cs typeface="Arial"/>
              <a:sym typeface="Arial"/>
            </a:endParaRPr>
          </a:p>
        </p:txBody>
      </p:sp>
      <p:pic>
        <p:nvPicPr>
          <p:cNvPr id="219" name="Google Shape;219;p12"/>
          <p:cNvPicPr preferRelativeResize="0"/>
          <p:nvPr/>
        </p:nvPicPr>
        <p:blipFill rotWithShape="1">
          <a:blip r:embed="rId4">
            <a:alphaModFix/>
          </a:blip>
          <a:srcRect/>
          <a:stretch/>
        </p:blipFill>
        <p:spPr>
          <a:xfrm>
            <a:off x="8521550" y="1282800"/>
            <a:ext cx="3226350" cy="4292398"/>
          </a:xfrm>
          <a:prstGeom prst="rect">
            <a:avLst/>
          </a:prstGeom>
          <a:noFill/>
          <a:ln>
            <a:noFill/>
          </a:ln>
        </p:spPr>
      </p:pic>
      <p:sp>
        <p:nvSpPr>
          <p:cNvPr id="220" name="Google Shape;220;p12"/>
          <p:cNvSpPr/>
          <p:nvPr/>
        </p:nvSpPr>
        <p:spPr>
          <a:xfrm>
            <a:off x="5746053" y="5601500"/>
            <a:ext cx="2725800" cy="1173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500" b="1">
                <a:solidFill>
                  <a:schemeClr val="dk1"/>
                </a:solidFill>
              </a:rPr>
              <a:t>Figure 1. </a:t>
            </a:r>
            <a:r>
              <a:rPr lang="en-US" sz="1500">
                <a:solidFill>
                  <a:schemeClr val="dk1"/>
                </a:solidFill>
              </a:rPr>
              <a:t>FMA 5 (Cluster III &amp; IV) and FMA 6 (Cluster II) exposure to climate change impacts (David et al., 2016)</a:t>
            </a:r>
            <a:endParaRPr sz="1500">
              <a:solidFill>
                <a:schemeClr val="dk1"/>
              </a:solidFill>
            </a:endParaRPr>
          </a:p>
        </p:txBody>
      </p:sp>
      <p:sp>
        <p:nvSpPr>
          <p:cNvPr id="221" name="Google Shape;221;p12"/>
          <p:cNvSpPr/>
          <p:nvPr/>
        </p:nvSpPr>
        <p:spPr>
          <a:xfrm>
            <a:off x="8626275" y="5601500"/>
            <a:ext cx="3027000" cy="776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500" b="1">
                <a:solidFill>
                  <a:schemeClr val="dk1"/>
                </a:solidFill>
              </a:rPr>
              <a:t>Figure 2. </a:t>
            </a:r>
            <a:r>
              <a:rPr lang="en-US" sz="1500">
                <a:solidFill>
                  <a:schemeClr val="dk1"/>
                </a:solidFill>
              </a:rPr>
              <a:t>Population Data of Localities in 2020 (PSA, 2020)</a:t>
            </a:r>
            <a:endParaRPr sz="15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6"/>
          <p:cNvSpPr txBox="1"/>
          <p:nvPr/>
        </p:nvSpPr>
        <p:spPr>
          <a:xfrm>
            <a:off x="1591601" y="320705"/>
            <a:ext cx="10061630" cy="646331"/>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1.2 EXPOSURE OF POPULATIONS AND LIVELIHOODS TO CLIMATE AND OTHER ENVIRONMENTAL IMPACTS</a:t>
            </a:r>
            <a:endParaRPr sz="1800" b="1">
              <a:solidFill>
                <a:schemeClr val="lt1"/>
              </a:solidFill>
              <a:latin typeface="Arial"/>
              <a:ea typeface="Arial"/>
              <a:cs typeface="Arial"/>
              <a:sym typeface="Arial"/>
            </a:endParaRPr>
          </a:p>
        </p:txBody>
      </p:sp>
      <p:sp>
        <p:nvSpPr>
          <p:cNvPr id="227" name="Google Shape;227;p16"/>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pic>
        <p:nvPicPr>
          <p:cNvPr id="228" name="Google Shape;228;p16"/>
          <p:cNvPicPr preferRelativeResize="0"/>
          <p:nvPr/>
        </p:nvPicPr>
        <p:blipFill rotWithShape="1">
          <a:blip r:embed="rId3">
            <a:alphaModFix/>
          </a:blip>
          <a:srcRect/>
          <a:stretch/>
        </p:blipFill>
        <p:spPr>
          <a:xfrm>
            <a:off x="2850063" y="1171600"/>
            <a:ext cx="3456401" cy="4514796"/>
          </a:xfrm>
          <a:prstGeom prst="rect">
            <a:avLst/>
          </a:prstGeom>
          <a:noFill/>
          <a:ln>
            <a:noFill/>
          </a:ln>
        </p:spPr>
      </p:pic>
      <p:pic>
        <p:nvPicPr>
          <p:cNvPr id="229" name="Google Shape;229;p16"/>
          <p:cNvPicPr preferRelativeResize="0"/>
          <p:nvPr/>
        </p:nvPicPr>
        <p:blipFill rotWithShape="1">
          <a:blip r:embed="rId4">
            <a:alphaModFix/>
          </a:blip>
          <a:srcRect/>
          <a:stretch/>
        </p:blipFill>
        <p:spPr>
          <a:xfrm>
            <a:off x="6812351" y="1171600"/>
            <a:ext cx="3582406" cy="4514801"/>
          </a:xfrm>
          <a:prstGeom prst="rect">
            <a:avLst/>
          </a:prstGeom>
          <a:noFill/>
          <a:ln>
            <a:noFill/>
          </a:ln>
        </p:spPr>
      </p:pic>
      <p:sp>
        <p:nvSpPr>
          <p:cNvPr id="230" name="Google Shape;230;p16"/>
          <p:cNvSpPr txBox="1"/>
          <p:nvPr/>
        </p:nvSpPr>
        <p:spPr>
          <a:xfrm>
            <a:off x="2945213" y="5455550"/>
            <a:ext cx="3266100" cy="1110000"/>
          </a:xfrm>
          <a:prstGeom prst="rect">
            <a:avLst/>
          </a:prstGeom>
          <a:noFill/>
          <a:ln>
            <a:noFill/>
          </a:ln>
        </p:spPr>
        <p:txBody>
          <a:bodyPr spcFirstLastPara="1" wrap="square" lIns="92275" tIns="92275" rIns="92275" bIns="92275" anchor="t" anchorCtr="0">
            <a:spAutoFit/>
          </a:bodyPr>
          <a:lstStyle/>
          <a:p>
            <a:pPr marL="0" marR="0" lvl="0" indent="0" algn="ctr" rtl="0">
              <a:spcBef>
                <a:spcPts val="1211"/>
              </a:spcBef>
              <a:spcAft>
                <a:spcPts val="0"/>
              </a:spcAft>
              <a:buClr>
                <a:srgbClr val="000000"/>
              </a:buClr>
              <a:buSzPts val="1600"/>
              <a:buFont typeface="Arial"/>
              <a:buNone/>
            </a:pPr>
            <a:r>
              <a:rPr lang="en-US" sz="1500" b="1" dirty="0"/>
              <a:t>Figure 3. </a:t>
            </a:r>
            <a:r>
              <a:rPr lang="en-US" sz="1500" dirty="0">
                <a:solidFill>
                  <a:srgbClr val="000000"/>
                </a:solidFill>
                <a:latin typeface="Arial"/>
                <a:ea typeface="Arial"/>
                <a:cs typeface="Arial"/>
                <a:sym typeface="Arial"/>
              </a:rPr>
              <a:t>High density areas had the highest number of deaths due to higher exposure and contact with other people.</a:t>
            </a:r>
            <a:endParaRPr sz="1500" dirty="0">
              <a:solidFill>
                <a:schemeClr val="dk1"/>
              </a:solidFill>
              <a:latin typeface="Arial"/>
              <a:ea typeface="Arial"/>
              <a:cs typeface="Arial"/>
              <a:sym typeface="Arial"/>
            </a:endParaRPr>
          </a:p>
        </p:txBody>
      </p:sp>
      <p:sp>
        <p:nvSpPr>
          <p:cNvPr id="231" name="Google Shape;231;p16"/>
          <p:cNvSpPr txBox="1"/>
          <p:nvPr/>
        </p:nvSpPr>
        <p:spPr>
          <a:xfrm>
            <a:off x="6907502" y="5478264"/>
            <a:ext cx="3456300" cy="648300"/>
          </a:xfrm>
          <a:prstGeom prst="rect">
            <a:avLst/>
          </a:prstGeom>
          <a:noFill/>
          <a:ln>
            <a:noFill/>
          </a:ln>
        </p:spPr>
        <p:txBody>
          <a:bodyPr spcFirstLastPara="1" wrap="square" lIns="92275" tIns="92275" rIns="92275" bIns="92275" anchor="t" anchorCtr="0">
            <a:spAutoFit/>
          </a:bodyPr>
          <a:lstStyle/>
          <a:p>
            <a:pPr marL="0" marR="0" lvl="0" indent="0" algn="ctr" rtl="0">
              <a:spcBef>
                <a:spcPts val="1211"/>
              </a:spcBef>
              <a:spcAft>
                <a:spcPts val="0"/>
              </a:spcAft>
              <a:buClr>
                <a:schemeClr val="dk1"/>
              </a:buClr>
              <a:buSzPts val="1600"/>
              <a:buFont typeface="Arial"/>
              <a:buNone/>
            </a:pPr>
            <a:r>
              <a:rPr lang="en-US" sz="1500" b="1" dirty="0">
                <a:solidFill>
                  <a:schemeClr val="dk1"/>
                </a:solidFill>
              </a:rPr>
              <a:t>Figure 4. </a:t>
            </a:r>
            <a:r>
              <a:rPr lang="en-US" sz="1500" dirty="0">
                <a:solidFill>
                  <a:schemeClr val="dk1"/>
                </a:solidFill>
                <a:latin typeface="Arial"/>
                <a:ea typeface="Arial"/>
                <a:cs typeface="Arial"/>
                <a:sym typeface="Arial"/>
              </a:rPr>
              <a:t>Urban areas have the highest exposed capital</a:t>
            </a:r>
            <a:endParaRPr sz="1500" dirty="0">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7"/>
          <p:cNvSpPr txBox="1"/>
          <p:nvPr/>
        </p:nvSpPr>
        <p:spPr>
          <a:xfrm>
            <a:off x="1591601" y="320705"/>
            <a:ext cx="10061630" cy="646331"/>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1.2 EXPOSURE OF POPULATIONS AND LIVELIHOODS TO CLIMATE AND OTHER ENVIRONMENTAL IMPACTS</a:t>
            </a:r>
            <a:endParaRPr sz="1800" b="1">
              <a:solidFill>
                <a:schemeClr val="lt1"/>
              </a:solidFill>
              <a:latin typeface="Arial"/>
              <a:ea typeface="Arial"/>
              <a:cs typeface="Arial"/>
              <a:sym typeface="Arial"/>
            </a:endParaRPr>
          </a:p>
        </p:txBody>
      </p:sp>
      <p:sp>
        <p:nvSpPr>
          <p:cNvPr id="237" name="Google Shape;237;p17"/>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238" name="Google Shape;238;p17"/>
          <p:cNvSpPr txBox="1"/>
          <p:nvPr/>
        </p:nvSpPr>
        <p:spPr>
          <a:xfrm>
            <a:off x="1684553" y="4904500"/>
            <a:ext cx="9875700" cy="1477500"/>
          </a:xfrm>
          <a:prstGeom prst="rect">
            <a:avLst/>
          </a:prstGeom>
          <a:noFill/>
          <a:ln>
            <a:noFill/>
          </a:ln>
        </p:spPr>
        <p:txBody>
          <a:bodyPr spcFirstLastPara="1" wrap="square" lIns="91425" tIns="45700" rIns="91425" bIns="45700" anchor="t" anchorCtr="0">
            <a:spAutoFit/>
          </a:bodyPr>
          <a:lstStyle/>
          <a:p>
            <a:pPr marL="0" marR="0" lvl="0" indent="457200" algn="just" rtl="0">
              <a:spcBef>
                <a:spcPts val="0"/>
              </a:spcBef>
              <a:spcAft>
                <a:spcPts val="0"/>
              </a:spcAft>
              <a:buNone/>
            </a:pPr>
            <a:r>
              <a:rPr lang="en-US" sz="1800">
                <a:solidFill>
                  <a:schemeClr val="dk1"/>
                </a:solidFill>
              </a:rPr>
              <a:t>Populations and livelihoods along the South China Sea-Large Marine Ecosystem (SCS-LME) are unevenly exposed to climate and environmental risks. Urban areas especially the </a:t>
            </a:r>
            <a:r>
              <a:rPr lang="en-US" sz="1800" b="1">
                <a:solidFill>
                  <a:schemeClr val="dk1"/>
                </a:solidFill>
              </a:rPr>
              <a:t>National Capital Region</a:t>
            </a:r>
            <a:r>
              <a:rPr lang="en-US" sz="1800">
                <a:solidFill>
                  <a:schemeClr val="dk1"/>
                </a:solidFill>
              </a:rPr>
              <a:t> and adjacent provinces such as </a:t>
            </a:r>
            <a:r>
              <a:rPr lang="en-US" sz="1800" b="1">
                <a:solidFill>
                  <a:schemeClr val="dk1"/>
                </a:solidFill>
              </a:rPr>
              <a:t>Palawan</a:t>
            </a:r>
            <a:r>
              <a:rPr lang="en-US" sz="1800">
                <a:solidFill>
                  <a:schemeClr val="dk1"/>
                </a:solidFill>
              </a:rPr>
              <a:t>, </a:t>
            </a:r>
            <a:r>
              <a:rPr lang="en-US" sz="1800" b="1">
                <a:solidFill>
                  <a:schemeClr val="dk1"/>
                </a:solidFill>
              </a:rPr>
              <a:t>Batangas</a:t>
            </a:r>
            <a:r>
              <a:rPr lang="en-US" sz="1800">
                <a:solidFill>
                  <a:schemeClr val="dk1"/>
                </a:solidFill>
              </a:rPr>
              <a:t>, and </a:t>
            </a:r>
            <a:r>
              <a:rPr lang="en-US" sz="1800" b="1">
                <a:solidFill>
                  <a:schemeClr val="dk1"/>
                </a:solidFill>
              </a:rPr>
              <a:t>Pangasinan</a:t>
            </a:r>
            <a:r>
              <a:rPr lang="en-US" sz="1800">
                <a:solidFill>
                  <a:schemeClr val="dk1"/>
                </a:solidFill>
              </a:rPr>
              <a:t> who heavily depend on </a:t>
            </a:r>
            <a:r>
              <a:rPr lang="en-US" sz="1800" b="1">
                <a:solidFill>
                  <a:schemeClr val="dk1"/>
                </a:solidFill>
              </a:rPr>
              <a:t>fisheries </a:t>
            </a:r>
            <a:r>
              <a:rPr lang="en-US" sz="1800">
                <a:solidFill>
                  <a:schemeClr val="dk1"/>
                </a:solidFill>
              </a:rPr>
              <a:t>and </a:t>
            </a:r>
            <a:r>
              <a:rPr lang="en-US" sz="1800" b="1">
                <a:solidFill>
                  <a:schemeClr val="dk1"/>
                </a:solidFill>
              </a:rPr>
              <a:t>marine coastal ecosystems</a:t>
            </a:r>
            <a:r>
              <a:rPr lang="en-US" sz="1800">
                <a:solidFill>
                  <a:schemeClr val="dk1"/>
                </a:solidFill>
              </a:rPr>
              <a:t> face the highest exposure of people and economic assets to climate and other environmental impacts.</a:t>
            </a:r>
            <a:endParaRPr/>
          </a:p>
        </p:txBody>
      </p:sp>
      <p:pic>
        <p:nvPicPr>
          <p:cNvPr id="239" name="Google Shape;239;p17"/>
          <p:cNvPicPr preferRelativeResize="0"/>
          <p:nvPr/>
        </p:nvPicPr>
        <p:blipFill rotWithShape="1">
          <a:blip r:embed="rId3">
            <a:alphaModFix/>
          </a:blip>
          <a:srcRect/>
          <a:stretch/>
        </p:blipFill>
        <p:spPr>
          <a:xfrm>
            <a:off x="1684625" y="1237550"/>
            <a:ext cx="6902550" cy="3396433"/>
          </a:xfrm>
          <a:prstGeom prst="rect">
            <a:avLst/>
          </a:prstGeom>
          <a:noFill/>
          <a:ln>
            <a:noFill/>
          </a:ln>
        </p:spPr>
      </p:pic>
      <p:sp>
        <p:nvSpPr>
          <p:cNvPr id="240" name="Google Shape;240;p17"/>
          <p:cNvSpPr txBox="1"/>
          <p:nvPr/>
        </p:nvSpPr>
        <p:spPr>
          <a:xfrm>
            <a:off x="8587175" y="2150800"/>
            <a:ext cx="2973000" cy="1569900"/>
          </a:xfrm>
          <a:prstGeom prst="rect">
            <a:avLst/>
          </a:prstGeom>
          <a:noFill/>
          <a:ln>
            <a:noFill/>
          </a:ln>
        </p:spPr>
        <p:txBody>
          <a:bodyPr spcFirstLastPara="1" wrap="square" lIns="91425" tIns="91425" rIns="91425" bIns="91425" anchor="t" anchorCtr="0">
            <a:spAutoFit/>
          </a:bodyPr>
          <a:lstStyle/>
          <a:p>
            <a:pPr marL="0" marR="0" lvl="0" indent="0" algn="just" rtl="0">
              <a:spcBef>
                <a:spcPts val="1200"/>
              </a:spcBef>
              <a:spcAft>
                <a:spcPts val="0"/>
              </a:spcAft>
              <a:buClr>
                <a:srgbClr val="000000"/>
              </a:buClr>
              <a:buSzPts val="1600"/>
              <a:buFont typeface="Arial"/>
              <a:buNone/>
            </a:pPr>
            <a:r>
              <a:rPr lang="en-US" sz="1500" b="1"/>
              <a:t>Figure 5. </a:t>
            </a:r>
            <a:r>
              <a:rPr lang="en-US" sz="1500"/>
              <a:t>U</a:t>
            </a:r>
            <a:r>
              <a:rPr lang="en-US" sz="1500">
                <a:solidFill>
                  <a:srgbClr val="000000"/>
                </a:solidFill>
                <a:latin typeface="Arial"/>
                <a:ea typeface="Arial"/>
                <a:cs typeface="Arial"/>
                <a:sym typeface="Arial"/>
              </a:rPr>
              <a:t>ncontrolled urban growth increase</a:t>
            </a:r>
            <a:r>
              <a:rPr lang="en-US" sz="1500">
                <a:solidFill>
                  <a:schemeClr val="dk1"/>
                </a:solidFill>
                <a:latin typeface="Arial"/>
                <a:ea typeface="Arial"/>
                <a:cs typeface="Arial"/>
                <a:sym typeface="Arial"/>
              </a:rPr>
              <a:t> </a:t>
            </a:r>
            <a:r>
              <a:rPr lang="en-US" sz="1500">
                <a:solidFill>
                  <a:srgbClr val="000000"/>
                </a:solidFill>
                <a:latin typeface="Arial"/>
                <a:ea typeface="Arial"/>
                <a:cs typeface="Arial"/>
                <a:sym typeface="Arial"/>
              </a:rPr>
              <a:t>exposure and vulnerability to hazards and disasters (Maskrey &amp; Lavell, 2023): increasing temperature, more intense rainfall.</a:t>
            </a:r>
            <a:endParaRPr sz="150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18"/>
          <p:cNvSpPr txBox="1"/>
          <p:nvPr/>
        </p:nvSpPr>
        <p:spPr>
          <a:xfrm>
            <a:off x="1591601" y="320705"/>
            <a:ext cx="10061630" cy="369332"/>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1.3 ECOSYSTEM EXPOSURE TO CLIMATE AND EXPLOITATION</a:t>
            </a:r>
            <a:endParaRPr sz="1800" b="1">
              <a:solidFill>
                <a:schemeClr val="lt1"/>
              </a:solidFill>
              <a:latin typeface="Arial"/>
              <a:ea typeface="Arial"/>
              <a:cs typeface="Arial"/>
              <a:sym typeface="Arial"/>
            </a:endParaRPr>
          </a:p>
        </p:txBody>
      </p:sp>
      <p:sp>
        <p:nvSpPr>
          <p:cNvPr id="246" name="Google Shape;246;p18"/>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sp>
        <p:nvSpPr>
          <p:cNvPr id="247" name="Google Shape;247;p18"/>
          <p:cNvSpPr txBox="1"/>
          <p:nvPr/>
        </p:nvSpPr>
        <p:spPr>
          <a:xfrm>
            <a:off x="1591550" y="769125"/>
            <a:ext cx="10061700" cy="2904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dirty="0"/>
          </a:p>
          <a:p>
            <a:pPr marL="0" marR="0" lvl="0" indent="457200" algn="just" rtl="0">
              <a:spcBef>
                <a:spcPts val="0"/>
              </a:spcBef>
              <a:spcAft>
                <a:spcPts val="0"/>
              </a:spcAft>
              <a:buNone/>
            </a:pPr>
            <a:r>
              <a:rPr lang="en-US" sz="1800" dirty="0">
                <a:solidFill>
                  <a:schemeClr val="dk1"/>
                </a:solidFill>
              </a:rPr>
              <a:t>Marine and coastal ecosystems across the assessed provinces fringing the SCS-LME are experiencing compound pressures from climate-related hazards (</a:t>
            </a:r>
            <a:r>
              <a:rPr lang="en-US" sz="1800" b="1" dirty="0">
                <a:solidFill>
                  <a:schemeClr val="dk1"/>
                </a:solidFill>
              </a:rPr>
              <a:t>typhoon, extreme heat, extreme rainfall, storm surges, flooding, and sea-level rise</a:t>
            </a:r>
            <a:r>
              <a:rPr lang="en-US" sz="1800" dirty="0">
                <a:solidFill>
                  <a:schemeClr val="dk1"/>
                </a:solidFill>
              </a:rPr>
              <a:t>); however, the d</a:t>
            </a:r>
            <a:r>
              <a:rPr lang="en-US" sz="1800" dirty="0">
                <a:solidFill>
                  <a:schemeClr val="dk1"/>
                </a:solidFill>
                <a:latin typeface="Arial"/>
                <a:ea typeface="Arial"/>
                <a:cs typeface="Arial"/>
                <a:sym typeface="Arial"/>
              </a:rPr>
              <a:t>egree of </a:t>
            </a:r>
            <a:r>
              <a:rPr lang="en-US" sz="1800" dirty="0">
                <a:solidFill>
                  <a:schemeClr val="dk1"/>
                </a:solidFill>
              </a:rPr>
              <a:t>these ecosystems</a:t>
            </a:r>
            <a:r>
              <a:rPr lang="en-US" sz="1800" dirty="0">
                <a:solidFill>
                  <a:schemeClr val="dk1"/>
                </a:solidFill>
                <a:latin typeface="Arial"/>
                <a:ea typeface="Arial"/>
                <a:cs typeface="Arial"/>
                <a:sym typeface="Arial"/>
              </a:rPr>
              <a:t> exposure to climate and exploitation per province or site </a:t>
            </a:r>
            <a:r>
              <a:rPr lang="en-US" sz="1800" b="1" dirty="0">
                <a:solidFill>
                  <a:schemeClr val="dk1"/>
                </a:solidFill>
              </a:rPr>
              <a:t>could NOT be ascertained</a:t>
            </a:r>
            <a:r>
              <a:rPr lang="en-US" sz="1800" dirty="0">
                <a:solidFill>
                  <a:schemeClr val="dk1"/>
                </a:solidFill>
                <a:latin typeface="Arial"/>
                <a:ea typeface="Arial"/>
                <a:cs typeface="Arial"/>
                <a:sym typeface="Arial"/>
              </a:rPr>
              <a:t> due to limited publish</a:t>
            </a:r>
            <a:r>
              <a:rPr lang="en-US" sz="1800" dirty="0">
                <a:solidFill>
                  <a:schemeClr val="dk1"/>
                </a:solidFill>
              </a:rPr>
              <a:t>ed </a:t>
            </a:r>
            <a:r>
              <a:rPr lang="en-US" sz="1800" dirty="0">
                <a:solidFill>
                  <a:schemeClr val="dk1"/>
                </a:solidFill>
                <a:latin typeface="Arial"/>
                <a:ea typeface="Arial"/>
                <a:cs typeface="Arial"/>
                <a:sym typeface="Arial"/>
              </a:rPr>
              <a:t>data.</a:t>
            </a:r>
            <a:endParaRPr sz="1800" dirty="0">
              <a:solidFill>
                <a:schemeClr val="dk1"/>
              </a:solidFill>
              <a:latin typeface="Arial"/>
              <a:ea typeface="Arial"/>
              <a:cs typeface="Arial"/>
              <a:sym typeface="Arial"/>
            </a:endParaRPr>
          </a:p>
          <a:p>
            <a:pPr marL="0" marR="0" lvl="0" indent="457200" algn="just" rtl="0">
              <a:spcBef>
                <a:spcPts val="0"/>
              </a:spcBef>
              <a:spcAft>
                <a:spcPts val="0"/>
              </a:spcAft>
              <a:buNone/>
            </a:pPr>
            <a:endParaRPr sz="1800" dirty="0">
              <a:solidFill>
                <a:schemeClr val="dk1"/>
              </a:solidFill>
            </a:endParaRPr>
          </a:p>
          <a:p>
            <a:pPr marL="0" marR="0" lvl="0" indent="457200" algn="just" rtl="0">
              <a:spcBef>
                <a:spcPts val="0"/>
              </a:spcBef>
              <a:spcAft>
                <a:spcPts val="0"/>
              </a:spcAft>
              <a:buNone/>
            </a:pPr>
            <a:r>
              <a:rPr lang="en-US" sz="1800" dirty="0">
                <a:solidFill>
                  <a:schemeClr val="dk1"/>
                </a:solidFill>
              </a:rPr>
              <a:t>These </a:t>
            </a:r>
            <a:r>
              <a:rPr lang="en-US" sz="1800" b="1" dirty="0">
                <a:solidFill>
                  <a:schemeClr val="dk1"/>
                </a:solidFill>
              </a:rPr>
              <a:t>climate pressures exacerbates the impacts of anthropogenic threats</a:t>
            </a:r>
            <a:r>
              <a:rPr lang="en-US" sz="1800" dirty="0">
                <a:solidFill>
                  <a:schemeClr val="dk1"/>
                </a:solidFill>
              </a:rPr>
              <a:t>–increasing the vulnerability of marine and coastal ecosystems.</a:t>
            </a:r>
            <a:endParaRPr sz="1800" dirty="0">
              <a:solidFill>
                <a:schemeClr val="dk1"/>
              </a:solidFill>
            </a:endParaRPr>
          </a:p>
          <a:p>
            <a:pPr marL="0" marR="0" lvl="0" indent="0" algn="l" rtl="0">
              <a:spcBef>
                <a:spcPts val="800"/>
              </a:spcBef>
              <a:spcAft>
                <a:spcPts val="0"/>
              </a:spcAft>
              <a:buNone/>
            </a:pPr>
            <a:endParaRPr sz="1800" dirty="0">
              <a:solidFill>
                <a:schemeClr val="dk1"/>
              </a:solidFill>
              <a:latin typeface="Arial"/>
              <a:ea typeface="Arial"/>
              <a:cs typeface="Arial"/>
              <a:sym typeface="Arial"/>
            </a:endParaRPr>
          </a:p>
        </p:txBody>
      </p:sp>
      <p:pic>
        <p:nvPicPr>
          <p:cNvPr id="248" name="Google Shape;248;p18"/>
          <p:cNvPicPr preferRelativeResize="0"/>
          <p:nvPr/>
        </p:nvPicPr>
        <p:blipFill>
          <a:blip r:embed="rId3">
            <a:alphaModFix/>
          </a:blip>
          <a:stretch>
            <a:fillRect/>
          </a:stretch>
        </p:blipFill>
        <p:spPr>
          <a:xfrm>
            <a:off x="1729975" y="3429000"/>
            <a:ext cx="7068750" cy="3231875"/>
          </a:xfrm>
          <a:prstGeom prst="rect">
            <a:avLst/>
          </a:prstGeom>
          <a:noFill/>
          <a:ln>
            <a:noFill/>
          </a:ln>
        </p:spPr>
      </p:pic>
      <p:sp>
        <p:nvSpPr>
          <p:cNvPr id="249" name="Google Shape;249;p18"/>
          <p:cNvSpPr txBox="1"/>
          <p:nvPr/>
        </p:nvSpPr>
        <p:spPr>
          <a:xfrm>
            <a:off x="8914531" y="3673125"/>
            <a:ext cx="2738700" cy="2262600"/>
          </a:xfrm>
          <a:prstGeom prst="rect">
            <a:avLst/>
          </a:prstGeom>
          <a:noFill/>
          <a:ln>
            <a:noFill/>
          </a:ln>
        </p:spPr>
        <p:txBody>
          <a:bodyPr spcFirstLastPara="1" wrap="square" lIns="91425" tIns="91425" rIns="91425" bIns="91425" anchor="t" anchorCtr="0">
            <a:spAutoFit/>
          </a:bodyPr>
          <a:lstStyle/>
          <a:p>
            <a:pPr marL="0" marR="0" lvl="0" indent="0" algn="just" rtl="0">
              <a:spcBef>
                <a:spcPts val="1200"/>
              </a:spcBef>
              <a:spcAft>
                <a:spcPts val="0"/>
              </a:spcAft>
              <a:buClr>
                <a:srgbClr val="000000"/>
              </a:buClr>
              <a:buSzPts val="1600"/>
              <a:buFont typeface="Arial"/>
              <a:buNone/>
            </a:pPr>
            <a:r>
              <a:rPr lang="en-US" sz="1500" b="1" dirty="0"/>
              <a:t>Figure 6. </a:t>
            </a:r>
            <a:r>
              <a:rPr lang="en-US" sz="1500" dirty="0"/>
              <a:t>Exposure to different threats: a) climate typology (Alino et al., 2019); storm frequency (Cinco et al., 2016); and fisher density across the South China Sea in Philippine waters (LME). Color darkens with increase in values.</a:t>
            </a:r>
            <a:endParaRPr sz="15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2"/>
          <p:cNvSpPr txBox="1"/>
          <p:nvPr/>
        </p:nvSpPr>
        <p:spPr>
          <a:xfrm>
            <a:off x="1591601" y="320705"/>
            <a:ext cx="10061630" cy="646331"/>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1.3.1 SYSTEM STATES MEDIATED BY POLLUTION (E.G. NUTRIENTS, PLASTICS, OTHER POLLUTANTS)</a:t>
            </a:r>
            <a:endParaRPr sz="1800" b="1">
              <a:solidFill>
                <a:schemeClr val="lt1"/>
              </a:solidFill>
              <a:latin typeface="Arial"/>
              <a:ea typeface="Arial"/>
              <a:cs typeface="Arial"/>
              <a:sym typeface="Arial"/>
            </a:endParaRPr>
          </a:p>
        </p:txBody>
      </p:sp>
      <p:sp>
        <p:nvSpPr>
          <p:cNvPr id="255" name="Google Shape;255;p22"/>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pic>
        <p:nvPicPr>
          <p:cNvPr id="256" name="Google Shape;256;p22"/>
          <p:cNvPicPr preferRelativeResize="0"/>
          <p:nvPr/>
        </p:nvPicPr>
        <p:blipFill rotWithShape="1">
          <a:blip r:embed="rId3">
            <a:alphaModFix/>
          </a:blip>
          <a:srcRect l="15239" t="7943" r="15744" b="9645"/>
          <a:stretch/>
        </p:blipFill>
        <p:spPr>
          <a:xfrm>
            <a:off x="2794188" y="1102974"/>
            <a:ext cx="7656456" cy="5142658"/>
          </a:xfrm>
          <a:prstGeom prst="rect">
            <a:avLst/>
          </a:prstGeom>
          <a:noFill/>
          <a:ln>
            <a:noFill/>
          </a:ln>
        </p:spPr>
      </p:pic>
      <p:sp>
        <p:nvSpPr>
          <p:cNvPr id="257" name="Google Shape;257;p22"/>
          <p:cNvSpPr txBox="1"/>
          <p:nvPr/>
        </p:nvSpPr>
        <p:spPr>
          <a:xfrm>
            <a:off x="2838816" y="6078594"/>
            <a:ext cx="7567200" cy="415500"/>
          </a:xfrm>
          <a:prstGeom prst="rect">
            <a:avLst/>
          </a:prstGeom>
          <a:noFill/>
          <a:ln>
            <a:noFill/>
          </a:ln>
        </p:spPr>
        <p:txBody>
          <a:bodyPr spcFirstLastPara="1" wrap="square" lIns="91425" tIns="91425" rIns="91425" bIns="91425" anchor="t" anchorCtr="0">
            <a:spAutoFit/>
          </a:bodyPr>
          <a:lstStyle/>
          <a:p>
            <a:pPr marL="0" marR="0" lvl="0" indent="0" algn="ctr" rtl="0">
              <a:spcBef>
                <a:spcPts val="1200"/>
              </a:spcBef>
              <a:spcAft>
                <a:spcPts val="0"/>
              </a:spcAft>
              <a:buClr>
                <a:srgbClr val="000000"/>
              </a:buClr>
              <a:buSzPts val="1600"/>
              <a:buFont typeface="Arial"/>
              <a:buNone/>
            </a:pPr>
            <a:r>
              <a:rPr lang="en-US" sz="1500" b="1" dirty="0"/>
              <a:t>Figure 7. </a:t>
            </a:r>
            <a:r>
              <a:rPr lang="en-US" sz="1500" dirty="0"/>
              <a:t>Summary of pollution hotspots identified in TDA 2.0 (2025)</a:t>
            </a:r>
            <a:endParaRPr sz="15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5"/>
          <p:cNvSpPr txBox="1"/>
          <p:nvPr/>
        </p:nvSpPr>
        <p:spPr>
          <a:xfrm>
            <a:off x="1591600" y="320700"/>
            <a:ext cx="10262700" cy="646500"/>
          </a:xfrm>
          <a:prstGeom prst="rect">
            <a:avLst/>
          </a:prstGeom>
          <a:solidFill>
            <a:srgbClr val="2B3C9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1.3.2 SYSTEM STATES MANIFESTED BY COASTAL HABITATS (CORAL REEFS, SEAGRASSES, MANGROVES, WETLANDS)</a:t>
            </a:r>
            <a:endParaRPr sz="1800" b="1">
              <a:solidFill>
                <a:schemeClr val="lt1"/>
              </a:solidFill>
              <a:latin typeface="Arial"/>
              <a:ea typeface="Arial"/>
              <a:cs typeface="Arial"/>
              <a:sym typeface="Arial"/>
            </a:endParaRPr>
          </a:p>
        </p:txBody>
      </p:sp>
      <p:sp>
        <p:nvSpPr>
          <p:cNvPr id="263" name="Google Shape;263;p25"/>
          <p:cNvSpPr txBox="1"/>
          <p:nvPr/>
        </p:nvSpPr>
        <p:spPr>
          <a:xfrm>
            <a:off x="176742" y="981143"/>
            <a:ext cx="1224501"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a:solidFill>
                  <a:srgbClr val="2B3C94"/>
                </a:solidFill>
                <a:latin typeface="Arial"/>
                <a:ea typeface="Arial"/>
                <a:cs typeface="Arial"/>
                <a:sym typeface="Arial"/>
              </a:rPr>
              <a:t>RSTC3 Meeting     </a:t>
            </a:r>
            <a:endParaRPr/>
          </a:p>
          <a:p>
            <a:pPr marL="0" marR="0" lvl="0" indent="0" algn="l" rtl="0">
              <a:spcBef>
                <a:spcPts val="0"/>
              </a:spcBef>
              <a:spcAft>
                <a:spcPts val="0"/>
              </a:spcAft>
              <a:buNone/>
            </a:pPr>
            <a:r>
              <a:rPr lang="en-US" sz="1000">
                <a:solidFill>
                  <a:srgbClr val="495057"/>
                </a:solidFill>
                <a:latin typeface="Arial"/>
                <a:ea typeface="Arial"/>
                <a:cs typeface="Arial"/>
                <a:sym typeface="Arial"/>
              </a:rPr>
              <a:t>26-28 Jan 2026        </a:t>
            </a:r>
            <a:endParaRPr/>
          </a:p>
          <a:p>
            <a:pPr marL="0" marR="0" lvl="0" indent="0" algn="l" rtl="0">
              <a:spcBef>
                <a:spcPts val="0"/>
              </a:spcBef>
              <a:spcAft>
                <a:spcPts val="0"/>
              </a:spcAft>
              <a:buNone/>
            </a:pPr>
            <a:r>
              <a:rPr lang="en-US" sz="1000" b="0" i="0">
                <a:solidFill>
                  <a:srgbClr val="495057"/>
                </a:solidFill>
                <a:latin typeface="Arial"/>
                <a:ea typeface="Arial"/>
                <a:cs typeface="Arial"/>
                <a:sym typeface="Arial"/>
              </a:rPr>
              <a:t>Phú Quốc</a:t>
            </a:r>
            <a:endParaRPr sz="1000">
              <a:solidFill>
                <a:schemeClr val="dk1"/>
              </a:solidFill>
              <a:latin typeface="Arial"/>
              <a:ea typeface="Arial"/>
              <a:cs typeface="Arial"/>
              <a:sym typeface="Arial"/>
            </a:endParaRPr>
          </a:p>
        </p:txBody>
      </p:sp>
      <p:graphicFrame>
        <p:nvGraphicFramePr>
          <p:cNvPr id="264" name="Google Shape;264;p25"/>
          <p:cNvGraphicFramePr/>
          <p:nvPr>
            <p:extLst>
              <p:ext uri="{D42A27DB-BD31-4B8C-83A1-F6EECF244321}">
                <p14:modId xmlns:p14="http://schemas.microsoft.com/office/powerpoint/2010/main" val="1521122009"/>
              </p:ext>
            </p:extLst>
          </p:nvPr>
        </p:nvGraphicFramePr>
        <p:xfrm>
          <a:off x="1591600" y="1077603"/>
          <a:ext cx="10262600" cy="5641585"/>
        </p:xfrm>
        <a:graphic>
          <a:graphicData uri="http://schemas.openxmlformats.org/drawingml/2006/table">
            <a:tbl>
              <a:tblPr firstRow="1" bandRow="1">
                <a:noFill/>
                <a:tableStyleId>{49A578DF-FA3F-489D-BC8D-A9603357A7DF}</a:tableStyleId>
              </a:tblPr>
              <a:tblGrid>
                <a:gridCol w="1564150">
                  <a:extLst>
                    <a:ext uri="{9D8B030D-6E8A-4147-A177-3AD203B41FA5}">
                      <a16:colId xmlns:a16="http://schemas.microsoft.com/office/drawing/2014/main" val="20000"/>
                    </a:ext>
                  </a:extLst>
                </a:gridCol>
                <a:gridCol w="2814650">
                  <a:extLst>
                    <a:ext uri="{9D8B030D-6E8A-4147-A177-3AD203B41FA5}">
                      <a16:colId xmlns:a16="http://schemas.microsoft.com/office/drawing/2014/main" val="20001"/>
                    </a:ext>
                  </a:extLst>
                </a:gridCol>
                <a:gridCol w="3168550">
                  <a:extLst>
                    <a:ext uri="{9D8B030D-6E8A-4147-A177-3AD203B41FA5}">
                      <a16:colId xmlns:a16="http://schemas.microsoft.com/office/drawing/2014/main" val="20002"/>
                    </a:ext>
                  </a:extLst>
                </a:gridCol>
                <a:gridCol w="2715250">
                  <a:extLst>
                    <a:ext uri="{9D8B030D-6E8A-4147-A177-3AD203B41FA5}">
                      <a16:colId xmlns:a16="http://schemas.microsoft.com/office/drawing/2014/main" val="20003"/>
                    </a:ext>
                  </a:extLst>
                </a:gridCol>
              </a:tblGrid>
              <a:tr h="449375">
                <a:tc>
                  <a:txBody>
                    <a:bodyPr/>
                    <a:lstStyle/>
                    <a:p>
                      <a:pPr marL="0" marR="0" lvl="0" indent="0" algn="ctr" rtl="0">
                        <a:spcBef>
                          <a:spcPts val="0"/>
                        </a:spcBef>
                        <a:spcAft>
                          <a:spcPts val="0"/>
                        </a:spcAft>
                        <a:buNone/>
                      </a:pPr>
                      <a:r>
                        <a:rPr lang="en-US" sz="1800">
                          <a:latin typeface="Arial"/>
                          <a:ea typeface="Arial"/>
                          <a:cs typeface="Arial"/>
                          <a:sym typeface="Arial"/>
                        </a:rPr>
                        <a:t>Coastal Ecosystem </a:t>
                      </a:r>
                      <a:endParaRPr sz="1800" b="1">
                        <a:solidFill>
                          <a:schemeClr val="lt1"/>
                        </a:solidFill>
                        <a:latin typeface="Arial"/>
                        <a:ea typeface="Arial"/>
                        <a:cs typeface="Arial"/>
                        <a:sym typeface="Arial"/>
                      </a:endParaRPr>
                    </a:p>
                  </a:txBody>
                  <a:tcPr marL="91450" marR="91450" marT="45725" marB="45725" anchor="ctr">
                    <a:solidFill>
                      <a:srgbClr val="2B3C94"/>
                    </a:solidFill>
                  </a:tcPr>
                </a:tc>
                <a:tc>
                  <a:txBody>
                    <a:bodyPr/>
                    <a:lstStyle/>
                    <a:p>
                      <a:pPr marL="0" marR="0" lvl="0" indent="0" algn="ctr" rtl="0">
                        <a:spcBef>
                          <a:spcPts val="0"/>
                        </a:spcBef>
                        <a:spcAft>
                          <a:spcPts val="0"/>
                        </a:spcAft>
                        <a:buNone/>
                      </a:pPr>
                      <a:r>
                        <a:rPr lang="en-US" sz="1800" dirty="0">
                          <a:latin typeface="Arial"/>
                          <a:ea typeface="Arial"/>
                          <a:cs typeface="Arial"/>
                          <a:sym typeface="Arial"/>
                        </a:rPr>
                        <a:t>Area Cover</a:t>
                      </a:r>
                      <a:endParaRPr sz="1800" b="1" dirty="0">
                        <a:solidFill>
                          <a:schemeClr val="lt1"/>
                        </a:solidFill>
                        <a:latin typeface="Arial"/>
                        <a:ea typeface="Arial"/>
                        <a:cs typeface="Arial"/>
                        <a:sym typeface="Arial"/>
                      </a:endParaRPr>
                    </a:p>
                  </a:txBody>
                  <a:tcPr marL="91450" marR="91450" marT="45725" marB="45725" anchor="ctr">
                    <a:solidFill>
                      <a:srgbClr val="2B3C94"/>
                    </a:solidFill>
                  </a:tcPr>
                </a:tc>
                <a:tc>
                  <a:txBody>
                    <a:bodyPr/>
                    <a:lstStyle/>
                    <a:p>
                      <a:pPr marL="0" lvl="0" indent="0" algn="ctr" rtl="0">
                        <a:spcBef>
                          <a:spcPts val="0"/>
                        </a:spcBef>
                        <a:spcAft>
                          <a:spcPts val="0"/>
                        </a:spcAft>
                        <a:buClr>
                          <a:schemeClr val="dk1"/>
                        </a:buClr>
                        <a:buFont typeface="Arial"/>
                        <a:buNone/>
                      </a:pPr>
                      <a:r>
                        <a:rPr lang="en-US" sz="1800">
                          <a:latin typeface="Arial"/>
                          <a:ea typeface="Arial"/>
                          <a:cs typeface="Arial"/>
                          <a:sym typeface="Arial"/>
                        </a:rPr>
                        <a:t>Biodiversity Condition</a:t>
                      </a:r>
                      <a:endParaRPr sz="1800">
                        <a:latin typeface="Arial"/>
                        <a:ea typeface="Arial"/>
                        <a:cs typeface="Arial"/>
                        <a:sym typeface="Arial"/>
                      </a:endParaRPr>
                    </a:p>
                  </a:txBody>
                  <a:tcPr marL="91450" marR="91450" marT="45725" marB="45725" anchor="ctr">
                    <a:solidFill>
                      <a:srgbClr val="2B3C94"/>
                    </a:solidFill>
                  </a:tcPr>
                </a:tc>
                <a:tc>
                  <a:txBody>
                    <a:bodyPr/>
                    <a:lstStyle/>
                    <a:p>
                      <a:pPr marL="0" marR="0" lvl="0" indent="0" algn="ctr" rtl="0">
                        <a:spcBef>
                          <a:spcPts val="0"/>
                        </a:spcBef>
                        <a:spcAft>
                          <a:spcPts val="0"/>
                        </a:spcAft>
                        <a:buNone/>
                      </a:pPr>
                      <a:r>
                        <a:rPr lang="en-US" sz="1800">
                          <a:latin typeface="Arial"/>
                          <a:ea typeface="Arial"/>
                          <a:cs typeface="Arial"/>
                          <a:sym typeface="Arial"/>
                        </a:rPr>
                        <a:t>Increase or Decrease Over the years</a:t>
                      </a:r>
                      <a:endParaRPr sz="1800" b="1">
                        <a:solidFill>
                          <a:schemeClr val="lt1"/>
                        </a:solidFill>
                        <a:latin typeface="Arial"/>
                        <a:ea typeface="Arial"/>
                        <a:cs typeface="Arial"/>
                        <a:sym typeface="Arial"/>
                      </a:endParaRPr>
                    </a:p>
                  </a:txBody>
                  <a:tcPr marL="91450" marR="91450" marT="45725" marB="45725" anchor="ctr">
                    <a:solidFill>
                      <a:srgbClr val="2B3C94"/>
                    </a:solidFill>
                  </a:tcPr>
                </a:tc>
                <a:extLst>
                  <a:ext uri="{0D108BD9-81ED-4DB2-BD59-A6C34878D82A}">
                    <a16:rowId xmlns:a16="http://schemas.microsoft.com/office/drawing/2014/main" val="10000"/>
                  </a:ext>
                </a:extLst>
              </a:tr>
              <a:tr h="449375">
                <a:tc>
                  <a:txBody>
                    <a:bodyPr/>
                    <a:lstStyle/>
                    <a:p>
                      <a:pPr marL="0" marR="0" lvl="0" indent="0" algn="l" rtl="0">
                        <a:spcBef>
                          <a:spcPts val="0"/>
                        </a:spcBef>
                        <a:spcAft>
                          <a:spcPts val="0"/>
                        </a:spcAft>
                        <a:buNone/>
                      </a:pPr>
                      <a:r>
                        <a:rPr lang="en-US" sz="1700"/>
                        <a:t>Mangroves</a:t>
                      </a:r>
                      <a:endParaRPr sz="1700"/>
                    </a:p>
                  </a:txBody>
                  <a:tcPr marL="91450" marR="91450" marT="45725" marB="45725" anchor="ctr">
                    <a:noFill/>
                  </a:tcPr>
                </a:tc>
                <a:tc>
                  <a:txBody>
                    <a:bodyPr/>
                    <a:lstStyle/>
                    <a:p>
                      <a:pPr marL="0" marR="0" lvl="0" indent="0" algn="l" rtl="0">
                        <a:spcBef>
                          <a:spcPts val="0"/>
                        </a:spcBef>
                        <a:spcAft>
                          <a:spcPts val="0"/>
                        </a:spcAft>
                        <a:buNone/>
                      </a:pPr>
                      <a:r>
                        <a:rPr lang="en-US" b="1"/>
                        <a:t>35,553 ha</a:t>
                      </a:r>
                      <a:r>
                        <a:rPr lang="en-US"/>
                        <a:t> of mangroves in the SCS-LME (</a:t>
                      </a:r>
                      <a:r>
                        <a:rPr lang="en-US" b="1"/>
                        <a:t>14% of the national total</a:t>
                      </a:r>
                      <a:r>
                        <a:rPr lang="en-US"/>
                        <a:t>), with the </a:t>
                      </a:r>
                      <a:r>
                        <a:rPr lang="en-US" b="1"/>
                        <a:t>majority in Western Palawan (76.5%), </a:t>
                      </a:r>
                      <a:r>
                        <a:rPr lang="en-US"/>
                        <a:t>followed </a:t>
                      </a:r>
                      <a:r>
                        <a:rPr lang="en-US" b="1"/>
                        <a:t>by Cagayan (13.5%)</a:t>
                      </a:r>
                      <a:r>
                        <a:rPr lang="en-US"/>
                        <a:t>.</a:t>
                      </a:r>
                      <a:endParaRPr/>
                    </a:p>
                  </a:txBody>
                  <a:tcPr marL="91450" marR="91450" marT="45725" marB="45725" anchor="ctr">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r>
                        <a:rPr lang="en-US" b="1"/>
                        <a:t>Generally improving </a:t>
                      </a:r>
                      <a:r>
                        <a:rPr lang="en-US"/>
                        <a:t>condition due to expansion;</a:t>
                      </a:r>
                      <a:r>
                        <a:rPr lang="en-US" b="1"/>
                        <a:t> no widespread degradation</a:t>
                      </a:r>
                      <a:r>
                        <a:rPr lang="en-US"/>
                        <a:t> reported in cited source</a:t>
                      </a:r>
                      <a:endParaRPr/>
                    </a:p>
                  </a:txBody>
                  <a:tcPr marL="91450" marR="91450" marT="45725" marB="45725" anchor="ctr">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r>
                        <a:rPr lang="en-US" b="1"/>
                        <a:t>Increase </a:t>
                      </a:r>
                      <a:r>
                        <a:rPr lang="en-US"/>
                        <a:t>of approximately </a:t>
                      </a:r>
                      <a:r>
                        <a:rPr lang="en-US" b="1"/>
                        <a:t>5,667 ha</a:t>
                      </a:r>
                      <a:r>
                        <a:rPr lang="en-US"/>
                        <a:t> from 2000–2023, with notable gains around 2020</a:t>
                      </a:r>
                      <a:endParaRPr/>
                    </a:p>
                  </a:txBody>
                  <a:tcPr marL="91450" marR="91450" marT="45725" marB="45725" anchor="ctr">
                    <a:lnB w="127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r h="795050">
                <a:tc>
                  <a:txBody>
                    <a:bodyPr/>
                    <a:lstStyle/>
                    <a:p>
                      <a:pPr marL="0" marR="0" lvl="0" indent="0" algn="l" rtl="0">
                        <a:spcBef>
                          <a:spcPts val="0"/>
                        </a:spcBef>
                        <a:spcAft>
                          <a:spcPts val="0"/>
                        </a:spcAft>
                        <a:buNone/>
                      </a:pPr>
                      <a:r>
                        <a:rPr lang="en-US" sz="1700"/>
                        <a:t>Seagrass</a:t>
                      </a:r>
                      <a:endParaRPr sz="1700"/>
                    </a:p>
                  </a:txBody>
                  <a:tcPr marL="91450" marR="91450" marT="45725" marB="45725" anchor="ctr">
                    <a:lnR w="12700" cap="flat" cmpd="sng">
                      <a:solidFill>
                        <a:schemeClr val="lt1"/>
                      </a:solidFill>
                      <a:prstDash val="solid"/>
                      <a:round/>
                      <a:headEnd type="none" w="sm" len="sm"/>
                      <a:tailEnd type="none" w="sm" len="sm"/>
                    </a:lnR>
                    <a:noFill/>
                  </a:tcPr>
                </a:tc>
                <a:tc>
                  <a:txBody>
                    <a:bodyPr/>
                    <a:lstStyle/>
                    <a:p>
                      <a:pPr marL="0" marR="0" lvl="0" indent="0" algn="l" rtl="0">
                        <a:spcBef>
                          <a:spcPts val="0"/>
                        </a:spcBef>
                        <a:spcAft>
                          <a:spcPts val="0"/>
                        </a:spcAft>
                        <a:buNone/>
                      </a:pPr>
                      <a:r>
                        <a:rPr lang="en-US"/>
                        <a:t>Estimated </a:t>
                      </a:r>
                      <a:r>
                        <a:rPr lang="en-US" b="1"/>
                        <a:t>12,685 km² (1,268,500 ha) </a:t>
                      </a:r>
                      <a:r>
                        <a:rPr lang="en-US"/>
                        <a:t>in SCS-LME,</a:t>
                      </a:r>
                      <a:r>
                        <a:rPr lang="en-US" b="1"/>
                        <a:t> </a:t>
                      </a:r>
                      <a:r>
                        <a:rPr lang="en-US"/>
                        <a:t>representing </a:t>
                      </a:r>
                      <a:r>
                        <a:rPr lang="en-US" b="1"/>
                        <a:t>~85% of national seagrass cover</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r>
                        <a:rPr lang="en-US" b="1"/>
                        <a:t>Declining health condition </a:t>
                      </a:r>
                      <a:r>
                        <a:rPr lang="en-US"/>
                        <a:t>reported, </a:t>
                      </a:r>
                      <a:r>
                        <a:rPr lang="en-US" b="1"/>
                        <a:t>particularly in Palawan </a:t>
                      </a:r>
                      <a:r>
                        <a:rPr lang="en-US"/>
                        <a:t>(2004–2020);</a:t>
                      </a:r>
                      <a:r>
                        <a:rPr lang="en-US" b="1"/>
                        <a:t> limited time-series data </a:t>
                      </a:r>
                      <a:r>
                        <a:rPr lang="en-US"/>
                        <a:t>across provinces</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r>
                        <a:rPr lang="en-US" b="1"/>
                        <a:t>Decrease </a:t>
                      </a:r>
                      <a:r>
                        <a:rPr lang="en-US"/>
                        <a:t>of approximately </a:t>
                      </a:r>
                      <a:r>
                        <a:rPr lang="en-US" b="1"/>
                        <a:t>10,560 km² (1,056,000 ha) </a:t>
                      </a:r>
                      <a:r>
                        <a:rPr lang="en-US"/>
                        <a:t>from 2008–2020 (~54% decline)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2"/>
                  </a:ext>
                </a:extLst>
              </a:tr>
              <a:tr h="1592150">
                <a:tc>
                  <a:txBody>
                    <a:bodyPr/>
                    <a:lstStyle/>
                    <a:p>
                      <a:pPr marL="0" marR="0" lvl="0" indent="0" algn="l" rtl="0">
                        <a:spcBef>
                          <a:spcPts val="0"/>
                        </a:spcBef>
                        <a:spcAft>
                          <a:spcPts val="0"/>
                        </a:spcAft>
                        <a:buNone/>
                      </a:pPr>
                      <a:r>
                        <a:rPr lang="en-US" sz="1700"/>
                        <a:t>Coral Reef</a:t>
                      </a:r>
                      <a:endParaRPr sz="1700"/>
                    </a:p>
                  </a:txBody>
                  <a:tcPr marL="91450" marR="91450" marT="45725" marB="45725" anchor="ctr">
                    <a:lnR w="12700" cap="flat" cmpd="sng">
                      <a:solidFill>
                        <a:schemeClr val="lt1"/>
                      </a:solidFill>
                      <a:prstDash val="solid"/>
                      <a:round/>
                      <a:headEnd type="none" w="sm" len="sm"/>
                      <a:tailEnd type="none" w="sm" len="sm"/>
                    </a:lnR>
                    <a:noFill/>
                  </a:tcPr>
                </a:tc>
                <a:tc>
                  <a:txBody>
                    <a:bodyPr/>
                    <a:lstStyle/>
                    <a:p>
                      <a:pPr marL="0" marR="0" lvl="0" indent="0" algn="l" rtl="0">
                        <a:spcBef>
                          <a:spcPts val="0"/>
                        </a:spcBef>
                        <a:spcAft>
                          <a:spcPts val="0"/>
                        </a:spcAft>
                        <a:buNone/>
                      </a:pPr>
                      <a:r>
                        <a:rPr lang="en-US"/>
                        <a:t>~371,210 ha (≈30% of PH reef area; Palawan ≈80%). Reported to shift from </a:t>
                      </a:r>
                      <a:r>
                        <a:rPr lang="en-US" b="1"/>
                        <a:t>coral-dominated to algal/rubble-dominated reefs</a:t>
                      </a:r>
                      <a:r>
                        <a:rPr lang="en-US"/>
                        <a:t>, especially </a:t>
                      </a:r>
                      <a:r>
                        <a:rPr lang="en-US" b="1"/>
                        <a:t>outside MPAs</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r>
                        <a:rPr lang="en-US" b="1"/>
                        <a:t>Recorded reduced complexity and biodiversity</a:t>
                      </a:r>
                      <a:r>
                        <a:rPr lang="en-US"/>
                        <a:t> (40% poor, 40% fair, 13% good, 7% excellent in surveyed reefs); k</a:t>
                      </a:r>
                      <a:r>
                        <a:rPr lang="en-US" b="1"/>
                        <a:t>ey biodiversity areas</a:t>
                      </a:r>
                      <a:r>
                        <a:rPr lang="en-US"/>
                        <a:t> (e.g., Apo Reef, El Nido, Malampaya Sound) </a:t>
                      </a:r>
                      <a:r>
                        <a:rPr lang="en-US" b="1"/>
                        <a:t>remain vital but increasingly pressured.</a:t>
                      </a:r>
                      <a:endParaRPr b="1"/>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marR="0" lvl="0" indent="0" algn="l" rtl="0">
                        <a:spcBef>
                          <a:spcPts val="0"/>
                        </a:spcBef>
                        <a:spcAft>
                          <a:spcPts val="0"/>
                        </a:spcAft>
                        <a:buNone/>
                      </a:pPr>
                      <a:r>
                        <a:rPr lang="en-US" b="1"/>
                        <a:t>Overall decline, </a:t>
                      </a:r>
                      <a:r>
                        <a:rPr lang="en-US"/>
                        <a:t>with increasing degradation outside MPAs</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3"/>
                  </a:ext>
                </a:extLst>
              </a:tr>
              <a:tr h="795050">
                <a:tc>
                  <a:txBody>
                    <a:bodyPr/>
                    <a:lstStyle/>
                    <a:p>
                      <a:pPr marL="0" lvl="0" indent="0" algn="l" rtl="0">
                        <a:spcBef>
                          <a:spcPts val="0"/>
                        </a:spcBef>
                        <a:spcAft>
                          <a:spcPts val="0"/>
                        </a:spcAft>
                        <a:buClr>
                          <a:schemeClr val="dk1"/>
                        </a:buClr>
                        <a:buSzPts val="1100"/>
                        <a:buFont typeface="Arial"/>
                        <a:buNone/>
                      </a:pPr>
                      <a:r>
                        <a:rPr lang="en-US" sz="1500"/>
                        <a:t>Wetlands</a:t>
                      </a:r>
                      <a:endParaRPr sz="1500"/>
                    </a:p>
                    <a:p>
                      <a:pPr marL="0" lvl="0" indent="0" algn="l" rtl="0">
                        <a:spcBef>
                          <a:spcPts val="0"/>
                        </a:spcBef>
                        <a:spcAft>
                          <a:spcPts val="0"/>
                        </a:spcAft>
                        <a:buClr>
                          <a:schemeClr val="dk1"/>
                        </a:buClr>
                        <a:buSzPts val="1100"/>
                        <a:buFont typeface="Arial"/>
                        <a:buNone/>
                      </a:pPr>
                      <a:r>
                        <a:rPr lang="en-US" sz="1100" i="1"/>
                        <a:t>(MSPLS &amp; LLPWP; includes</a:t>
                      </a:r>
                      <a:endParaRPr sz="1100" i="1"/>
                    </a:p>
                    <a:p>
                      <a:pPr marL="0" lvl="0" indent="0" algn="l" rtl="0">
                        <a:spcBef>
                          <a:spcPts val="0"/>
                        </a:spcBef>
                        <a:spcAft>
                          <a:spcPts val="0"/>
                        </a:spcAft>
                        <a:buClr>
                          <a:schemeClr val="dk1"/>
                        </a:buClr>
                        <a:buSzPts val="1100"/>
                        <a:buFont typeface="Arial"/>
                        <a:buNone/>
                      </a:pPr>
                      <a:r>
                        <a:rPr lang="en-US" sz="1100" i="1"/>
                        <a:t>mangroves, coral reefs)</a:t>
                      </a:r>
                      <a:endParaRPr sz="1100" i="1"/>
                    </a:p>
                    <a:p>
                      <a:pPr marL="0" marR="0" lvl="0" indent="0" algn="l" rtl="0">
                        <a:spcBef>
                          <a:spcPts val="0"/>
                        </a:spcBef>
                        <a:spcAft>
                          <a:spcPts val="0"/>
                        </a:spcAft>
                        <a:buNone/>
                      </a:pPr>
                      <a:endParaRPr sz="1500"/>
                    </a:p>
                  </a:txBody>
                  <a:tcPr marL="91450" marR="91450" marT="45725" marB="45725" anchor="ctr">
                    <a:lnR w="12700" cap="flat" cmpd="sng">
                      <a:solidFill>
                        <a:schemeClr val="lt1"/>
                      </a:solidFill>
                      <a:prstDash val="solid"/>
                      <a:round/>
                      <a:headEnd type="none" w="sm" len="sm"/>
                      <a:tailEnd type="none" w="sm" len="sm"/>
                    </a:lnR>
                    <a:noFill/>
                  </a:tcPr>
                </a:tc>
                <a:tc>
                  <a:txBody>
                    <a:bodyPr/>
                    <a:lstStyle/>
                    <a:p>
                      <a:pPr marL="0" marR="0" lvl="0" indent="0" algn="l" rtl="0">
                        <a:spcBef>
                          <a:spcPts val="0"/>
                        </a:spcBef>
                        <a:spcAft>
                          <a:spcPts val="0"/>
                        </a:spcAft>
                        <a:buNone/>
                      </a:pPr>
                      <a:r>
                        <a:rPr lang="en-US" b="1"/>
                        <a:t>11,633.78 ha</a:t>
                      </a:r>
                      <a:r>
                        <a:rPr lang="en-US"/>
                        <a:t> recorded for coastal wetlands</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lnSpc>
                          <a:spcPct val="115000"/>
                        </a:lnSpc>
                        <a:spcBef>
                          <a:spcPts val="1200"/>
                        </a:spcBef>
                        <a:spcAft>
                          <a:spcPts val="1200"/>
                        </a:spcAft>
                        <a:buClr>
                          <a:schemeClr val="dk1"/>
                        </a:buClr>
                        <a:buSzPts val="1100"/>
                        <a:buFont typeface="Arial"/>
                        <a:buNone/>
                      </a:pPr>
                      <a:r>
                        <a:rPr lang="en-US" b="1"/>
                        <a:t>Highly stressed</a:t>
                      </a:r>
                      <a:r>
                        <a:rPr lang="en-US"/>
                        <a:t>, especially in urbanized areas (e.g., Manila Bay). Shows overall declining trend particularly in MSPLS and LLPWP due to anthropogenic pressure</a:t>
                      </a:r>
                      <a:endParaRPr b="1"/>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tc>
                  <a:txBody>
                    <a:bodyPr/>
                    <a:lstStyle/>
                    <a:p>
                      <a:pPr marL="0" lvl="0" indent="0" algn="l" rtl="0">
                        <a:lnSpc>
                          <a:spcPct val="115000"/>
                        </a:lnSpc>
                        <a:spcBef>
                          <a:spcPts val="1200"/>
                        </a:spcBef>
                        <a:spcAft>
                          <a:spcPts val="0"/>
                        </a:spcAft>
                        <a:buClr>
                          <a:schemeClr val="dk1"/>
                        </a:buClr>
                        <a:buSzPts val="1100"/>
                        <a:buFont typeface="Arial"/>
                        <a:buNone/>
                      </a:pPr>
                      <a:r>
                        <a:rPr lang="en-US" dirty="0"/>
                        <a:t>Overall declining trend, varies in poor-good condition</a:t>
                      </a:r>
                      <a:endParaRPr dirty="0"/>
                    </a:p>
                    <a:p>
                      <a:pPr marL="0" lvl="0" indent="0" algn="ctr" rtl="0">
                        <a:spcBef>
                          <a:spcPts val="1200"/>
                        </a:spcBef>
                        <a:spcAft>
                          <a:spcPts val="0"/>
                        </a:spcAft>
                        <a:buClr>
                          <a:schemeClr val="dk1"/>
                        </a:buClr>
                        <a:buSzPts val="1100"/>
                        <a:buFont typeface="Arial"/>
                        <a:buNone/>
                      </a:pPr>
                      <a:endParaRPr dirty="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4"/>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2775</Words>
  <Application>Microsoft Office PowerPoint</Application>
  <PresentationFormat>Widescreen</PresentationFormat>
  <Paragraphs>280</Paragraphs>
  <Slides>26</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Calibri</vt:lpstr>
      <vt:lpstr>Arial</vt:lpstr>
      <vt:lpstr>Aptos</vt:lpstr>
      <vt:lpstr>Play</vt:lpstr>
      <vt:lpstr>Lato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Ade Putra</dc:creator>
  <cp:lastModifiedBy>Chiara Graziella Loor</cp:lastModifiedBy>
  <cp:revision>4</cp:revision>
  <dcterms:created xsi:type="dcterms:W3CDTF">2017-04-05T12:34:05Z</dcterms:created>
  <dcterms:modified xsi:type="dcterms:W3CDTF">2026-01-26T04:35:09Z</dcterms:modified>
</cp:coreProperties>
</file>