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26"/>
  </p:notesMasterIdLst>
  <p:handoutMasterIdLst>
    <p:handoutMasterId r:id="rId27"/>
  </p:handoutMasterIdLst>
  <p:sldIdLst>
    <p:sldId id="259" r:id="rId2"/>
    <p:sldId id="305" r:id="rId3"/>
    <p:sldId id="317" r:id="rId4"/>
    <p:sldId id="318" r:id="rId5"/>
    <p:sldId id="309" r:id="rId6"/>
    <p:sldId id="310" r:id="rId7"/>
    <p:sldId id="256" r:id="rId8"/>
    <p:sldId id="319" r:id="rId9"/>
    <p:sldId id="311" r:id="rId10"/>
    <p:sldId id="312" r:id="rId11"/>
    <p:sldId id="313" r:id="rId12"/>
    <p:sldId id="320" r:id="rId13"/>
    <p:sldId id="321" r:id="rId14"/>
    <p:sldId id="314" r:id="rId15"/>
    <p:sldId id="326" r:id="rId16"/>
    <p:sldId id="322" r:id="rId17"/>
    <p:sldId id="315" r:id="rId18"/>
    <p:sldId id="328" r:id="rId19"/>
    <p:sldId id="323" r:id="rId20"/>
    <p:sldId id="324" r:id="rId21"/>
    <p:sldId id="316" r:id="rId22"/>
    <p:sldId id="329" r:id="rId23"/>
    <p:sldId id="325" r:id="rId24"/>
    <p:sldId id="301" r:id="rId25"/>
  </p:sldIdLst>
  <p:sldSz cx="12192000" cy="6858000"/>
  <p:notesSz cx="9144000" cy="6858000"/>
  <p:defaultText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5B9BD5"/>
    <a:srgbClr val="2068AB"/>
    <a:srgbClr val="F0EC2B"/>
    <a:srgbClr val="2B3C94"/>
    <a:srgbClr val="F3C829"/>
    <a:srgbClr val="4AA049"/>
    <a:srgbClr val="2C3A93"/>
    <a:srgbClr val="2D3892"/>
    <a:srgbClr val="2D36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575" autoAdjust="0"/>
    <p:restoredTop sz="82573" autoAdjust="0"/>
  </p:normalViewPr>
  <p:slideViewPr>
    <p:cSldViewPr snapToGrid="0">
      <p:cViewPr varScale="1">
        <p:scale>
          <a:sx n="73" d="100"/>
          <a:sy n="73" d="100"/>
        </p:scale>
        <p:origin x="99" y="27"/>
      </p:cViewPr>
      <p:guideLst>
        <p:guide orient="horz" pos="2160"/>
        <p:guide pos="3840"/>
      </p:guideLst>
    </p:cSldViewPr>
  </p:slideViewPr>
  <p:notesTextViewPr>
    <p:cViewPr>
      <p:scale>
        <a:sx n="3" d="2"/>
        <a:sy n="3" d="2"/>
      </p:scale>
      <p:origin x="0" y="0"/>
    </p:cViewPr>
  </p:notesTextViewPr>
  <p:sorterViewPr>
    <p:cViewPr>
      <p:scale>
        <a:sx n="50" d="100"/>
        <a:sy n="5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46D25C2-E73E-445F-9AB7-1DB1C731FF64}" type="datetimeFigureOut">
              <a:rPr lang="en-US" smtClean="0"/>
              <a:t>1/24/2026</a:t>
            </a:fld>
            <a:endParaRPr lang="en-US" dirty="0"/>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CECF442-DBE7-4BAC-ACF7-D75621452DF4}" type="slidenum">
              <a:rPr lang="en-US" smtClean="0"/>
              <a:t>‹#›</a:t>
            </a:fld>
            <a:endParaRPr lang="en-US" dirty="0"/>
          </a:p>
        </p:txBody>
      </p:sp>
    </p:spTree>
    <p:extLst>
      <p:ext uri="{BB962C8B-B14F-4D97-AF65-F5344CB8AC3E}">
        <p14:creationId xmlns:p14="http://schemas.microsoft.com/office/powerpoint/2010/main" val="8989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677F4D77-93D2-466B-AD15-6DB0706EB917}" type="datetimeFigureOut">
              <a:rPr lang="en-US" smtClean="0"/>
              <a:t>1/24/2026</a:t>
            </a:fld>
            <a:endParaRPr lang="en-US" dirty="0"/>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08FFE8BC-2593-4B05-A319-550D1207BBB5}" type="slidenum">
              <a:rPr lang="en-US" smtClean="0"/>
              <a:t>‹#›</a:t>
            </a:fld>
            <a:endParaRPr lang="en-US" dirty="0"/>
          </a:p>
        </p:txBody>
      </p:sp>
    </p:spTree>
    <p:extLst>
      <p:ext uri="{BB962C8B-B14F-4D97-AF65-F5344CB8AC3E}">
        <p14:creationId xmlns:p14="http://schemas.microsoft.com/office/powerpoint/2010/main" val="360117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2</a:t>
            </a:fld>
            <a:endParaRPr lang="en-US" dirty="0"/>
          </a:p>
        </p:txBody>
      </p:sp>
    </p:spTree>
    <p:extLst>
      <p:ext uri="{BB962C8B-B14F-4D97-AF65-F5344CB8AC3E}">
        <p14:creationId xmlns:p14="http://schemas.microsoft.com/office/powerpoint/2010/main" val="3507405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12</a:t>
            </a:fld>
            <a:endParaRPr lang="en-US" dirty="0"/>
          </a:p>
        </p:txBody>
      </p:sp>
    </p:spTree>
    <p:extLst>
      <p:ext uri="{BB962C8B-B14F-4D97-AF65-F5344CB8AC3E}">
        <p14:creationId xmlns:p14="http://schemas.microsoft.com/office/powerpoint/2010/main" val="1243416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13</a:t>
            </a:fld>
            <a:endParaRPr lang="en-US" dirty="0"/>
          </a:p>
        </p:txBody>
      </p:sp>
    </p:spTree>
    <p:extLst>
      <p:ext uri="{BB962C8B-B14F-4D97-AF65-F5344CB8AC3E}">
        <p14:creationId xmlns:p14="http://schemas.microsoft.com/office/powerpoint/2010/main" val="3632379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14</a:t>
            </a:fld>
            <a:endParaRPr lang="en-US" dirty="0"/>
          </a:p>
        </p:txBody>
      </p:sp>
    </p:spTree>
    <p:extLst>
      <p:ext uri="{BB962C8B-B14F-4D97-AF65-F5344CB8AC3E}">
        <p14:creationId xmlns:p14="http://schemas.microsoft.com/office/powerpoint/2010/main" val="2052317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16</a:t>
            </a:fld>
            <a:endParaRPr lang="en-US" dirty="0"/>
          </a:p>
        </p:txBody>
      </p:sp>
    </p:spTree>
    <p:extLst>
      <p:ext uri="{BB962C8B-B14F-4D97-AF65-F5344CB8AC3E}">
        <p14:creationId xmlns:p14="http://schemas.microsoft.com/office/powerpoint/2010/main" val="128895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17</a:t>
            </a:fld>
            <a:endParaRPr lang="en-US" dirty="0"/>
          </a:p>
        </p:txBody>
      </p:sp>
    </p:spTree>
    <p:extLst>
      <p:ext uri="{BB962C8B-B14F-4D97-AF65-F5344CB8AC3E}">
        <p14:creationId xmlns:p14="http://schemas.microsoft.com/office/powerpoint/2010/main" val="3572461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C60C3-7350-5B1D-67D0-07C5923E8A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49FDDD-9691-40B9-945E-24BD3F48FA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F13D93-3910-7B33-34DE-B33E4714249F}"/>
              </a:ext>
            </a:extLst>
          </p:cNvPr>
          <p:cNvSpPr>
            <a:spLocks noGrp="1"/>
          </p:cNvSpPr>
          <p:nvPr>
            <p:ph type="body" idx="1"/>
          </p:nvPr>
        </p:nvSpPr>
        <p:spPr/>
        <p:txBody>
          <a:bodyPr/>
          <a:lstStyle/>
          <a:p>
            <a:endParaRPr lang="th-TH" dirty="0"/>
          </a:p>
        </p:txBody>
      </p:sp>
      <p:sp>
        <p:nvSpPr>
          <p:cNvPr id="4" name="Slide Number Placeholder 3">
            <a:extLst>
              <a:ext uri="{FF2B5EF4-FFF2-40B4-BE49-F238E27FC236}">
                <a16:creationId xmlns:a16="http://schemas.microsoft.com/office/drawing/2014/main" id="{EEB7996E-2D5F-4F26-1D38-D35D00E19D38}"/>
              </a:ext>
            </a:extLst>
          </p:cNvPr>
          <p:cNvSpPr>
            <a:spLocks noGrp="1"/>
          </p:cNvSpPr>
          <p:nvPr>
            <p:ph type="sldNum" sz="quarter" idx="5"/>
          </p:nvPr>
        </p:nvSpPr>
        <p:spPr/>
        <p:txBody>
          <a:bodyPr/>
          <a:lstStyle/>
          <a:p>
            <a:fld id="{08FFE8BC-2593-4B05-A319-550D1207BBB5}" type="slidenum">
              <a:rPr lang="en-US" smtClean="0"/>
              <a:t>18</a:t>
            </a:fld>
            <a:endParaRPr lang="en-US" dirty="0"/>
          </a:p>
        </p:txBody>
      </p:sp>
    </p:spTree>
    <p:extLst>
      <p:ext uri="{BB962C8B-B14F-4D97-AF65-F5344CB8AC3E}">
        <p14:creationId xmlns:p14="http://schemas.microsoft.com/office/powerpoint/2010/main" val="2192740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19</a:t>
            </a:fld>
            <a:endParaRPr lang="en-US" dirty="0"/>
          </a:p>
        </p:txBody>
      </p:sp>
    </p:spTree>
    <p:extLst>
      <p:ext uri="{BB962C8B-B14F-4D97-AF65-F5344CB8AC3E}">
        <p14:creationId xmlns:p14="http://schemas.microsoft.com/office/powerpoint/2010/main" val="1923033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20</a:t>
            </a:fld>
            <a:endParaRPr lang="en-US" dirty="0"/>
          </a:p>
        </p:txBody>
      </p:sp>
    </p:spTree>
    <p:extLst>
      <p:ext uri="{BB962C8B-B14F-4D97-AF65-F5344CB8AC3E}">
        <p14:creationId xmlns:p14="http://schemas.microsoft.com/office/powerpoint/2010/main" val="2995021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21</a:t>
            </a:fld>
            <a:endParaRPr lang="en-US" dirty="0"/>
          </a:p>
        </p:txBody>
      </p:sp>
    </p:spTree>
    <p:extLst>
      <p:ext uri="{BB962C8B-B14F-4D97-AF65-F5344CB8AC3E}">
        <p14:creationId xmlns:p14="http://schemas.microsoft.com/office/powerpoint/2010/main" val="2588025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AFDC8-A8F5-36DC-53D9-9D5532F533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94FBED-3841-9ACB-60FC-1F4BB443DF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4C4885-C93A-B8CF-45D5-1CF7A9215344}"/>
              </a:ext>
            </a:extLst>
          </p:cNvPr>
          <p:cNvSpPr>
            <a:spLocks noGrp="1"/>
          </p:cNvSpPr>
          <p:nvPr>
            <p:ph type="body" idx="1"/>
          </p:nvPr>
        </p:nvSpPr>
        <p:spPr/>
        <p:txBody>
          <a:bodyPr/>
          <a:lstStyle/>
          <a:p>
            <a:endParaRPr lang="th-TH" dirty="0"/>
          </a:p>
        </p:txBody>
      </p:sp>
      <p:sp>
        <p:nvSpPr>
          <p:cNvPr id="4" name="Slide Number Placeholder 3">
            <a:extLst>
              <a:ext uri="{FF2B5EF4-FFF2-40B4-BE49-F238E27FC236}">
                <a16:creationId xmlns:a16="http://schemas.microsoft.com/office/drawing/2014/main" id="{81AFBEBD-715B-4B40-7F20-51934BC2263E}"/>
              </a:ext>
            </a:extLst>
          </p:cNvPr>
          <p:cNvSpPr>
            <a:spLocks noGrp="1"/>
          </p:cNvSpPr>
          <p:nvPr>
            <p:ph type="sldNum" sz="quarter" idx="5"/>
          </p:nvPr>
        </p:nvSpPr>
        <p:spPr/>
        <p:txBody>
          <a:bodyPr/>
          <a:lstStyle/>
          <a:p>
            <a:fld id="{08FFE8BC-2593-4B05-A319-550D1207BBB5}" type="slidenum">
              <a:rPr lang="en-US" smtClean="0"/>
              <a:t>22</a:t>
            </a:fld>
            <a:endParaRPr lang="en-US" dirty="0"/>
          </a:p>
        </p:txBody>
      </p:sp>
    </p:spTree>
    <p:extLst>
      <p:ext uri="{BB962C8B-B14F-4D97-AF65-F5344CB8AC3E}">
        <p14:creationId xmlns:p14="http://schemas.microsoft.com/office/powerpoint/2010/main" val="3798720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3</a:t>
            </a:fld>
            <a:endParaRPr lang="en-US" dirty="0"/>
          </a:p>
        </p:txBody>
      </p:sp>
    </p:spTree>
    <p:extLst>
      <p:ext uri="{BB962C8B-B14F-4D97-AF65-F5344CB8AC3E}">
        <p14:creationId xmlns:p14="http://schemas.microsoft.com/office/powerpoint/2010/main" val="1181037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23</a:t>
            </a:fld>
            <a:endParaRPr lang="en-US" dirty="0"/>
          </a:p>
        </p:txBody>
      </p:sp>
    </p:spTree>
    <p:extLst>
      <p:ext uri="{BB962C8B-B14F-4D97-AF65-F5344CB8AC3E}">
        <p14:creationId xmlns:p14="http://schemas.microsoft.com/office/powerpoint/2010/main" val="26244725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24</a:t>
            </a:fld>
            <a:endParaRPr lang="en-US" dirty="0"/>
          </a:p>
        </p:txBody>
      </p:sp>
    </p:spTree>
    <p:extLst>
      <p:ext uri="{BB962C8B-B14F-4D97-AF65-F5344CB8AC3E}">
        <p14:creationId xmlns:p14="http://schemas.microsoft.com/office/powerpoint/2010/main" val="2021203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4</a:t>
            </a:fld>
            <a:endParaRPr lang="en-US" dirty="0"/>
          </a:p>
        </p:txBody>
      </p:sp>
    </p:spTree>
    <p:extLst>
      <p:ext uri="{BB962C8B-B14F-4D97-AF65-F5344CB8AC3E}">
        <p14:creationId xmlns:p14="http://schemas.microsoft.com/office/powerpoint/2010/main" val="3866362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6</a:t>
            </a:fld>
            <a:endParaRPr lang="en-US" dirty="0"/>
          </a:p>
        </p:txBody>
      </p:sp>
    </p:spTree>
    <p:extLst>
      <p:ext uri="{BB962C8B-B14F-4D97-AF65-F5344CB8AC3E}">
        <p14:creationId xmlns:p14="http://schemas.microsoft.com/office/powerpoint/2010/main" val="2436058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636DF7-93F8-4121-A4F9-C688B05D30EE}" type="slidenum">
              <a:rPr lang="en-US" smtClean="0"/>
              <a:t>7</a:t>
            </a:fld>
            <a:endParaRPr lang="en-US"/>
          </a:p>
        </p:txBody>
      </p:sp>
    </p:spTree>
    <p:extLst>
      <p:ext uri="{BB962C8B-B14F-4D97-AF65-F5344CB8AC3E}">
        <p14:creationId xmlns:p14="http://schemas.microsoft.com/office/powerpoint/2010/main" val="1859789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8</a:t>
            </a:fld>
            <a:endParaRPr lang="en-US" dirty="0"/>
          </a:p>
        </p:txBody>
      </p:sp>
    </p:spTree>
    <p:extLst>
      <p:ext uri="{BB962C8B-B14F-4D97-AF65-F5344CB8AC3E}">
        <p14:creationId xmlns:p14="http://schemas.microsoft.com/office/powerpoint/2010/main" val="133973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9</a:t>
            </a:fld>
            <a:endParaRPr lang="en-US" dirty="0"/>
          </a:p>
        </p:txBody>
      </p:sp>
    </p:spTree>
    <p:extLst>
      <p:ext uri="{BB962C8B-B14F-4D97-AF65-F5344CB8AC3E}">
        <p14:creationId xmlns:p14="http://schemas.microsoft.com/office/powerpoint/2010/main" val="1158157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10</a:t>
            </a:fld>
            <a:endParaRPr lang="en-US" dirty="0"/>
          </a:p>
        </p:txBody>
      </p:sp>
    </p:spTree>
    <p:extLst>
      <p:ext uri="{BB962C8B-B14F-4D97-AF65-F5344CB8AC3E}">
        <p14:creationId xmlns:p14="http://schemas.microsoft.com/office/powerpoint/2010/main" val="3602374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5"/>
          </p:nvPr>
        </p:nvSpPr>
        <p:spPr/>
        <p:txBody>
          <a:bodyPr/>
          <a:lstStyle/>
          <a:p>
            <a:fld id="{08FFE8BC-2593-4B05-A319-550D1207BBB5}" type="slidenum">
              <a:rPr lang="en-US" smtClean="0"/>
              <a:t>11</a:t>
            </a:fld>
            <a:endParaRPr lang="en-US" dirty="0"/>
          </a:p>
        </p:txBody>
      </p:sp>
    </p:spTree>
    <p:extLst>
      <p:ext uri="{BB962C8B-B14F-4D97-AF65-F5344CB8AC3E}">
        <p14:creationId xmlns:p14="http://schemas.microsoft.com/office/powerpoint/2010/main" val="574989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948E-2FA0-83FF-387E-B303ABF839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001"/>
          </a:p>
        </p:txBody>
      </p:sp>
      <p:sp>
        <p:nvSpPr>
          <p:cNvPr id="3" name="Subtitle 2">
            <a:extLst>
              <a:ext uri="{FF2B5EF4-FFF2-40B4-BE49-F238E27FC236}">
                <a16:creationId xmlns:a16="http://schemas.microsoft.com/office/drawing/2014/main" id="{757BFF93-66B4-64CA-29E5-CF4DAEE588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001"/>
          </a:p>
        </p:txBody>
      </p:sp>
      <p:sp>
        <p:nvSpPr>
          <p:cNvPr id="4" name="Date Placeholder 3">
            <a:extLst>
              <a:ext uri="{FF2B5EF4-FFF2-40B4-BE49-F238E27FC236}">
                <a16:creationId xmlns:a16="http://schemas.microsoft.com/office/drawing/2014/main" id="{4EB5B6B3-D7C4-8AFA-7506-D48A3956FB18}"/>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C846ECF6-068C-36E4-EF35-3064D094143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A97CA1-6674-5B37-CAC9-CC518F6E88A8}"/>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8356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39596-626B-AEA0-C9D4-8C957D98932C}"/>
              </a:ext>
            </a:extLst>
          </p:cNvPr>
          <p:cNvSpPr>
            <a:spLocks noGrp="1"/>
          </p:cNvSpPr>
          <p:nvPr>
            <p:ph type="title"/>
          </p:nvPr>
        </p:nvSpPr>
        <p:spPr/>
        <p:txBody>
          <a:bodyPr/>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40879C21-F0A5-F5DB-61B7-B61E1A3256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B17D4B2E-4A4C-F0BE-A59A-2F99E2DAE592}"/>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769EF747-6525-5470-B373-BBED6BAD2DA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FF8C02-71E5-4FF0-DE24-9260391E98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3802329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85D9B3-F939-724F-98E7-E255FF8D6A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686E7762-1765-E50C-5374-7EB03162AE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4BE67E8E-2B22-F3FC-6476-A401E07D4BED}"/>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40F9ACE3-DD1F-CC79-B613-1567127A4D4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A8E137-F897-9C7A-9C6E-0C4F1967A176}"/>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8654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2ED95223-0CB9-40C6-9997-82ECE801BAFA}"/>
              </a:ext>
            </a:extLst>
          </p:cNvPr>
          <p:cNvSpPr>
            <a:spLocks noGrp="1"/>
          </p:cNvSpPr>
          <p:nvPr>
            <p:ph type="pic" sz="quarter" idx="11"/>
          </p:nvPr>
        </p:nvSpPr>
        <p:spPr>
          <a:xfrm>
            <a:off x="1085850" y="698530"/>
            <a:ext cx="3817465" cy="4330669"/>
          </a:xfrm>
          <a:prstGeom prst="rect">
            <a:avLst/>
          </a:prstGeom>
          <a:solidFill>
            <a:schemeClr val="bg1"/>
          </a:solidFill>
          <a:ln w="76200">
            <a:solidFill>
              <a:srgbClr val="FFFFFF"/>
            </a:solidFill>
          </a:ln>
        </p:spPr>
        <p:txBody>
          <a:bodyPr/>
          <a:lstStyle>
            <a:lvl1pPr marL="0" indent="0">
              <a:buFontTx/>
              <a:buNone/>
              <a:defRPr sz="1400"/>
            </a:lvl1pPr>
          </a:lstStyle>
          <a:p>
            <a:endParaRPr lang="en-GB"/>
          </a:p>
        </p:txBody>
      </p:sp>
      <p:sp>
        <p:nvSpPr>
          <p:cNvPr id="7" name="Picture Placeholder 15">
            <a:extLst>
              <a:ext uri="{FF2B5EF4-FFF2-40B4-BE49-F238E27FC236}">
                <a16:creationId xmlns:a16="http://schemas.microsoft.com/office/drawing/2014/main" id="{89978932-7616-4188-9245-AE43D31EF98E}"/>
              </a:ext>
            </a:extLst>
          </p:cNvPr>
          <p:cNvSpPr>
            <a:spLocks noGrp="1"/>
          </p:cNvSpPr>
          <p:nvPr>
            <p:ph type="pic" sz="quarter" idx="14"/>
          </p:nvPr>
        </p:nvSpPr>
        <p:spPr>
          <a:xfrm>
            <a:off x="5364480" y="1855466"/>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8" name="Picture Placeholder 15">
            <a:extLst>
              <a:ext uri="{FF2B5EF4-FFF2-40B4-BE49-F238E27FC236}">
                <a16:creationId xmlns:a16="http://schemas.microsoft.com/office/drawing/2014/main" id="{14561F8B-2A79-4C2D-93BB-2FBF59014035}"/>
              </a:ext>
            </a:extLst>
          </p:cNvPr>
          <p:cNvSpPr>
            <a:spLocks noGrp="1"/>
          </p:cNvSpPr>
          <p:nvPr>
            <p:ph type="pic" sz="quarter" idx="15"/>
          </p:nvPr>
        </p:nvSpPr>
        <p:spPr>
          <a:xfrm>
            <a:off x="7277943"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9" name="Picture Placeholder 15">
            <a:extLst>
              <a:ext uri="{FF2B5EF4-FFF2-40B4-BE49-F238E27FC236}">
                <a16:creationId xmlns:a16="http://schemas.microsoft.com/office/drawing/2014/main" id="{A41DA7E2-A07C-484A-B81A-CBB0A1DA1997}"/>
              </a:ext>
            </a:extLst>
          </p:cNvPr>
          <p:cNvSpPr>
            <a:spLocks noGrp="1"/>
          </p:cNvSpPr>
          <p:nvPr>
            <p:ph type="pic" sz="quarter" idx="16"/>
          </p:nvPr>
        </p:nvSpPr>
        <p:spPr>
          <a:xfrm>
            <a:off x="9160450"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Tree>
    <p:extLst>
      <p:ext uri="{BB962C8B-B14F-4D97-AF65-F5344CB8AC3E}">
        <p14:creationId xmlns:p14="http://schemas.microsoft.com/office/powerpoint/2010/main" val="1644793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80ED9AD9-1D28-4D23-8B73-6571448BDBED}"/>
              </a:ext>
            </a:extLst>
          </p:cNvPr>
          <p:cNvSpPr>
            <a:spLocks noGrp="1"/>
          </p:cNvSpPr>
          <p:nvPr>
            <p:ph type="pic" sz="quarter" idx="11"/>
          </p:nvPr>
        </p:nvSpPr>
        <p:spPr>
          <a:xfrm>
            <a:off x="7165947" y="1387956"/>
            <a:ext cx="4429912" cy="4635431"/>
          </a:xfrm>
          <a:prstGeom prst="rect">
            <a:avLst/>
          </a:prstGeom>
          <a:solidFill>
            <a:schemeClr val="bg1"/>
          </a:solidFill>
        </p:spPr>
        <p:txBody>
          <a:bodyPr/>
          <a:lstStyle>
            <a:lvl1pPr marL="0" indent="0">
              <a:buFontTx/>
              <a:buNone/>
              <a:defRPr sz="1400"/>
            </a:lvl1pPr>
          </a:lstStyle>
          <a:p>
            <a:endParaRPr lang="en-GB"/>
          </a:p>
        </p:txBody>
      </p:sp>
    </p:spTree>
    <p:extLst>
      <p:ext uri="{BB962C8B-B14F-4D97-AF65-F5344CB8AC3E}">
        <p14:creationId xmlns:p14="http://schemas.microsoft.com/office/powerpoint/2010/main" val="3375209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115694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135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4EDC71D-5493-4A83-845C-A3D0C8167D25}"/>
              </a:ext>
            </a:extLst>
          </p:cNvPr>
          <p:cNvSpPr>
            <a:spLocks noGrp="1"/>
          </p:cNvSpPr>
          <p:nvPr>
            <p:ph type="pic" sz="quarter" idx="10"/>
          </p:nvPr>
        </p:nvSpPr>
        <p:spPr>
          <a:xfrm>
            <a:off x="5907314" y="0"/>
            <a:ext cx="6284686" cy="6858000"/>
          </a:xfrm>
        </p:spPr>
        <p:txBody>
          <a:bodyPr/>
          <a:lstStyle/>
          <a:p>
            <a:endParaRPr lang="id-ID"/>
          </a:p>
        </p:txBody>
      </p:sp>
    </p:spTree>
    <p:extLst>
      <p:ext uri="{BB962C8B-B14F-4D97-AF65-F5344CB8AC3E}">
        <p14:creationId xmlns:p14="http://schemas.microsoft.com/office/powerpoint/2010/main" val="4156889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1FEBD23-6A1D-48EC-9BC9-97259AA8E530}"/>
              </a:ext>
            </a:extLst>
          </p:cNvPr>
          <p:cNvSpPr>
            <a:spLocks noGrp="1"/>
          </p:cNvSpPr>
          <p:nvPr>
            <p:ph type="pic" sz="quarter" idx="10"/>
          </p:nvPr>
        </p:nvSpPr>
        <p:spPr>
          <a:xfrm>
            <a:off x="5155096" y="0"/>
            <a:ext cx="7036904" cy="6858000"/>
          </a:xfrm>
        </p:spPr>
        <p:txBody>
          <a:bodyPr/>
          <a:lstStyle/>
          <a:p>
            <a:endParaRPr lang="id-ID"/>
          </a:p>
        </p:txBody>
      </p:sp>
    </p:spTree>
    <p:extLst>
      <p:ext uri="{BB962C8B-B14F-4D97-AF65-F5344CB8AC3E}">
        <p14:creationId xmlns:p14="http://schemas.microsoft.com/office/powerpoint/2010/main" val="4028498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1CFB7958-7F8B-431A-BB8C-AA5AAC7357FE}"/>
              </a:ext>
            </a:extLst>
          </p:cNvPr>
          <p:cNvSpPr>
            <a:spLocks noGrp="1"/>
          </p:cNvSpPr>
          <p:nvPr>
            <p:ph type="pic" sz="quarter" idx="10"/>
          </p:nvPr>
        </p:nvSpPr>
        <p:spPr>
          <a:xfrm>
            <a:off x="987425" y="768578"/>
            <a:ext cx="4092575" cy="5327650"/>
          </a:xfrm>
        </p:spPr>
        <p:txBody>
          <a:bodyPr/>
          <a:lstStyle/>
          <a:p>
            <a:endParaRPr lang="id-ID"/>
          </a:p>
        </p:txBody>
      </p:sp>
    </p:spTree>
    <p:extLst>
      <p:ext uri="{BB962C8B-B14F-4D97-AF65-F5344CB8AC3E}">
        <p14:creationId xmlns:p14="http://schemas.microsoft.com/office/powerpoint/2010/main" val="4005672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95EB4D86-E7F3-44A8-BBB4-8BDC8A8A3582}"/>
              </a:ext>
            </a:extLst>
          </p:cNvPr>
          <p:cNvSpPr>
            <a:spLocks noGrp="1"/>
          </p:cNvSpPr>
          <p:nvPr>
            <p:ph type="pic" sz="quarter" idx="10"/>
          </p:nvPr>
        </p:nvSpPr>
        <p:spPr>
          <a:xfrm>
            <a:off x="7248525" y="768578"/>
            <a:ext cx="4092575" cy="5327650"/>
          </a:xfrm>
        </p:spPr>
        <p:txBody>
          <a:bodyPr/>
          <a:lstStyle/>
          <a:p>
            <a:endParaRPr lang="id-ID"/>
          </a:p>
        </p:txBody>
      </p:sp>
    </p:spTree>
    <p:extLst>
      <p:ext uri="{BB962C8B-B14F-4D97-AF65-F5344CB8AC3E}">
        <p14:creationId xmlns:p14="http://schemas.microsoft.com/office/powerpoint/2010/main" val="1223628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8AC16-3C5F-821B-056D-FA22E8E760BF}"/>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E54A2B74-5DC0-7E8F-365C-BEF7085A16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6B77D2F5-FD9D-F7A9-0D1C-7E7ADCABF2CB}"/>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56944402-DD23-FCED-8B16-E373D1FC8C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CB3C35-EF59-1AB7-675D-98B9AFCAF71A}"/>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55397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FF7F2556-F192-443E-84E9-55A62C844A6C}"/>
              </a:ext>
            </a:extLst>
          </p:cNvPr>
          <p:cNvSpPr>
            <a:spLocks noGrp="1" noChangeAspect="1"/>
          </p:cNvSpPr>
          <p:nvPr>
            <p:ph type="pic" sz="quarter" idx="23"/>
          </p:nvPr>
        </p:nvSpPr>
        <p:spPr>
          <a:xfrm>
            <a:off x="479155" y="1978874"/>
            <a:ext cx="4557549" cy="4155281"/>
          </a:xfrm>
          <a:prstGeom prst="rect">
            <a:avLst/>
          </a:prstGeom>
        </p:spPr>
        <p:txBody>
          <a:bodyPr anchor="t"/>
          <a:lstStyle>
            <a:lvl1pPr marL="0" indent="0" algn="ctr">
              <a:buNone/>
              <a:defRPr/>
            </a:lvl1pPr>
          </a:lstStyle>
          <a:p>
            <a:r>
              <a:rPr lang="en-US" dirty="0"/>
              <a:t>Drag picture to placeholder or click icon to add</a:t>
            </a:r>
            <a:endParaRPr lang="id-ID"/>
          </a:p>
        </p:txBody>
      </p:sp>
    </p:spTree>
    <p:extLst>
      <p:ext uri="{BB962C8B-B14F-4D97-AF65-F5344CB8AC3E}">
        <p14:creationId xmlns:p14="http://schemas.microsoft.com/office/powerpoint/2010/main" val="1477030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4B0E5B60-B43F-4D99-BE52-40D9F8C0FDFE}"/>
              </a:ext>
            </a:extLst>
          </p:cNvPr>
          <p:cNvSpPr>
            <a:spLocks noGrp="1"/>
          </p:cNvSpPr>
          <p:nvPr>
            <p:ph type="pic" sz="quarter" idx="10"/>
          </p:nvPr>
        </p:nvSpPr>
        <p:spPr>
          <a:xfrm>
            <a:off x="1307931" y="927100"/>
            <a:ext cx="5118270" cy="4976876"/>
          </a:xfrm>
          <a:prstGeom prst="rect">
            <a:avLst/>
          </a:prstGeom>
          <a:solidFill>
            <a:schemeClr val="bg1"/>
          </a:solidFill>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4067928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29">
            <a:extLst>
              <a:ext uri="{FF2B5EF4-FFF2-40B4-BE49-F238E27FC236}">
                <a16:creationId xmlns:a16="http://schemas.microsoft.com/office/drawing/2014/main" id="{DEC40B38-BD30-4CF5-884B-18A563DD265A}"/>
              </a:ext>
            </a:extLst>
          </p:cNvPr>
          <p:cNvSpPr>
            <a:spLocks noGrp="1"/>
          </p:cNvSpPr>
          <p:nvPr>
            <p:ph type="pic" sz="quarter" idx="27"/>
          </p:nvPr>
        </p:nvSpPr>
        <p:spPr>
          <a:xfrm>
            <a:off x="1679530" y="808082"/>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7" name="Picture Placeholder 30">
            <a:extLst>
              <a:ext uri="{FF2B5EF4-FFF2-40B4-BE49-F238E27FC236}">
                <a16:creationId xmlns:a16="http://schemas.microsoft.com/office/drawing/2014/main" id="{4D7DF069-7B06-46EC-9E1B-D6A13CCDB484}"/>
              </a:ext>
            </a:extLst>
          </p:cNvPr>
          <p:cNvSpPr>
            <a:spLocks noGrp="1"/>
          </p:cNvSpPr>
          <p:nvPr>
            <p:ph type="pic" sz="quarter" idx="28"/>
          </p:nvPr>
        </p:nvSpPr>
        <p:spPr>
          <a:xfrm>
            <a:off x="3442796" y="808081"/>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31">
            <a:extLst>
              <a:ext uri="{FF2B5EF4-FFF2-40B4-BE49-F238E27FC236}">
                <a16:creationId xmlns:a16="http://schemas.microsoft.com/office/drawing/2014/main" id="{80489E5A-26F2-4ED0-94B5-F15CEE08B8B6}"/>
              </a:ext>
            </a:extLst>
          </p:cNvPr>
          <p:cNvSpPr>
            <a:spLocks noGrp="1"/>
          </p:cNvSpPr>
          <p:nvPr>
            <p:ph type="pic" sz="quarter" idx="29"/>
          </p:nvPr>
        </p:nvSpPr>
        <p:spPr>
          <a:xfrm>
            <a:off x="4330606"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9" name="Picture Placeholder 33">
            <a:extLst>
              <a:ext uri="{FF2B5EF4-FFF2-40B4-BE49-F238E27FC236}">
                <a16:creationId xmlns:a16="http://schemas.microsoft.com/office/drawing/2014/main" id="{A4448AEF-A9B9-4765-8EF5-57C580F3322A}"/>
              </a:ext>
            </a:extLst>
          </p:cNvPr>
          <p:cNvSpPr>
            <a:spLocks noGrp="1"/>
          </p:cNvSpPr>
          <p:nvPr>
            <p:ph type="pic" sz="quarter" idx="30"/>
          </p:nvPr>
        </p:nvSpPr>
        <p:spPr>
          <a:xfrm>
            <a:off x="2554985"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8">
            <a:extLst>
              <a:ext uri="{FF2B5EF4-FFF2-40B4-BE49-F238E27FC236}">
                <a16:creationId xmlns:a16="http://schemas.microsoft.com/office/drawing/2014/main" id="{251AE00C-9B40-4DE4-AF9A-C86E0F6E6D54}"/>
              </a:ext>
            </a:extLst>
          </p:cNvPr>
          <p:cNvSpPr>
            <a:spLocks noGrp="1"/>
          </p:cNvSpPr>
          <p:nvPr>
            <p:ph type="pic" sz="quarter" idx="31"/>
          </p:nvPr>
        </p:nvSpPr>
        <p:spPr>
          <a:xfrm>
            <a:off x="785061"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32">
            <a:extLst>
              <a:ext uri="{FF2B5EF4-FFF2-40B4-BE49-F238E27FC236}">
                <a16:creationId xmlns:a16="http://schemas.microsoft.com/office/drawing/2014/main" id="{B20E1522-4B0B-4347-A931-FAA94C24F819}"/>
              </a:ext>
            </a:extLst>
          </p:cNvPr>
          <p:cNvSpPr>
            <a:spLocks noGrp="1"/>
          </p:cNvSpPr>
          <p:nvPr>
            <p:ph type="pic" sz="quarter" idx="32"/>
          </p:nvPr>
        </p:nvSpPr>
        <p:spPr>
          <a:xfrm>
            <a:off x="3442796" y="4033194"/>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2" name="Picture Placeholder 27">
            <a:extLst>
              <a:ext uri="{FF2B5EF4-FFF2-40B4-BE49-F238E27FC236}">
                <a16:creationId xmlns:a16="http://schemas.microsoft.com/office/drawing/2014/main" id="{AB3EECDE-3BC6-4637-A5FC-74FAD8B13E78}"/>
              </a:ext>
            </a:extLst>
          </p:cNvPr>
          <p:cNvSpPr>
            <a:spLocks noGrp="1"/>
          </p:cNvSpPr>
          <p:nvPr>
            <p:ph type="pic" sz="quarter" idx="33"/>
          </p:nvPr>
        </p:nvSpPr>
        <p:spPr>
          <a:xfrm>
            <a:off x="1679530" y="4033195"/>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Tree>
    <p:extLst>
      <p:ext uri="{BB962C8B-B14F-4D97-AF65-F5344CB8AC3E}">
        <p14:creationId xmlns:p14="http://schemas.microsoft.com/office/powerpoint/2010/main" val="22123362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78CEFA09-E401-4171-BA6B-496D5B984505}"/>
              </a:ext>
            </a:extLst>
          </p:cNvPr>
          <p:cNvSpPr>
            <a:spLocks noGrp="1"/>
          </p:cNvSpPr>
          <p:nvPr>
            <p:ph type="pic" sz="quarter" idx="10"/>
          </p:nvPr>
        </p:nvSpPr>
        <p:spPr>
          <a:xfrm>
            <a:off x="3640657" y="-1"/>
            <a:ext cx="4910684" cy="6858001"/>
          </a:xfrm>
          <a:custGeom>
            <a:avLst/>
            <a:gdLst>
              <a:gd name="connsiteX0" fmla="*/ 2508779 w 4910684"/>
              <a:gd name="connsiteY0" fmla="*/ 4165601 h 6858001"/>
              <a:gd name="connsiteX1" fmla="*/ 4910684 w 4910684"/>
              <a:gd name="connsiteY1" fmla="*/ 4165601 h 6858001"/>
              <a:gd name="connsiteX2" fmla="*/ 4910684 w 4910684"/>
              <a:gd name="connsiteY2" fmla="*/ 6858001 h 6858001"/>
              <a:gd name="connsiteX3" fmla="*/ 2508779 w 4910684"/>
              <a:gd name="connsiteY3" fmla="*/ 6858001 h 6858001"/>
              <a:gd name="connsiteX4" fmla="*/ 0 w 4910684"/>
              <a:gd name="connsiteY4" fmla="*/ 2311401 h 6858001"/>
              <a:gd name="connsiteX5" fmla="*/ 2401905 w 4910684"/>
              <a:gd name="connsiteY5" fmla="*/ 2311401 h 6858001"/>
              <a:gd name="connsiteX6" fmla="*/ 2401905 w 4910684"/>
              <a:gd name="connsiteY6" fmla="*/ 6858001 h 6858001"/>
              <a:gd name="connsiteX7" fmla="*/ 0 w 4910684"/>
              <a:gd name="connsiteY7" fmla="*/ 6858001 h 6858001"/>
              <a:gd name="connsiteX8" fmla="*/ 0 w 4910684"/>
              <a:gd name="connsiteY8" fmla="*/ 2 h 6858001"/>
              <a:gd name="connsiteX9" fmla="*/ 2401905 w 4910684"/>
              <a:gd name="connsiteY9" fmla="*/ 2 h 6858001"/>
              <a:gd name="connsiteX10" fmla="*/ 2401905 w 4910684"/>
              <a:gd name="connsiteY10" fmla="*/ 2208813 h 6858001"/>
              <a:gd name="connsiteX11" fmla="*/ 0 w 4910684"/>
              <a:gd name="connsiteY11" fmla="*/ 2208813 h 6858001"/>
              <a:gd name="connsiteX12" fmla="*/ 2508779 w 4910684"/>
              <a:gd name="connsiteY12" fmla="*/ 0 h 6858001"/>
              <a:gd name="connsiteX13" fmla="*/ 4910684 w 4910684"/>
              <a:gd name="connsiteY13" fmla="*/ 0 h 6858001"/>
              <a:gd name="connsiteX14" fmla="*/ 4910684 w 4910684"/>
              <a:gd name="connsiteY14" fmla="*/ 4073237 h 6858001"/>
              <a:gd name="connsiteX15" fmla="*/ 2508779 w 4910684"/>
              <a:gd name="connsiteY15" fmla="*/ 407323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10684" h="6858001">
                <a:moveTo>
                  <a:pt x="2508779" y="4165601"/>
                </a:moveTo>
                <a:lnTo>
                  <a:pt x="4910684" y="4165601"/>
                </a:lnTo>
                <a:lnTo>
                  <a:pt x="4910684" y="6858001"/>
                </a:lnTo>
                <a:lnTo>
                  <a:pt x="2508779" y="6858001"/>
                </a:lnTo>
                <a:close/>
                <a:moveTo>
                  <a:pt x="0" y="2311401"/>
                </a:moveTo>
                <a:lnTo>
                  <a:pt x="2401905" y="2311401"/>
                </a:lnTo>
                <a:lnTo>
                  <a:pt x="2401905" y="6858001"/>
                </a:lnTo>
                <a:lnTo>
                  <a:pt x="0" y="6858001"/>
                </a:lnTo>
                <a:close/>
                <a:moveTo>
                  <a:pt x="0" y="2"/>
                </a:moveTo>
                <a:lnTo>
                  <a:pt x="2401905" y="2"/>
                </a:lnTo>
                <a:lnTo>
                  <a:pt x="2401905" y="2208813"/>
                </a:lnTo>
                <a:lnTo>
                  <a:pt x="0" y="2208813"/>
                </a:lnTo>
                <a:close/>
                <a:moveTo>
                  <a:pt x="2508779" y="0"/>
                </a:moveTo>
                <a:lnTo>
                  <a:pt x="4910684" y="0"/>
                </a:lnTo>
                <a:lnTo>
                  <a:pt x="4910684" y="4073237"/>
                </a:lnTo>
                <a:lnTo>
                  <a:pt x="2508779" y="4073237"/>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20712934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25A3ED3-3EF7-4B9A-B5F9-AC9A99C57F89}"/>
              </a:ext>
            </a:extLst>
          </p:cNvPr>
          <p:cNvSpPr>
            <a:spLocks noGrp="1"/>
          </p:cNvSpPr>
          <p:nvPr>
            <p:ph type="pic" sz="quarter" idx="21"/>
          </p:nvPr>
        </p:nvSpPr>
        <p:spPr>
          <a:xfrm>
            <a:off x="5344383"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7" name="Picture Placeholder 2">
            <a:extLst>
              <a:ext uri="{FF2B5EF4-FFF2-40B4-BE49-F238E27FC236}">
                <a16:creationId xmlns:a16="http://schemas.microsoft.com/office/drawing/2014/main" id="{8BBEF72B-2A67-4654-81F6-56316424922A}"/>
              </a:ext>
            </a:extLst>
          </p:cNvPr>
          <p:cNvSpPr>
            <a:spLocks noGrp="1"/>
          </p:cNvSpPr>
          <p:nvPr>
            <p:ph type="pic" sz="quarter" idx="24"/>
          </p:nvPr>
        </p:nvSpPr>
        <p:spPr>
          <a:xfrm>
            <a:off x="7727114"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2">
            <a:extLst>
              <a:ext uri="{FF2B5EF4-FFF2-40B4-BE49-F238E27FC236}">
                <a16:creationId xmlns:a16="http://schemas.microsoft.com/office/drawing/2014/main" id="{E8CB8D9A-6720-4E1B-AADB-D6222A1F8165}"/>
              </a:ext>
            </a:extLst>
          </p:cNvPr>
          <p:cNvSpPr>
            <a:spLocks noGrp="1"/>
          </p:cNvSpPr>
          <p:nvPr>
            <p:ph type="pic" sz="quarter" idx="25"/>
          </p:nvPr>
        </p:nvSpPr>
        <p:spPr>
          <a:xfrm>
            <a:off x="7727114"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9" name="Picture Placeholder 2">
            <a:extLst>
              <a:ext uri="{FF2B5EF4-FFF2-40B4-BE49-F238E27FC236}">
                <a16:creationId xmlns:a16="http://schemas.microsoft.com/office/drawing/2014/main" id="{6BF4602E-AA15-4365-9509-BBE372C60A52}"/>
              </a:ext>
            </a:extLst>
          </p:cNvPr>
          <p:cNvSpPr>
            <a:spLocks noGrp="1"/>
          </p:cNvSpPr>
          <p:nvPr>
            <p:ph type="pic" sz="quarter" idx="27"/>
          </p:nvPr>
        </p:nvSpPr>
        <p:spPr>
          <a:xfrm>
            <a:off x="10085357" y="790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
            <a:extLst>
              <a:ext uri="{FF2B5EF4-FFF2-40B4-BE49-F238E27FC236}">
                <a16:creationId xmlns:a16="http://schemas.microsoft.com/office/drawing/2014/main" id="{7887E7E3-1BA2-43DE-A7C1-126966562D8C}"/>
              </a:ext>
            </a:extLst>
          </p:cNvPr>
          <p:cNvSpPr>
            <a:spLocks noGrp="1"/>
          </p:cNvSpPr>
          <p:nvPr>
            <p:ph type="pic" sz="quarter" idx="28"/>
          </p:nvPr>
        </p:nvSpPr>
        <p:spPr>
          <a:xfrm>
            <a:off x="10085357"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2">
            <a:extLst>
              <a:ext uri="{FF2B5EF4-FFF2-40B4-BE49-F238E27FC236}">
                <a16:creationId xmlns:a16="http://schemas.microsoft.com/office/drawing/2014/main" id="{DC2F68B6-34A5-4F8B-BD42-A4DB2D150C15}"/>
              </a:ext>
            </a:extLst>
          </p:cNvPr>
          <p:cNvSpPr>
            <a:spLocks noGrp="1"/>
          </p:cNvSpPr>
          <p:nvPr>
            <p:ph type="pic" sz="quarter" idx="29"/>
          </p:nvPr>
        </p:nvSpPr>
        <p:spPr>
          <a:xfrm>
            <a:off x="10085357"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1052896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292E9B21-68C7-4740-B990-670CD1B91FF1}"/>
              </a:ext>
            </a:extLst>
          </p:cNvPr>
          <p:cNvSpPr>
            <a:spLocks noGrp="1"/>
          </p:cNvSpPr>
          <p:nvPr>
            <p:ph type="pic" sz="quarter" idx="10"/>
          </p:nvPr>
        </p:nvSpPr>
        <p:spPr>
          <a:xfrm>
            <a:off x="0" y="0"/>
            <a:ext cx="3035300" cy="6858000"/>
          </a:xfrm>
        </p:spPr>
        <p:txBody>
          <a:bodyPr/>
          <a:lstStyle/>
          <a:p>
            <a:endParaRPr lang="id-ID"/>
          </a:p>
        </p:txBody>
      </p:sp>
      <p:sp>
        <p:nvSpPr>
          <p:cNvPr id="7" name="Picture Placeholder 6">
            <a:extLst>
              <a:ext uri="{FF2B5EF4-FFF2-40B4-BE49-F238E27FC236}">
                <a16:creationId xmlns:a16="http://schemas.microsoft.com/office/drawing/2014/main" id="{B9DF9F9C-206F-405C-92CF-8469663D1C82}"/>
              </a:ext>
            </a:extLst>
          </p:cNvPr>
          <p:cNvSpPr>
            <a:spLocks noGrp="1"/>
          </p:cNvSpPr>
          <p:nvPr>
            <p:ph type="pic" sz="quarter" idx="11"/>
          </p:nvPr>
        </p:nvSpPr>
        <p:spPr>
          <a:xfrm>
            <a:off x="3035300" y="0"/>
            <a:ext cx="3035300" cy="6858000"/>
          </a:xfrm>
        </p:spPr>
        <p:txBody>
          <a:bodyPr/>
          <a:lstStyle/>
          <a:p>
            <a:endParaRPr lang="id-ID"/>
          </a:p>
        </p:txBody>
      </p:sp>
      <p:sp>
        <p:nvSpPr>
          <p:cNvPr id="8" name="Picture Placeholder 6">
            <a:extLst>
              <a:ext uri="{FF2B5EF4-FFF2-40B4-BE49-F238E27FC236}">
                <a16:creationId xmlns:a16="http://schemas.microsoft.com/office/drawing/2014/main" id="{DDB3CDB2-0CCD-4A9E-B5AF-ACA2469D7D0A}"/>
              </a:ext>
            </a:extLst>
          </p:cNvPr>
          <p:cNvSpPr>
            <a:spLocks noGrp="1"/>
          </p:cNvSpPr>
          <p:nvPr>
            <p:ph type="pic" sz="quarter" idx="12"/>
          </p:nvPr>
        </p:nvSpPr>
        <p:spPr>
          <a:xfrm>
            <a:off x="6070600" y="0"/>
            <a:ext cx="3086100" cy="6858000"/>
          </a:xfrm>
        </p:spPr>
        <p:txBody>
          <a:bodyPr/>
          <a:lstStyle/>
          <a:p>
            <a:endParaRPr lang="id-ID"/>
          </a:p>
        </p:txBody>
      </p:sp>
      <p:sp>
        <p:nvSpPr>
          <p:cNvPr id="9" name="Picture Placeholder 6">
            <a:extLst>
              <a:ext uri="{FF2B5EF4-FFF2-40B4-BE49-F238E27FC236}">
                <a16:creationId xmlns:a16="http://schemas.microsoft.com/office/drawing/2014/main" id="{801B6BC0-3A18-44DF-9346-A1A63C16BD22}"/>
              </a:ext>
            </a:extLst>
          </p:cNvPr>
          <p:cNvSpPr>
            <a:spLocks noGrp="1"/>
          </p:cNvSpPr>
          <p:nvPr>
            <p:ph type="pic" sz="quarter" idx="13"/>
          </p:nvPr>
        </p:nvSpPr>
        <p:spPr>
          <a:xfrm>
            <a:off x="9156700" y="0"/>
            <a:ext cx="3035300" cy="6858000"/>
          </a:xfrm>
        </p:spPr>
        <p:txBody>
          <a:bodyPr/>
          <a:lstStyle/>
          <a:p>
            <a:endParaRPr lang="id-ID"/>
          </a:p>
        </p:txBody>
      </p:sp>
    </p:spTree>
    <p:extLst>
      <p:ext uri="{BB962C8B-B14F-4D97-AF65-F5344CB8AC3E}">
        <p14:creationId xmlns:p14="http://schemas.microsoft.com/office/powerpoint/2010/main" val="22491123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65860F5-4C74-48CA-9DC4-DCAF40FDADFC}"/>
              </a:ext>
            </a:extLst>
          </p:cNvPr>
          <p:cNvSpPr>
            <a:spLocks noGrp="1"/>
          </p:cNvSpPr>
          <p:nvPr>
            <p:ph type="pic" sz="quarter" idx="10"/>
          </p:nvPr>
        </p:nvSpPr>
        <p:spPr>
          <a:xfrm>
            <a:off x="0" y="0"/>
            <a:ext cx="2452688" cy="2293938"/>
          </a:xfrm>
        </p:spPr>
        <p:txBody>
          <a:bodyPr/>
          <a:lstStyle/>
          <a:p>
            <a:endParaRPr lang="id-ID"/>
          </a:p>
        </p:txBody>
      </p:sp>
      <p:sp>
        <p:nvSpPr>
          <p:cNvPr id="7" name="Picture Placeholder 6">
            <a:extLst>
              <a:ext uri="{FF2B5EF4-FFF2-40B4-BE49-F238E27FC236}">
                <a16:creationId xmlns:a16="http://schemas.microsoft.com/office/drawing/2014/main" id="{F879846D-9F66-4422-BE1A-258A21903AFF}"/>
              </a:ext>
            </a:extLst>
          </p:cNvPr>
          <p:cNvSpPr>
            <a:spLocks noGrp="1"/>
          </p:cNvSpPr>
          <p:nvPr>
            <p:ph type="pic" sz="quarter" idx="11"/>
          </p:nvPr>
        </p:nvSpPr>
        <p:spPr>
          <a:xfrm>
            <a:off x="2452688" y="2293938"/>
            <a:ext cx="2452688" cy="2293938"/>
          </a:xfrm>
        </p:spPr>
        <p:txBody>
          <a:bodyPr/>
          <a:lstStyle/>
          <a:p>
            <a:endParaRPr lang="id-ID"/>
          </a:p>
        </p:txBody>
      </p:sp>
      <p:sp>
        <p:nvSpPr>
          <p:cNvPr id="8" name="Picture Placeholder 6">
            <a:extLst>
              <a:ext uri="{FF2B5EF4-FFF2-40B4-BE49-F238E27FC236}">
                <a16:creationId xmlns:a16="http://schemas.microsoft.com/office/drawing/2014/main" id="{7FDC5AFA-AAB0-4D66-8C2E-D28728232C82}"/>
              </a:ext>
            </a:extLst>
          </p:cNvPr>
          <p:cNvSpPr>
            <a:spLocks noGrp="1"/>
          </p:cNvSpPr>
          <p:nvPr>
            <p:ph type="pic" sz="quarter" idx="12"/>
          </p:nvPr>
        </p:nvSpPr>
        <p:spPr>
          <a:xfrm>
            <a:off x="4905376" y="0"/>
            <a:ext cx="2452688" cy="2293938"/>
          </a:xfrm>
        </p:spPr>
        <p:txBody>
          <a:bodyPr/>
          <a:lstStyle/>
          <a:p>
            <a:endParaRPr lang="id-ID"/>
          </a:p>
        </p:txBody>
      </p:sp>
      <p:sp>
        <p:nvSpPr>
          <p:cNvPr id="9" name="Picture Placeholder 6">
            <a:extLst>
              <a:ext uri="{FF2B5EF4-FFF2-40B4-BE49-F238E27FC236}">
                <a16:creationId xmlns:a16="http://schemas.microsoft.com/office/drawing/2014/main" id="{FEACAD81-A1D9-4D08-AD49-A7556688F050}"/>
              </a:ext>
            </a:extLst>
          </p:cNvPr>
          <p:cNvSpPr>
            <a:spLocks noGrp="1"/>
          </p:cNvSpPr>
          <p:nvPr>
            <p:ph type="pic" sz="quarter" idx="13"/>
          </p:nvPr>
        </p:nvSpPr>
        <p:spPr>
          <a:xfrm>
            <a:off x="7358064" y="2293938"/>
            <a:ext cx="2452688" cy="2293938"/>
          </a:xfrm>
        </p:spPr>
        <p:txBody>
          <a:bodyPr/>
          <a:lstStyle/>
          <a:p>
            <a:endParaRPr lang="id-ID"/>
          </a:p>
        </p:txBody>
      </p:sp>
      <p:sp>
        <p:nvSpPr>
          <p:cNvPr id="10" name="Picture Placeholder 6">
            <a:extLst>
              <a:ext uri="{FF2B5EF4-FFF2-40B4-BE49-F238E27FC236}">
                <a16:creationId xmlns:a16="http://schemas.microsoft.com/office/drawing/2014/main" id="{15BFCCDF-2DD5-4F11-99AF-11AEA1DA5226}"/>
              </a:ext>
            </a:extLst>
          </p:cNvPr>
          <p:cNvSpPr>
            <a:spLocks noGrp="1"/>
          </p:cNvSpPr>
          <p:nvPr>
            <p:ph type="pic" sz="quarter" idx="14"/>
          </p:nvPr>
        </p:nvSpPr>
        <p:spPr>
          <a:xfrm>
            <a:off x="9810752" y="0"/>
            <a:ext cx="2381248" cy="2293938"/>
          </a:xfrm>
        </p:spPr>
        <p:txBody>
          <a:bodyPr/>
          <a:lstStyle/>
          <a:p>
            <a:endParaRPr lang="id-ID"/>
          </a:p>
        </p:txBody>
      </p:sp>
    </p:spTree>
    <p:extLst>
      <p:ext uri="{BB962C8B-B14F-4D97-AF65-F5344CB8AC3E}">
        <p14:creationId xmlns:p14="http://schemas.microsoft.com/office/powerpoint/2010/main" val="268987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FB47CF4-B8EC-4454-98B8-CA00E865075B}"/>
              </a:ext>
            </a:extLst>
          </p:cNvPr>
          <p:cNvSpPr>
            <a:spLocks noGrp="1"/>
          </p:cNvSpPr>
          <p:nvPr>
            <p:ph type="pic" sz="quarter" idx="10"/>
          </p:nvPr>
        </p:nvSpPr>
        <p:spPr>
          <a:xfrm>
            <a:off x="1082725" y="1685461"/>
            <a:ext cx="2151063" cy="3657600"/>
          </a:xfrm>
          <a:prstGeom prst="roundRect">
            <a:avLst/>
          </a:prstGeom>
        </p:spPr>
        <p:txBody>
          <a:bodyPr/>
          <a:lstStyle/>
          <a:p>
            <a:endParaRPr lang="id-ID"/>
          </a:p>
        </p:txBody>
      </p:sp>
      <p:sp>
        <p:nvSpPr>
          <p:cNvPr id="7" name="Picture Placeholder 6">
            <a:extLst>
              <a:ext uri="{FF2B5EF4-FFF2-40B4-BE49-F238E27FC236}">
                <a16:creationId xmlns:a16="http://schemas.microsoft.com/office/drawing/2014/main" id="{C4E19E6A-6C5E-4E8B-8ADA-863B91594EBE}"/>
              </a:ext>
            </a:extLst>
          </p:cNvPr>
          <p:cNvSpPr>
            <a:spLocks noGrp="1"/>
          </p:cNvSpPr>
          <p:nvPr>
            <p:ph type="pic" sz="quarter" idx="11"/>
          </p:nvPr>
        </p:nvSpPr>
        <p:spPr>
          <a:xfrm>
            <a:off x="3697557" y="1685461"/>
            <a:ext cx="2151063" cy="3657600"/>
          </a:xfrm>
          <a:prstGeom prst="roundRect">
            <a:avLst/>
          </a:prstGeom>
        </p:spPr>
        <p:txBody>
          <a:bodyPr/>
          <a:lstStyle/>
          <a:p>
            <a:endParaRPr lang="id-ID"/>
          </a:p>
        </p:txBody>
      </p:sp>
      <p:sp>
        <p:nvSpPr>
          <p:cNvPr id="8" name="Picture Placeholder 6">
            <a:extLst>
              <a:ext uri="{FF2B5EF4-FFF2-40B4-BE49-F238E27FC236}">
                <a16:creationId xmlns:a16="http://schemas.microsoft.com/office/drawing/2014/main" id="{7488CF99-88B9-4C85-BB48-266581D20417}"/>
              </a:ext>
            </a:extLst>
          </p:cNvPr>
          <p:cNvSpPr>
            <a:spLocks noGrp="1"/>
          </p:cNvSpPr>
          <p:nvPr>
            <p:ph type="pic" sz="quarter" idx="12"/>
          </p:nvPr>
        </p:nvSpPr>
        <p:spPr>
          <a:xfrm>
            <a:off x="6312389" y="1685461"/>
            <a:ext cx="2151063" cy="3657600"/>
          </a:xfrm>
          <a:prstGeom prst="roundRect">
            <a:avLst/>
          </a:prstGeom>
        </p:spPr>
        <p:txBody>
          <a:bodyPr/>
          <a:lstStyle/>
          <a:p>
            <a:endParaRPr lang="id-ID"/>
          </a:p>
        </p:txBody>
      </p:sp>
      <p:sp>
        <p:nvSpPr>
          <p:cNvPr id="9" name="Picture Placeholder 6">
            <a:extLst>
              <a:ext uri="{FF2B5EF4-FFF2-40B4-BE49-F238E27FC236}">
                <a16:creationId xmlns:a16="http://schemas.microsoft.com/office/drawing/2014/main" id="{1F8453ED-8626-4971-A6A0-C4D681C7B452}"/>
              </a:ext>
            </a:extLst>
          </p:cNvPr>
          <p:cNvSpPr>
            <a:spLocks noGrp="1"/>
          </p:cNvSpPr>
          <p:nvPr>
            <p:ph type="pic" sz="quarter" idx="13"/>
          </p:nvPr>
        </p:nvSpPr>
        <p:spPr>
          <a:xfrm>
            <a:off x="8842229" y="1685461"/>
            <a:ext cx="2151063" cy="3657600"/>
          </a:xfrm>
          <a:prstGeom prst="roundRect">
            <a:avLst/>
          </a:prstGeom>
        </p:spPr>
        <p:txBody>
          <a:bodyPr/>
          <a:lstStyle/>
          <a:p>
            <a:endParaRPr lang="id-ID"/>
          </a:p>
        </p:txBody>
      </p:sp>
    </p:spTree>
    <p:extLst>
      <p:ext uri="{BB962C8B-B14F-4D97-AF65-F5344CB8AC3E}">
        <p14:creationId xmlns:p14="http://schemas.microsoft.com/office/powerpoint/2010/main" val="1086908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8909C0C-9689-40A5-AE99-7DD7866E8AD0}"/>
              </a:ext>
            </a:extLst>
          </p:cNvPr>
          <p:cNvSpPr>
            <a:spLocks noGrp="1"/>
          </p:cNvSpPr>
          <p:nvPr>
            <p:ph type="pic" sz="quarter" idx="10"/>
          </p:nvPr>
        </p:nvSpPr>
        <p:spPr>
          <a:xfrm>
            <a:off x="421595" y="2075540"/>
            <a:ext cx="2539318" cy="2495552"/>
          </a:xfrm>
          <a:prstGeom prst="ellipse">
            <a:avLst/>
          </a:prstGeom>
        </p:spPr>
        <p:txBody>
          <a:bodyPr/>
          <a:lstStyle/>
          <a:p>
            <a:endParaRPr lang="id-ID"/>
          </a:p>
        </p:txBody>
      </p:sp>
      <p:sp>
        <p:nvSpPr>
          <p:cNvPr id="7" name="Picture Placeholder 6">
            <a:extLst>
              <a:ext uri="{FF2B5EF4-FFF2-40B4-BE49-F238E27FC236}">
                <a16:creationId xmlns:a16="http://schemas.microsoft.com/office/drawing/2014/main" id="{36DB1AF2-7C5F-423E-94C4-1CFB013D777F}"/>
              </a:ext>
            </a:extLst>
          </p:cNvPr>
          <p:cNvSpPr>
            <a:spLocks noGrp="1"/>
          </p:cNvSpPr>
          <p:nvPr>
            <p:ph type="pic" sz="quarter" idx="11"/>
          </p:nvPr>
        </p:nvSpPr>
        <p:spPr>
          <a:xfrm>
            <a:off x="3375252" y="2075540"/>
            <a:ext cx="2539318" cy="2495552"/>
          </a:xfrm>
          <a:prstGeom prst="ellipse">
            <a:avLst/>
          </a:prstGeom>
        </p:spPr>
        <p:txBody>
          <a:bodyPr/>
          <a:lstStyle/>
          <a:p>
            <a:endParaRPr lang="id-ID"/>
          </a:p>
        </p:txBody>
      </p:sp>
      <p:sp>
        <p:nvSpPr>
          <p:cNvPr id="8" name="Picture Placeholder 6">
            <a:extLst>
              <a:ext uri="{FF2B5EF4-FFF2-40B4-BE49-F238E27FC236}">
                <a16:creationId xmlns:a16="http://schemas.microsoft.com/office/drawing/2014/main" id="{5199D4AE-AC4E-41A3-9043-1F73C0E1D7B5}"/>
              </a:ext>
            </a:extLst>
          </p:cNvPr>
          <p:cNvSpPr>
            <a:spLocks noGrp="1"/>
          </p:cNvSpPr>
          <p:nvPr>
            <p:ph type="pic" sz="quarter" idx="12"/>
          </p:nvPr>
        </p:nvSpPr>
        <p:spPr>
          <a:xfrm>
            <a:off x="6328909" y="2075540"/>
            <a:ext cx="2539318" cy="2495552"/>
          </a:xfrm>
          <a:prstGeom prst="ellipse">
            <a:avLst/>
          </a:prstGeom>
        </p:spPr>
        <p:txBody>
          <a:bodyPr/>
          <a:lstStyle/>
          <a:p>
            <a:endParaRPr lang="id-ID"/>
          </a:p>
        </p:txBody>
      </p:sp>
      <p:sp>
        <p:nvSpPr>
          <p:cNvPr id="9" name="Picture Placeholder 6">
            <a:extLst>
              <a:ext uri="{FF2B5EF4-FFF2-40B4-BE49-F238E27FC236}">
                <a16:creationId xmlns:a16="http://schemas.microsoft.com/office/drawing/2014/main" id="{6C73DB16-BEFC-4E21-9171-1A7A085D9217}"/>
              </a:ext>
            </a:extLst>
          </p:cNvPr>
          <p:cNvSpPr>
            <a:spLocks noGrp="1"/>
          </p:cNvSpPr>
          <p:nvPr>
            <p:ph type="pic" sz="quarter" idx="13"/>
          </p:nvPr>
        </p:nvSpPr>
        <p:spPr>
          <a:xfrm>
            <a:off x="9282566" y="2075540"/>
            <a:ext cx="2539318" cy="2495552"/>
          </a:xfrm>
          <a:prstGeom prst="ellipse">
            <a:avLst/>
          </a:prstGeom>
        </p:spPr>
        <p:txBody>
          <a:bodyPr/>
          <a:lstStyle/>
          <a:p>
            <a:endParaRPr lang="id-ID"/>
          </a:p>
        </p:txBody>
      </p:sp>
    </p:spTree>
    <p:extLst>
      <p:ext uri="{BB962C8B-B14F-4D97-AF65-F5344CB8AC3E}">
        <p14:creationId xmlns:p14="http://schemas.microsoft.com/office/powerpoint/2010/main" val="23276526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9099D2B-C9A9-494C-95AD-EE81A54CFFDA}"/>
              </a:ext>
            </a:extLst>
          </p:cNvPr>
          <p:cNvSpPr>
            <a:spLocks noGrp="1"/>
          </p:cNvSpPr>
          <p:nvPr>
            <p:ph type="pic" sz="quarter" idx="10"/>
          </p:nvPr>
        </p:nvSpPr>
        <p:spPr>
          <a:xfrm>
            <a:off x="3932692" y="505960"/>
            <a:ext cx="2366962" cy="3149600"/>
          </a:xfrm>
        </p:spPr>
        <p:txBody>
          <a:bodyPr/>
          <a:lstStyle/>
          <a:p>
            <a:endParaRPr lang="id-ID"/>
          </a:p>
        </p:txBody>
      </p:sp>
      <p:sp>
        <p:nvSpPr>
          <p:cNvPr id="7" name="Picture Placeholder 6">
            <a:extLst>
              <a:ext uri="{FF2B5EF4-FFF2-40B4-BE49-F238E27FC236}">
                <a16:creationId xmlns:a16="http://schemas.microsoft.com/office/drawing/2014/main" id="{673477B6-0869-4F3D-B497-817BF21F2099}"/>
              </a:ext>
            </a:extLst>
          </p:cNvPr>
          <p:cNvSpPr>
            <a:spLocks noGrp="1"/>
          </p:cNvSpPr>
          <p:nvPr>
            <p:ph type="pic" sz="quarter" idx="11"/>
          </p:nvPr>
        </p:nvSpPr>
        <p:spPr>
          <a:xfrm>
            <a:off x="6610578" y="505960"/>
            <a:ext cx="2366962" cy="3149600"/>
          </a:xfrm>
        </p:spPr>
        <p:txBody>
          <a:bodyPr/>
          <a:lstStyle/>
          <a:p>
            <a:endParaRPr lang="id-ID"/>
          </a:p>
        </p:txBody>
      </p:sp>
      <p:sp>
        <p:nvSpPr>
          <p:cNvPr id="8" name="Picture Placeholder 6">
            <a:extLst>
              <a:ext uri="{FF2B5EF4-FFF2-40B4-BE49-F238E27FC236}">
                <a16:creationId xmlns:a16="http://schemas.microsoft.com/office/drawing/2014/main" id="{D2D20273-8BDD-40A5-892B-CD8A67304E5D}"/>
              </a:ext>
            </a:extLst>
          </p:cNvPr>
          <p:cNvSpPr>
            <a:spLocks noGrp="1"/>
          </p:cNvSpPr>
          <p:nvPr>
            <p:ph type="pic" sz="quarter" idx="12"/>
          </p:nvPr>
        </p:nvSpPr>
        <p:spPr>
          <a:xfrm>
            <a:off x="9288464" y="505960"/>
            <a:ext cx="2366962" cy="3149600"/>
          </a:xfrm>
        </p:spPr>
        <p:txBody>
          <a:bodyPr/>
          <a:lstStyle/>
          <a:p>
            <a:endParaRPr lang="id-ID"/>
          </a:p>
        </p:txBody>
      </p:sp>
    </p:spTree>
    <p:extLst>
      <p:ext uri="{BB962C8B-B14F-4D97-AF65-F5344CB8AC3E}">
        <p14:creationId xmlns:p14="http://schemas.microsoft.com/office/powerpoint/2010/main" val="3394072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3C684-6A42-59D3-5C51-151481CF65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001"/>
          </a:p>
        </p:txBody>
      </p:sp>
      <p:sp>
        <p:nvSpPr>
          <p:cNvPr id="3" name="Text Placeholder 2">
            <a:extLst>
              <a:ext uri="{FF2B5EF4-FFF2-40B4-BE49-F238E27FC236}">
                <a16:creationId xmlns:a16="http://schemas.microsoft.com/office/drawing/2014/main" id="{306A95C9-087D-74FF-6DC2-1F0372AD106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14F89C-8B88-6973-3EC7-1471F67EAC91}"/>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3EB12BE0-5E7F-E0D3-82F7-69181F13E62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048B37-0C64-7DB5-9F9B-AFCAA9CE5AEF}"/>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8040809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9">
            <a:extLst>
              <a:ext uri="{FF2B5EF4-FFF2-40B4-BE49-F238E27FC236}">
                <a16:creationId xmlns:a16="http://schemas.microsoft.com/office/drawing/2014/main" id="{C6A2994A-A344-4778-9513-02ED91528F01}"/>
              </a:ext>
            </a:extLst>
          </p:cNvPr>
          <p:cNvSpPr>
            <a:spLocks noGrp="1"/>
          </p:cNvSpPr>
          <p:nvPr>
            <p:ph type="pic" sz="quarter" idx="13"/>
          </p:nvPr>
        </p:nvSpPr>
        <p:spPr>
          <a:xfrm>
            <a:off x="26125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7" name="Picture Placeholder 10">
            <a:extLst>
              <a:ext uri="{FF2B5EF4-FFF2-40B4-BE49-F238E27FC236}">
                <a16:creationId xmlns:a16="http://schemas.microsoft.com/office/drawing/2014/main" id="{3A8C1214-4AC3-45E5-B85B-65512E6D0DE1}"/>
              </a:ext>
            </a:extLst>
          </p:cNvPr>
          <p:cNvSpPr>
            <a:spLocks noGrp="1"/>
          </p:cNvSpPr>
          <p:nvPr>
            <p:ph type="pic" sz="quarter" idx="14"/>
          </p:nvPr>
        </p:nvSpPr>
        <p:spPr>
          <a:xfrm>
            <a:off x="3196031"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8" name="Picture Placeholder 11">
            <a:extLst>
              <a:ext uri="{FF2B5EF4-FFF2-40B4-BE49-F238E27FC236}">
                <a16:creationId xmlns:a16="http://schemas.microsoft.com/office/drawing/2014/main" id="{AF96D660-B55B-4910-B82C-253F7EE78C53}"/>
              </a:ext>
            </a:extLst>
          </p:cNvPr>
          <p:cNvSpPr>
            <a:spLocks noGrp="1"/>
          </p:cNvSpPr>
          <p:nvPr>
            <p:ph type="pic" sz="quarter" idx="15"/>
          </p:nvPr>
        </p:nvSpPr>
        <p:spPr>
          <a:xfrm>
            <a:off x="613080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9" name="Picture Placeholder 12">
            <a:extLst>
              <a:ext uri="{FF2B5EF4-FFF2-40B4-BE49-F238E27FC236}">
                <a16:creationId xmlns:a16="http://schemas.microsoft.com/office/drawing/2014/main" id="{EC886E66-4656-4188-AA6D-9611C38C82FB}"/>
              </a:ext>
            </a:extLst>
          </p:cNvPr>
          <p:cNvSpPr>
            <a:spLocks noGrp="1"/>
          </p:cNvSpPr>
          <p:nvPr>
            <p:ph type="pic" sz="quarter" idx="16"/>
          </p:nvPr>
        </p:nvSpPr>
        <p:spPr>
          <a:xfrm>
            <a:off x="9065582"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11350676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BBF1442B-14B8-4103-84B7-876F53897B0F}"/>
              </a:ext>
            </a:extLst>
          </p:cNvPr>
          <p:cNvSpPr>
            <a:spLocks noGrp="1"/>
          </p:cNvSpPr>
          <p:nvPr>
            <p:ph type="pic" sz="quarter" idx="10"/>
          </p:nvPr>
        </p:nvSpPr>
        <p:spPr>
          <a:xfrm>
            <a:off x="3702731" y="3905931"/>
            <a:ext cx="2209366" cy="2149475"/>
          </a:xfrm>
          <a:prstGeom prst="rect">
            <a:avLst/>
          </a:prstGeom>
          <a:ln w="28575">
            <a:solidFill>
              <a:schemeClr val="bg1"/>
            </a:solidFill>
          </a:ln>
        </p:spPr>
        <p:txBody>
          <a:bodyPr/>
          <a:lstStyle/>
          <a:p>
            <a:endParaRPr lang="id-ID"/>
          </a:p>
        </p:txBody>
      </p:sp>
      <p:sp>
        <p:nvSpPr>
          <p:cNvPr id="7" name="Picture Placeholder 2">
            <a:extLst>
              <a:ext uri="{FF2B5EF4-FFF2-40B4-BE49-F238E27FC236}">
                <a16:creationId xmlns:a16="http://schemas.microsoft.com/office/drawing/2014/main" id="{82AB76DF-2AAB-4C94-9E60-1CE2B1A8AFAE}"/>
              </a:ext>
            </a:extLst>
          </p:cNvPr>
          <p:cNvSpPr>
            <a:spLocks noGrp="1"/>
          </p:cNvSpPr>
          <p:nvPr>
            <p:ph type="pic" sz="quarter" idx="11"/>
          </p:nvPr>
        </p:nvSpPr>
        <p:spPr>
          <a:xfrm flipH="1">
            <a:off x="6159498" y="3905931"/>
            <a:ext cx="2175165" cy="2149475"/>
          </a:xfrm>
          <a:prstGeom prst="rect">
            <a:avLst/>
          </a:prstGeom>
          <a:ln w="28575">
            <a:solidFill>
              <a:schemeClr val="bg1"/>
            </a:solidFill>
          </a:ln>
        </p:spPr>
        <p:txBody>
          <a:bodyPr/>
          <a:lstStyle/>
          <a:p>
            <a:endParaRPr lang="id-ID"/>
          </a:p>
        </p:txBody>
      </p:sp>
      <p:sp>
        <p:nvSpPr>
          <p:cNvPr id="8" name="Picture Placeholder 15">
            <a:extLst>
              <a:ext uri="{FF2B5EF4-FFF2-40B4-BE49-F238E27FC236}">
                <a16:creationId xmlns:a16="http://schemas.microsoft.com/office/drawing/2014/main" id="{AAFC8B0F-1178-4D17-B8A6-AB66C55C872F}"/>
              </a:ext>
            </a:extLst>
          </p:cNvPr>
          <p:cNvSpPr>
            <a:spLocks noGrp="1"/>
          </p:cNvSpPr>
          <p:nvPr>
            <p:ph type="pic" sz="quarter" idx="12"/>
          </p:nvPr>
        </p:nvSpPr>
        <p:spPr>
          <a:xfrm>
            <a:off x="6159498" y="1535647"/>
            <a:ext cx="2161310" cy="2149476"/>
          </a:xfrm>
          <a:prstGeom prst="rect">
            <a:avLst/>
          </a:prstGeom>
          <a:ln w="28575">
            <a:solidFill>
              <a:schemeClr val="bg1"/>
            </a:solidFill>
          </a:ln>
        </p:spPr>
        <p:txBody>
          <a:bodyPr wrap="square">
            <a:noAutofit/>
          </a:bodyPr>
          <a:lstStyle/>
          <a:p>
            <a:endParaRPr lang="id-ID"/>
          </a:p>
        </p:txBody>
      </p:sp>
      <p:sp>
        <p:nvSpPr>
          <p:cNvPr id="9" name="Picture Placeholder 16">
            <a:extLst>
              <a:ext uri="{FF2B5EF4-FFF2-40B4-BE49-F238E27FC236}">
                <a16:creationId xmlns:a16="http://schemas.microsoft.com/office/drawing/2014/main" id="{805E7D61-A8D5-40A1-93BB-ECAEC03D9F52}"/>
              </a:ext>
            </a:extLst>
          </p:cNvPr>
          <p:cNvSpPr>
            <a:spLocks noGrp="1"/>
          </p:cNvSpPr>
          <p:nvPr>
            <p:ph type="pic" sz="quarter" idx="13"/>
          </p:nvPr>
        </p:nvSpPr>
        <p:spPr>
          <a:xfrm>
            <a:off x="3702731" y="1535647"/>
            <a:ext cx="2209366" cy="2149476"/>
          </a:xfrm>
          <a:prstGeom prst="rect">
            <a:avLst/>
          </a:prstGeom>
          <a:ln w="28575">
            <a:solidFill>
              <a:schemeClr val="bg1"/>
            </a:solidFill>
          </a:ln>
        </p:spPr>
        <p:txBody>
          <a:bodyPr wrap="square">
            <a:noAutofit/>
          </a:bodyPr>
          <a:lstStyle/>
          <a:p>
            <a:endParaRPr lang="id-ID"/>
          </a:p>
        </p:txBody>
      </p:sp>
    </p:spTree>
    <p:extLst>
      <p:ext uri="{BB962C8B-B14F-4D97-AF65-F5344CB8AC3E}">
        <p14:creationId xmlns:p14="http://schemas.microsoft.com/office/powerpoint/2010/main" val="26533024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9189811-5333-4001-A904-A91556D6F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41028" y="315743"/>
            <a:ext cx="4934857" cy="8158786"/>
          </a:xfrm>
          <a:prstGeom prst="rect">
            <a:avLst/>
          </a:prstGeom>
        </p:spPr>
      </p:pic>
      <p:sp>
        <p:nvSpPr>
          <p:cNvPr id="7" name="Picture Placeholder 5">
            <a:extLst>
              <a:ext uri="{FF2B5EF4-FFF2-40B4-BE49-F238E27FC236}">
                <a16:creationId xmlns:a16="http://schemas.microsoft.com/office/drawing/2014/main" id="{8871E423-0AC8-4E81-BDE1-0A51E81AADCC}"/>
              </a:ext>
            </a:extLst>
          </p:cNvPr>
          <p:cNvSpPr>
            <a:spLocks noGrp="1"/>
          </p:cNvSpPr>
          <p:nvPr>
            <p:ph type="pic" sz="quarter" idx="10"/>
          </p:nvPr>
        </p:nvSpPr>
        <p:spPr>
          <a:xfrm>
            <a:off x="7886700" y="1219200"/>
            <a:ext cx="3340100" cy="5595938"/>
          </a:xfrm>
          <a:solidFill>
            <a:schemeClr val="bg1"/>
          </a:solidFill>
        </p:spPr>
        <p:txBody>
          <a:bodyPr/>
          <a:lstStyle/>
          <a:p>
            <a:endParaRPr lang="id-ID"/>
          </a:p>
        </p:txBody>
      </p:sp>
    </p:spTree>
    <p:extLst>
      <p:ext uri="{BB962C8B-B14F-4D97-AF65-F5344CB8AC3E}">
        <p14:creationId xmlns:p14="http://schemas.microsoft.com/office/powerpoint/2010/main" val="24772681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2EFE675-186F-42BE-A2F8-33DCBFD36486}"/>
              </a:ext>
            </a:extLst>
          </p:cNvPr>
          <p:cNvSpPr>
            <a:spLocks noGrp="1"/>
          </p:cNvSpPr>
          <p:nvPr>
            <p:ph type="pic" sz="quarter" idx="10"/>
          </p:nvPr>
        </p:nvSpPr>
        <p:spPr>
          <a:xfrm>
            <a:off x="7922863" y="1425367"/>
            <a:ext cx="2305049" cy="4070351"/>
          </a:xfrm>
          <a:prstGeom prst="rect">
            <a:avLst/>
          </a:prstGeom>
          <a:solidFill>
            <a:schemeClr val="bg1"/>
          </a:solid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30794047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9">
            <a:extLst>
              <a:ext uri="{FF2B5EF4-FFF2-40B4-BE49-F238E27FC236}">
                <a16:creationId xmlns:a16="http://schemas.microsoft.com/office/drawing/2014/main" id="{E1F3E9B2-C36C-4A79-AC83-DAFCF9D2D0F4}"/>
              </a:ext>
            </a:extLst>
          </p:cNvPr>
          <p:cNvSpPr>
            <a:spLocks noGrp="1"/>
          </p:cNvSpPr>
          <p:nvPr>
            <p:ph type="pic" sz="quarter" idx="10"/>
          </p:nvPr>
        </p:nvSpPr>
        <p:spPr>
          <a:xfrm>
            <a:off x="2125663" y="1508125"/>
            <a:ext cx="2246312" cy="3940175"/>
          </a:xfrm>
        </p:spPr>
        <p:txBody>
          <a:bodyPr/>
          <a:lstStyle/>
          <a:p>
            <a:endParaRPr lang="id-ID"/>
          </a:p>
        </p:txBody>
      </p:sp>
      <p:sp>
        <p:nvSpPr>
          <p:cNvPr id="7" name="Picture Placeholder 61">
            <a:extLst>
              <a:ext uri="{FF2B5EF4-FFF2-40B4-BE49-F238E27FC236}">
                <a16:creationId xmlns:a16="http://schemas.microsoft.com/office/drawing/2014/main" id="{3751BEA3-9E49-4C16-8F5B-ADF505D5A590}"/>
              </a:ext>
            </a:extLst>
          </p:cNvPr>
          <p:cNvSpPr>
            <a:spLocks noGrp="1"/>
          </p:cNvSpPr>
          <p:nvPr>
            <p:ph type="pic" sz="quarter" idx="11"/>
          </p:nvPr>
        </p:nvSpPr>
        <p:spPr>
          <a:xfrm>
            <a:off x="954088" y="2022475"/>
            <a:ext cx="989012" cy="2882900"/>
          </a:xfrm>
        </p:spPr>
        <p:txBody>
          <a:bodyPr/>
          <a:lstStyle/>
          <a:p>
            <a:endParaRPr lang="id-ID"/>
          </a:p>
        </p:txBody>
      </p:sp>
      <p:sp>
        <p:nvSpPr>
          <p:cNvPr id="8" name="Picture Placeholder 63">
            <a:extLst>
              <a:ext uri="{FF2B5EF4-FFF2-40B4-BE49-F238E27FC236}">
                <a16:creationId xmlns:a16="http://schemas.microsoft.com/office/drawing/2014/main" id="{7965C90C-AA4E-454B-ACE3-995396E817E4}"/>
              </a:ext>
            </a:extLst>
          </p:cNvPr>
          <p:cNvSpPr>
            <a:spLocks noGrp="1"/>
          </p:cNvSpPr>
          <p:nvPr>
            <p:ph type="pic" sz="quarter" idx="12"/>
          </p:nvPr>
        </p:nvSpPr>
        <p:spPr>
          <a:xfrm>
            <a:off x="4525963" y="2022475"/>
            <a:ext cx="1025525" cy="2882900"/>
          </a:xfrm>
        </p:spPr>
        <p:txBody>
          <a:bodyPr/>
          <a:lstStyle/>
          <a:p>
            <a:endParaRPr lang="id-ID"/>
          </a:p>
        </p:txBody>
      </p:sp>
    </p:spTree>
    <p:extLst>
      <p:ext uri="{BB962C8B-B14F-4D97-AF65-F5344CB8AC3E}">
        <p14:creationId xmlns:p14="http://schemas.microsoft.com/office/powerpoint/2010/main" val="3373957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20">
            <a:extLst>
              <a:ext uri="{FF2B5EF4-FFF2-40B4-BE49-F238E27FC236}">
                <a16:creationId xmlns:a16="http://schemas.microsoft.com/office/drawing/2014/main" id="{42663D44-1579-49BF-90EA-83AA8860ADEC}"/>
              </a:ext>
            </a:extLst>
          </p:cNvPr>
          <p:cNvSpPr>
            <a:spLocks noGrp="1"/>
          </p:cNvSpPr>
          <p:nvPr>
            <p:ph type="pic" sz="quarter" idx="10"/>
          </p:nvPr>
        </p:nvSpPr>
        <p:spPr>
          <a:xfrm>
            <a:off x="3999426" y="1876731"/>
            <a:ext cx="4484586" cy="2928747"/>
          </a:xfrm>
        </p:spPr>
        <p:txBody>
          <a:bodyPr/>
          <a:lstStyle/>
          <a:p>
            <a:endParaRPr lang="id-ID"/>
          </a:p>
        </p:txBody>
      </p:sp>
    </p:spTree>
    <p:extLst>
      <p:ext uri="{BB962C8B-B14F-4D97-AF65-F5344CB8AC3E}">
        <p14:creationId xmlns:p14="http://schemas.microsoft.com/office/powerpoint/2010/main" val="22903123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0CBF26-419D-43EB-921D-9109B1360D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2649" y="526278"/>
            <a:ext cx="4860540" cy="4455495"/>
          </a:xfrm>
          <a:prstGeom prst="rect">
            <a:avLst/>
          </a:prstGeom>
        </p:spPr>
      </p:pic>
      <p:sp>
        <p:nvSpPr>
          <p:cNvPr id="7" name="Picture Placeholder 7">
            <a:extLst>
              <a:ext uri="{FF2B5EF4-FFF2-40B4-BE49-F238E27FC236}">
                <a16:creationId xmlns:a16="http://schemas.microsoft.com/office/drawing/2014/main" id="{8A7D1E23-2E01-4C26-BFAF-F0B97810EE0F}"/>
              </a:ext>
            </a:extLst>
          </p:cNvPr>
          <p:cNvSpPr>
            <a:spLocks noGrp="1"/>
          </p:cNvSpPr>
          <p:nvPr>
            <p:ph type="pic" sz="quarter" idx="10"/>
          </p:nvPr>
        </p:nvSpPr>
        <p:spPr>
          <a:xfrm>
            <a:off x="6792913" y="812800"/>
            <a:ext cx="4208462" cy="2511425"/>
          </a:xfrm>
        </p:spPr>
        <p:txBody>
          <a:bodyPr/>
          <a:lstStyle/>
          <a:p>
            <a:endParaRPr lang="en-US"/>
          </a:p>
        </p:txBody>
      </p:sp>
    </p:spTree>
    <p:extLst>
      <p:ext uri="{BB962C8B-B14F-4D97-AF65-F5344CB8AC3E}">
        <p14:creationId xmlns:p14="http://schemas.microsoft.com/office/powerpoint/2010/main" val="53404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9F7BA-3C5E-84D0-E282-0FF2FEE0A5D4}"/>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47292D1A-0CC5-5F61-7A57-314CA5D2EC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Content Placeholder 3">
            <a:extLst>
              <a:ext uri="{FF2B5EF4-FFF2-40B4-BE49-F238E27FC236}">
                <a16:creationId xmlns:a16="http://schemas.microsoft.com/office/drawing/2014/main" id="{3F171FE2-50F8-4DB6-3692-42408CBC46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Date Placeholder 4">
            <a:extLst>
              <a:ext uri="{FF2B5EF4-FFF2-40B4-BE49-F238E27FC236}">
                <a16:creationId xmlns:a16="http://schemas.microsoft.com/office/drawing/2014/main" id="{84015982-7DF7-39E0-CC97-2E95E37BED4F}"/>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6" name="Footer Placeholder 5">
            <a:extLst>
              <a:ext uri="{FF2B5EF4-FFF2-40B4-BE49-F238E27FC236}">
                <a16:creationId xmlns:a16="http://schemas.microsoft.com/office/drawing/2014/main" id="{F66BDBBD-DB73-1F6B-AA66-C4074DE6213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99EB8E-1E56-C4A7-0BED-D0C3A5205B3D}"/>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565010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52926-83C1-AC8E-5C5F-87203048022B}"/>
              </a:ext>
            </a:extLst>
          </p:cNvPr>
          <p:cNvSpPr>
            <a:spLocks noGrp="1"/>
          </p:cNvSpPr>
          <p:nvPr>
            <p:ph type="title"/>
          </p:nvPr>
        </p:nvSpPr>
        <p:spPr>
          <a:xfrm>
            <a:off x="839788" y="365125"/>
            <a:ext cx="10515600" cy="1325563"/>
          </a:xfrm>
        </p:spPr>
        <p:txBody>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9F6AB935-69CE-4698-41BC-32CBA90351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671D8-8BE2-33C8-9D4F-70490D5BC8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Text Placeholder 4">
            <a:extLst>
              <a:ext uri="{FF2B5EF4-FFF2-40B4-BE49-F238E27FC236}">
                <a16:creationId xmlns:a16="http://schemas.microsoft.com/office/drawing/2014/main" id="{C2B093A6-FF06-11CC-D9D3-94CB76BA41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045E4B-C9CE-94C2-F842-0F5D128D09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7" name="Date Placeholder 6">
            <a:extLst>
              <a:ext uri="{FF2B5EF4-FFF2-40B4-BE49-F238E27FC236}">
                <a16:creationId xmlns:a16="http://schemas.microsoft.com/office/drawing/2014/main" id="{10D19A5C-7BD4-9FC0-8F96-19FA6C40F0CA}"/>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8" name="Footer Placeholder 7">
            <a:extLst>
              <a:ext uri="{FF2B5EF4-FFF2-40B4-BE49-F238E27FC236}">
                <a16:creationId xmlns:a16="http://schemas.microsoft.com/office/drawing/2014/main" id="{619DC752-B0F2-E2DC-F44A-B286C3C754D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9D0ECEC-2CE0-3EB1-945D-5B13C58B1229}"/>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1651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8ADB8-A9CC-AEEB-A0A3-9A070490FAC5}"/>
              </a:ext>
            </a:extLst>
          </p:cNvPr>
          <p:cNvSpPr>
            <a:spLocks noGrp="1"/>
          </p:cNvSpPr>
          <p:nvPr>
            <p:ph type="title"/>
          </p:nvPr>
        </p:nvSpPr>
        <p:spPr/>
        <p:txBody>
          <a:bodyPr/>
          <a:lstStyle/>
          <a:p>
            <a:r>
              <a:rPr lang="en-US"/>
              <a:t>Click to edit Master title style</a:t>
            </a:r>
            <a:endParaRPr lang="en-001"/>
          </a:p>
        </p:txBody>
      </p:sp>
      <p:sp>
        <p:nvSpPr>
          <p:cNvPr id="3" name="Date Placeholder 2">
            <a:extLst>
              <a:ext uri="{FF2B5EF4-FFF2-40B4-BE49-F238E27FC236}">
                <a16:creationId xmlns:a16="http://schemas.microsoft.com/office/drawing/2014/main" id="{4465DDFA-6DB0-D67F-E195-81768893E5BC}"/>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4" name="Footer Placeholder 3">
            <a:extLst>
              <a:ext uri="{FF2B5EF4-FFF2-40B4-BE49-F238E27FC236}">
                <a16:creationId xmlns:a16="http://schemas.microsoft.com/office/drawing/2014/main" id="{3027E35E-208C-8F9D-0716-3A4CC85BBAE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04D2E41-506A-58FC-F2F0-AB5C2792AD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4208838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58BD7F-219F-0CB8-4A7E-CE28E9D9B46B}"/>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3" name="Footer Placeholder 2">
            <a:extLst>
              <a:ext uri="{FF2B5EF4-FFF2-40B4-BE49-F238E27FC236}">
                <a16:creationId xmlns:a16="http://schemas.microsoft.com/office/drawing/2014/main" id="{F7DED60B-4FEB-2A86-911E-6614B0F013F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37EF304-D883-0C94-2F61-14EC42E67A2B}"/>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79781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6AC7D-83D6-4305-4517-D3C7BAD181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Content Placeholder 2">
            <a:extLst>
              <a:ext uri="{FF2B5EF4-FFF2-40B4-BE49-F238E27FC236}">
                <a16:creationId xmlns:a16="http://schemas.microsoft.com/office/drawing/2014/main" id="{D60B5D06-FE06-09F5-6C00-B728C555BB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Text Placeholder 3">
            <a:extLst>
              <a:ext uri="{FF2B5EF4-FFF2-40B4-BE49-F238E27FC236}">
                <a16:creationId xmlns:a16="http://schemas.microsoft.com/office/drawing/2014/main" id="{9D5EDB83-FBFF-3BA7-9E8C-2E2924586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DB9A53-2FF7-DE93-F86F-89F19336DB30}"/>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6" name="Footer Placeholder 5">
            <a:extLst>
              <a:ext uri="{FF2B5EF4-FFF2-40B4-BE49-F238E27FC236}">
                <a16:creationId xmlns:a16="http://schemas.microsoft.com/office/drawing/2014/main" id="{E11825E3-19BE-25AD-4F4A-3A8CE8B5BE5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D163DE-4606-C8F1-3AB0-92620B6E912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26806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84AEC-DD1A-089E-0FB5-E280487B18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Picture Placeholder 2">
            <a:extLst>
              <a:ext uri="{FF2B5EF4-FFF2-40B4-BE49-F238E27FC236}">
                <a16:creationId xmlns:a16="http://schemas.microsoft.com/office/drawing/2014/main" id="{0632AFEC-86BF-D163-08B4-6F5EF65ABC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001"/>
          </a:p>
        </p:txBody>
      </p:sp>
      <p:sp>
        <p:nvSpPr>
          <p:cNvPr id="4" name="Text Placeholder 3">
            <a:extLst>
              <a:ext uri="{FF2B5EF4-FFF2-40B4-BE49-F238E27FC236}">
                <a16:creationId xmlns:a16="http://schemas.microsoft.com/office/drawing/2014/main" id="{DF6ECDAA-351D-EF37-59FA-B15EECD6C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9679C4-B688-244F-89E9-50CDC8E980EB}"/>
              </a:ext>
            </a:extLst>
          </p:cNvPr>
          <p:cNvSpPr>
            <a:spLocks noGrp="1"/>
          </p:cNvSpPr>
          <p:nvPr>
            <p:ph type="dt" sz="half" idx="10"/>
          </p:nvPr>
        </p:nvSpPr>
        <p:spPr/>
        <p:txBody>
          <a:bodyPr/>
          <a:lstStyle/>
          <a:p>
            <a:fld id="{C4E9939F-90BB-479E-BA17-A2F114CD475E}" type="datetimeFigureOut">
              <a:rPr lang="en-US" smtClean="0"/>
              <a:t>1/24/2026</a:t>
            </a:fld>
            <a:endParaRPr lang="en-US" dirty="0"/>
          </a:p>
        </p:txBody>
      </p:sp>
      <p:sp>
        <p:nvSpPr>
          <p:cNvPr id="6" name="Footer Placeholder 5">
            <a:extLst>
              <a:ext uri="{FF2B5EF4-FFF2-40B4-BE49-F238E27FC236}">
                <a16:creationId xmlns:a16="http://schemas.microsoft.com/office/drawing/2014/main" id="{F2127BAF-62B2-D69A-43CD-81F968481B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40A4E61-158E-089B-A573-97BADEBF0C25}"/>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9072255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BD2AF7-31B8-19D2-3C28-7D185ECBD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2E89EED1-B255-282D-336C-B65B504FB3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35E3F62B-98C8-CD31-AFB2-B3C1938C44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E9939F-90BB-479E-BA17-A2F114CD475E}" type="datetimeFigureOut">
              <a:rPr lang="en-US" smtClean="0"/>
              <a:t>1/24/2026</a:t>
            </a:fld>
            <a:endParaRPr lang="en-US" dirty="0"/>
          </a:p>
        </p:txBody>
      </p:sp>
      <p:sp>
        <p:nvSpPr>
          <p:cNvPr id="5" name="Footer Placeholder 4">
            <a:extLst>
              <a:ext uri="{FF2B5EF4-FFF2-40B4-BE49-F238E27FC236}">
                <a16:creationId xmlns:a16="http://schemas.microsoft.com/office/drawing/2014/main" id="{BC24B152-6C10-B1AF-5B12-0E193E8A5D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102552D5-19CF-37C4-8937-755EECC543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4658193-C1D2-4823-A3E4-7D9CB71B570F}" type="slidenum">
              <a:rPr lang="en-US" smtClean="0"/>
              <a:t>‹#›</a:t>
            </a:fld>
            <a:endParaRPr lang="en-US" dirty="0"/>
          </a:p>
        </p:txBody>
      </p:sp>
    </p:spTree>
    <p:extLst>
      <p:ext uri="{BB962C8B-B14F-4D97-AF65-F5344CB8AC3E}">
        <p14:creationId xmlns:p14="http://schemas.microsoft.com/office/powerpoint/2010/main" val="32186655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650" r:id="rId15"/>
    <p:sldLayoutId id="2147483673" r:id="rId16"/>
    <p:sldLayoutId id="2147483651" r:id="rId17"/>
    <p:sldLayoutId id="2147483659" r:id="rId18"/>
    <p:sldLayoutId id="2147483660" r:id="rId19"/>
    <p:sldLayoutId id="2147483654" r:id="rId20"/>
    <p:sldLayoutId id="2147483655" r:id="rId21"/>
    <p:sldLayoutId id="2147483656" r:id="rId22"/>
    <p:sldLayoutId id="2147483657" r:id="rId23"/>
    <p:sldLayoutId id="2147483658" r:id="rId24"/>
    <p:sldLayoutId id="2147483661" r:id="rId25"/>
    <p:sldLayoutId id="2147483662" r:id="rId26"/>
    <p:sldLayoutId id="2147483663" r:id="rId27"/>
    <p:sldLayoutId id="2147483664" r:id="rId28"/>
    <p:sldLayoutId id="2147483665" r:id="rId29"/>
    <p:sldLayoutId id="2147483666" r:id="rId30"/>
    <p:sldLayoutId id="2147483667" r:id="rId31"/>
    <p:sldLayoutId id="2147483668" r:id="rId32"/>
    <p:sldLayoutId id="2147483669" r:id="rId33"/>
    <p:sldLayoutId id="2147483670" r:id="rId34"/>
    <p:sldLayoutId id="2147483671" r:id="rId35"/>
    <p:sldLayoutId id="2147483672"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20.jpeg"/><Relationship Id="rId11" Type="http://schemas.openxmlformats.org/officeDocument/2006/relationships/image" Target="../media/image25.png"/><Relationship Id="rId5" Type="http://schemas.openxmlformats.org/officeDocument/2006/relationships/image" Target="../media/image19.jpeg"/><Relationship Id="rId10" Type="http://schemas.openxmlformats.org/officeDocument/2006/relationships/image" Target="../media/image24.jpg"/><Relationship Id="rId4" Type="http://schemas.openxmlformats.org/officeDocument/2006/relationships/image" Target="../media/image18.svg"/><Relationship Id="rId9"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svg"/><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DF1878C-C7FD-478E-B990-A0E2AC262A6A}"/>
              </a:ext>
            </a:extLst>
          </p:cNvPr>
          <p:cNvSpPr/>
          <p:nvPr/>
        </p:nvSpPr>
        <p:spPr>
          <a:xfrm>
            <a:off x="0" y="5139266"/>
            <a:ext cx="12192000" cy="1718733"/>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BB7CE24E-37DA-4E8B-2163-1ADD10ECBA71}"/>
              </a:ext>
            </a:extLst>
          </p:cNvPr>
          <p:cNvSpPr/>
          <p:nvPr/>
        </p:nvSpPr>
        <p:spPr>
          <a:xfrm>
            <a:off x="1024467" y="3283292"/>
            <a:ext cx="3909483" cy="21198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pic>
        <p:nvPicPr>
          <p:cNvPr id="9" name="Picture Placeholder 8" descr="A logo of a company&#10;&#10;AI-generated content may be incorrect.">
            <a:extLst>
              <a:ext uri="{FF2B5EF4-FFF2-40B4-BE49-F238E27FC236}">
                <a16:creationId xmlns:a16="http://schemas.microsoft.com/office/drawing/2014/main" id="{6CE03594-01C3-4C69-5C77-AE2822E74F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303" t="10900" r="12837" b="9041"/>
          <a:stretch/>
        </p:blipFill>
        <p:spPr>
          <a:xfrm>
            <a:off x="1047751" y="1738331"/>
            <a:ext cx="3841749" cy="3467100"/>
          </a:xfrm>
          <a:ln w="12700"/>
        </p:spPr>
      </p:pic>
      <p:sp>
        <p:nvSpPr>
          <p:cNvPr id="14" name="Rectangle 13">
            <a:extLst>
              <a:ext uri="{FF2B5EF4-FFF2-40B4-BE49-F238E27FC236}">
                <a16:creationId xmlns:a16="http://schemas.microsoft.com/office/drawing/2014/main" id="{86FD1990-522D-F7CF-FD90-87AA784EE3D6}"/>
              </a:ext>
            </a:extLst>
          </p:cNvPr>
          <p:cNvSpPr/>
          <p:nvPr/>
        </p:nvSpPr>
        <p:spPr>
          <a:xfrm>
            <a:off x="1024467" y="5139267"/>
            <a:ext cx="3909483" cy="1204383"/>
          </a:xfrm>
          <a:prstGeom prst="rect">
            <a:avLst/>
          </a:prstGeom>
          <a:solidFill>
            <a:srgbClr val="2F54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grpSp>
        <p:nvGrpSpPr>
          <p:cNvPr id="44" name="Group 43">
            <a:extLst>
              <a:ext uri="{FF2B5EF4-FFF2-40B4-BE49-F238E27FC236}">
                <a16:creationId xmlns:a16="http://schemas.microsoft.com/office/drawing/2014/main" id="{93D4DA80-DDBE-3797-BBF3-906092A4DF4A}"/>
              </a:ext>
            </a:extLst>
          </p:cNvPr>
          <p:cNvGrpSpPr/>
          <p:nvPr/>
        </p:nvGrpSpPr>
        <p:grpSpPr>
          <a:xfrm>
            <a:off x="1090125" y="5250729"/>
            <a:ext cx="3683415" cy="939736"/>
            <a:chOff x="1071075" y="5180879"/>
            <a:chExt cx="3683415" cy="939736"/>
          </a:xfrm>
        </p:grpSpPr>
        <p:pic>
          <p:nvPicPr>
            <p:cNvPr id="34" name="Picture 33" descr="A white letter on a black background&#10;&#10;AI-generated content may be incorrect.">
              <a:extLst>
                <a:ext uri="{FF2B5EF4-FFF2-40B4-BE49-F238E27FC236}">
                  <a16:creationId xmlns:a16="http://schemas.microsoft.com/office/drawing/2014/main" id="{A7016323-69FA-8B63-951B-79A1496B2D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7700" y="5426208"/>
              <a:ext cx="1566790" cy="267921"/>
            </a:xfrm>
            <a:prstGeom prst="rect">
              <a:avLst/>
            </a:prstGeom>
          </p:spPr>
        </p:pic>
        <p:pic>
          <p:nvPicPr>
            <p:cNvPr id="36" name="Picture 35" descr="A black and white sign with white text&#10;&#10;AI-generated content may be incorrect.">
              <a:extLst>
                <a:ext uri="{FF2B5EF4-FFF2-40B4-BE49-F238E27FC236}">
                  <a16:creationId xmlns:a16="http://schemas.microsoft.com/office/drawing/2014/main" id="{66B37F2A-5B71-0A34-1B2A-181E2AEC82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8816" y="5368285"/>
              <a:ext cx="1054869" cy="752330"/>
            </a:xfrm>
            <a:prstGeom prst="rect">
              <a:avLst/>
            </a:prstGeom>
          </p:spPr>
        </p:pic>
        <p:pic>
          <p:nvPicPr>
            <p:cNvPr id="38" name="Picture 37" descr="A white circle with a loop in the middle&#10;&#10;AI-generated content may be incorrect.">
              <a:extLst>
                <a:ext uri="{FF2B5EF4-FFF2-40B4-BE49-F238E27FC236}">
                  <a16:creationId xmlns:a16="http://schemas.microsoft.com/office/drawing/2014/main" id="{643E3317-D326-8616-ECC4-25343CBF7F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0360" y="5413520"/>
              <a:ext cx="515889" cy="675345"/>
            </a:xfrm>
            <a:prstGeom prst="rect">
              <a:avLst/>
            </a:prstGeom>
          </p:spPr>
        </p:pic>
        <p:sp>
          <p:nvSpPr>
            <p:cNvPr id="39" name="TextBox 38">
              <a:extLst>
                <a:ext uri="{FF2B5EF4-FFF2-40B4-BE49-F238E27FC236}">
                  <a16:creationId xmlns:a16="http://schemas.microsoft.com/office/drawing/2014/main" id="{657FA1ED-A460-BF0B-F3CB-9D90CA857A92}"/>
                </a:ext>
              </a:extLst>
            </p:cNvPr>
            <p:cNvSpPr txBox="1"/>
            <p:nvPr/>
          </p:nvSpPr>
          <p:spPr>
            <a:xfrm>
              <a:off x="1071075" y="5180879"/>
              <a:ext cx="3563796" cy="230832"/>
            </a:xfrm>
            <a:prstGeom prst="rect">
              <a:avLst/>
            </a:prstGeom>
            <a:noFill/>
          </p:spPr>
          <p:txBody>
            <a:bodyPr wrap="none" rtlCol="0">
              <a:spAutoFit/>
            </a:bodyPr>
            <a:lstStyle/>
            <a:p>
              <a:r>
                <a:rPr lang="de-DE" sz="900" b="1" dirty="0">
                  <a:solidFill>
                    <a:schemeClr val="bg1"/>
                  </a:solidFill>
                </a:rPr>
                <a:t>SUPPORTED BY                 LED BY                               IN PARTNERSHIP WITH</a:t>
              </a:r>
              <a:endParaRPr lang="en-001" sz="900" b="1" dirty="0">
                <a:solidFill>
                  <a:schemeClr val="bg1"/>
                </a:solidFill>
              </a:endParaRPr>
            </a:p>
          </p:txBody>
        </p:sp>
        <p:cxnSp>
          <p:nvCxnSpPr>
            <p:cNvPr id="42" name="Straight Connector 41">
              <a:extLst>
                <a:ext uri="{FF2B5EF4-FFF2-40B4-BE49-F238E27FC236}">
                  <a16:creationId xmlns:a16="http://schemas.microsoft.com/office/drawing/2014/main" id="{2D72F0E5-AB4E-4233-786B-3316909AF967}"/>
                </a:ext>
              </a:extLst>
            </p:cNvPr>
            <p:cNvCxnSpPr/>
            <p:nvPr/>
          </p:nvCxnSpPr>
          <p:spPr>
            <a:xfrm>
              <a:off x="189230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36DE404-C7FE-2A8F-E6E2-C3CC459ADFD3}"/>
                </a:ext>
              </a:extLst>
            </p:cNvPr>
            <p:cNvCxnSpPr/>
            <p:nvPr/>
          </p:nvCxnSpPr>
          <p:spPr>
            <a:xfrm>
              <a:off x="305435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63CE8509-E60D-B70E-8CDF-361F879160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4" y="0"/>
            <a:ext cx="12179212" cy="6858000"/>
          </a:xfrm>
          <a:prstGeom prst="rect">
            <a:avLst/>
          </a:prstGeom>
        </p:spPr>
      </p:pic>
    </p:spTree>
    <p:extLst>
      <p:ext uri="{BB962C8B-B14F-4D97-AF65-F5344CB8AC3E}">
        <p14:creationId xmlns:p14="http://schemas.microsoft.com/office/powerpoint/2010/main" val="85306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1194EC5-2AF4-C606-6F5B-63C94EDFEC42}"/>
              </a:ext>
            </a:extLst>
          </p:cNvPr>
          <p:cNvGraphicFramePr>
            <a:graphicFrameLocks noGrp="1"/>
          </p:cNvGraphicFramePr>
          <p:nvPr>
            <p:extLst>
              <p:ext uri="{D42A27DB-BD31-4B8C-83A1-F6EECF244321}">
                <p14:modId xmlns:p14="http://schemas.microsoft.com/office/powerpoint/2010/main" val="1669464603"/>
              </p:ext>
            </p:extLst>
          </p:nvPr>
        </p:nvGraphicFramePr>
        <p:xfrm>
          <a:off x="1505494" y="437241"/>
          <a:ext cx="10447020" cy="6342382"/>
        </p:xfrm>
        <a:graphic>
          <a:graphicData uri="http://schemas.openxmlformats.org/drawingml/2006/table">
            <a:tbl>
              <a:tblPr firstRow="1" firstCol="1" bandRow="1">
                <a:tableStyleId>{073A0DAA-6AF3-43AB-8588-CEC1D06C72B9}</a:tableStyleId>
              </a:tblPr>
              <a:tblGrid>
                <a:gridCol w="1827943">
                  <a:extLst>
                    <a:ext uri="{9D8B030D-6E8A-4147-A177-3AD203B41FA5}">
                      <a16:colId xmlns:a16="http://schemas.microsoft.com/office/drawing/2014/main" val="3870158606"/>
                    </a:ext>
                  </a:extLst>
                </a:gridCol>
                <a:gridCol w="2119805">
                  <a:extLst>
                    <a:ext uri="{9D8B030D-6E8A-4147-A177-3AD203B41FA5}">
                      <a16:colId xmlns:a16="http://schemas.microsoft.com/office/drawing/2014/main" val="2481535535"/>
                    </a:ext>
                  </a:extLst>
                </a:gridCol>
                <a:gridCol w="3442564">
                  <a:extLst>
                    <a:ext uri="{9D8B030D-6E8A-4147-A177-3AD203B41FA5}">
                      <a16:colId xmlns:a16="http://schemas.microsoft.com/office/drawing/2014/main" val="3290031470"/>
                    </a:ext>
                  </a:extLst>
                </a:gridCol>
                <a:gridCol w="1352005">
                  <a:extLst>
                    <a:ext uri="{9D8B030D-6E8A-4147-A177-3AD203B41FA5}">
                      <a16:colId xmlns:a16="http://schemas.microsoft.com/office/drawing/2014/main" val="1098089067"/>
                    </a:ext>
                  </a:extLst>
                </a:gridCol>
                <a:gridCol w="1704703">
                  <a:extLst>
                    <a:ext uri="{9D8B030D-6E8A-4147-A177-3AD203B41FA5}">
                      <a16:colId xmlns:a16="http://schemas.microsoft.com/office/drawing/2014/main" val="3885913568"/>
                    </a:ext>
                  </a:extLst>
                </a:gridCol>
              </a:tblGrid>
              <a:tr h="145690">
                <a:tc>
                  <a:txBody>
                    <a:bodyPr/>
                    <a:lstStyle/>
                    <a:p>
                      <a:pPr algn="ctr">
                        <a:lnSpc>
                          <a:spcPct val="107000"/>
                        </a:lnSpc>
                        <a:spcAft>
                          <a:spcPts val="800"/>
                        </a:spcAft>
                        <a:buNone/>
                      </a:pPr>
                      <a:r>
                        <a:rPr lang="en-US" sz="1400" kern="100" dirty="0">
                          <a:effectLst/>
                        </a:rPr>
                        <a:t>Risk Category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TDA 2000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TDA 2025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Risk Type 2025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dirty="0">
                          <a:effectLst/>
                        </a:rPr>
                        <a:t>Priority Concern 2025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1943738316"/>
                  </a:ext>
                </a:extLst>
              </a:tr>
              <a:tr h="1119197">
                <a:tc>
                  <a:txBody>
                    <a:bodyPr/>
                    <a:lstStyle/>
                    <a:p>
                      <a:pPr>
                        <a:lnSpc>
                          <a:spcPct val="107000"/>
                        </a:lnSpc>
                        <a:spcAft>
                          <a:spcPts val="800"/>
                        </a:spcAft>
                        <a:buNone/>
                      </a:pPr>
                      <a:r>
                        <a:rPr lang="en-US" sz="1400" kern="100" dirty="0">
                          <a:effectLst/>
                        </a:rPr>
                        <a:t>Climate change and sea-level rise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Climate change impacts were not explicitly addressed in ecosystem risk assessments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Climate change and sea-level rise now act as systemic drivers that intensify coastal erosion, habitat degradation, and ecosystem vulnerability across mangroves, seagrasses, and coral reefs.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a:effectLst/>
                        </a:rPr>
                        <a:t>Global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Very 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extLst>
                  <a:ext uri="{0D108BD9-81ED-4DB2-BD59-A6C34878D82A}">
                    <a16:rowId xmlns:a16="http://schemas.microsoft.com/office/drawing/2014/main" val="754210688"/>
                  </a:ext>
                </a:extLst>
              </a:tr>
              <a:tr h="931524">
                <a:tc>
                  <a:txBody>
                    <a:bodyPr/>
                    <a:lstStyle/>
                    <a:p>
                      <a:pPr>
                        <a:lnSpc>
                          <a:spcPct val="107000"/>
                        </a:lnSpc>
                        <a:spcAft>
                          <a:spcPts val="800"/>
                        </a:spcAft>
                        <a:buNone/>
                      </a:pPr>
                      <a:r>
                        <a:rPr lang="en-US" sz="1400" kern="100" dirty="0">
                          <a:effectLst/>
                        </a:rPr>
                        <a:t>Coral reef degradation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Coral reef degradation was </a:t>
                      </a:r>
                      <a:r>
                        <a:rPr lang="en-US" sz="1400" kern="100" dirty="0" err="1">
                          <a:effectLst/>
                        </a:rPr>
                        <a:t>recognised</a:t>
                      </a:r>
                      <a:r>
                        <a:rPr lang="en-US" sz="1400" kern="100" dirty="0">
                          <a:effectLst/>
                        </a:rPr>
                        <a:t>, largely associated with local pressures and fisheries impacts.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Nearshore coral reefs experience compounded stress from pollution, sedimentation, and marine heatwaves, while offshore reefs function as partial climate refugia.</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Transboundary </a:t>
                      </a:r>
                      <a:endParaRPr lang="en-TH" sz="1400" kern="100" dirty="0">
                        <a:effectLst/>
                      </a:endParaRPr>
                    </a:p>
                    <a:p>
                      <a:pPr>
                        <a:lnSpc>
                          <a:spcPct val="107000"/>
                        </a:lnSpc>
                        <a:spcAft>
                          <a:spcPts val="800"/>
                        </a:spcAft>
                        <a:buNone/>
                      </a:pPr>
                      <a:r>
                        <a:rPr lang="en-US" sz="1400" kern="100" dirty="0">
                          <a:effectLst/>
                        </a:rPr>
                        <a:t> </a:t>
                      </a:r>
                      <a:endParaRPr lang="en-TH" sz="1400" kern="100" dirty="0">
                        <a:effectLst/>
                      </a:endParaRPr>
                    </a:p>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a:effectLst/>
                        </a:rPr>
                        <a:t>HIGH </a:t>
                      </a:r>
                      <a:endParaRPr lang="en-TH" sz="1400" kern="100">
                        <a:effectLst/>
                      </a:endParaRPr>
                    </a:p>
                    <a:p>
                      <a:pPr>
                        <a:lnSpc>
                          <a:spcPct val="107000"/>
                        </a:lnSpc>
                        <a:spcAft>
                          <a:spcPts val="800"/>
                        </a:spcAft>
                        <a:buNone/>
                      </a:pPr>
                      <a:r>
                        <a:rPr lang="en-US" sz="1400" kern="100">
                          <a:effectLst/>
                        </a:rPr>
                        <a:t> </a:t>
                      </a:r>
                      <a:endParaRPr lang="en-TH" sz="1400" kern="100">
                        <a:effectLst/>
                      </a:endParaRPr>
                    </a:p>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extLst>
                  <a:ext uri="{0D108BD9-81ED-4DB2-BD59-A6C34878D82A}">
                    <a16:rowId xmlns:a16="http://schemas.microsoft.com/office/drawing/2014/main" val="3274184800"/>
                  </a:ext>
                </a:extLst>
              </a:tr>
              <a:tr h="1306869">
                <a:tc>
                  <a:txBody>
                    <a:bodyPr/>
                    <a:lstStyle/>
                    <a:p>
                      <a:pPr>
                        <a:lnSpc>
                          <a:spcPct val="107000"/>
                        </a:lnSpc>
                        <a:spcAft>
                          <a:spcPts val="800"/>
                        </a:spcAft>
                        <a:buNone/>
                      </a:pPr>
                      <a:r>
                        <a:rPr lang="en-US" sz="1400" kern="100" dirty="0">
                          <a:effectLst/>
                        </a:rPr>
                        <a:t>Mangrove degradation and loss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Mangrove loss and conversion were </a:t>
                      </a:r>
                      <a:r>
                        <a:rPr lang="en-US" sz="1400" kern="100" dirty="0" err="1">
                          <a:effectLst/>
                        </a:rPr>
                        <a:t>recognised</a:t>
                      </a:r>
                      <a:r>
                        <a:rPr lang="en-US" sz="1400" kern="100" dirty="0">
                          <a:effectLst/>
                        </a:rPr>
                        <a:t>, primarily linked to coastal development and land-use change</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Mangroves are increasingly fragmented and degraded by coastal development, altered sediment flows, and climate stress, reducing coastal protection, nursery functions, and ecosystem resilience.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National -</a:t>
                      </a:r>
                      <a:endParaRPr lang="en-TH" sz="1400" kern="100" dirty="0">
                        <a:effectLst/>
                      </a:endParaRPr>
                    </a:p>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extLst>
                  <a:ext uri="{0D108BD9-81ED-4DB2-BD59-A6C34878D82A}">
                    <a16:rowId xmlns:a16="http://schemas.microsoft.com/office/drawing/2014/main" val="28980002"/>
                  </a:ext>
                </a:extLst>
              </a:tr>
              <a:tr h="1119197">
                <a:tc>
                  <a:txBody>
                    <a:bodyPr/>
                    <a:lstStyle/>
                    <a:p>
                      <a:pPr>
                        <a:lnSpc>
                          <a:spcPct val="107000"/>
                        </a:lnSpc>
                        <a:spcAft>
                          <a:spcPts val="800"/>
                        </a:spcAft>
                        <a:buNone/>
                      </a:pPr>
                      <a:r>
                        <a:rPr lang="en-US" sz="1400" kern="100" dirty="0">
                          <a:effectLst/>
                        </a:rPr>
                        <a:t>Seagrass degradation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Seagrass decline was </a:t>
                      </a:r>
                      <a:r>
                        <a:rPr lang="en-US" sz="1400" kern="100" dirty="0" err="1">
                          <a:effectLst/>
                        </a:rPr>
                        <a:t>recognised</a:t>
                      </a:r>
                      <a:r>
                        <a:rPr lang="en-US" sz="1400" kern="100" dirty="0">
                          <a:effectLst/>
                        </a:rPr>
                        <a:t> but received limited policy and management attention</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Seagrass meadows are increasingly degraded by coastal development, sedimentation, declining water quality, and climate stress, affecting fisheries productivity and dugong habitats.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National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High </a:t>
                      </a:r>
                      <a:endParaRPr lang="en-TH" sz="1400" kern="100" dirty="0">
                        <a:effectLst/>
                      </a:endParaRPr>
                    </a:p>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extLst>
                  <a:ext uri="{0D108BD9-81ED-4DB2-BD59-A6C34878D82A}">
                    <a16:rowId xmlns:a16="http://schemas.microsoft.com/office/drawing/2014/main" val="2833821293"/>
                  </a:ext>
                </a:extLst>
              </a:tr>
              <a:tr h="1119197">
                <a:tc>
                  <a:txBody>
                    <a:bodyPr/>
                    <a:lstStyle/>
                    <a:p>
                      <a:pPr>
                        <a:lnSpc>
                          <a:spcPct val="107000"/>
                        </a:lnSpc>
                        <a:spcAft>
                          <a:spcPts val="800"/>
                        </a:spcAft>
                        <a:buNone/>
                      </a:pPr>
                      <a:r>
                        <a:rPr lang="en-US" sz="1400" kern="100" dirty="0">
                          <a:effectLst/>
                        </a:rPr>
                        <a:t>Loss of ecological connectivity (emerging ecosystem risk)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Ecological connectivity was not explicitly recognized in ecosystem assessment</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Loss of connectivity between mangroves, seagrasses, and coral reefs undermines larval dispersal, fisheries productivity, and ecosystem resilience, highlighting a transboundary ecosystem risk.</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Transboundary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tc>
                  <a:txBody>
                    <a:bodyPr/>
                    <a:lstStyle/>
                    <a:p>
                      <a:pPr>
                        <a:lnSpc>
                          <a:spcPct val="107000"/>
                        </a:lnSpc>
                        <a:spcAft>
                          <a:spcPts val="800"/>
                        </a:spcAft>
                        <a:buNone/>
                      </a:pPr>
                      <a:r>
                        <a:rPr lang="en-US" sz="1400" kern="100" dirty="0">
                          <a:effectLst/>
                        </a:rPr>
                        <a:t>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6">
                        <a:lumMod val="60000"/>
                        <a:lumOff val="40000"/>
                      </a:schemeClr>
                    </a:solidFill>
                  </a:tcPr>
                </a:tc>
                <a:extLst>
                  <a:ext uri="{0D108BD9-81ED-4DB2-BD59-A6C34878D82A}">
                    <a16:rowId xmlns:a16="http://schemas.microsoft.com/office/drawing/2014/main" val="397221925"/>
                  </a:ext>
                </a:extLst>
              </a:tr>
            </a:tbl>
          </a:graphicData>
        </a:graphic>
      </p:graphicFrame>
    </p:spTree>
    <p:extLst>
      <p:ext uri="{BB962C8B-B14F-4D97-AF65-F5344CB8AC3E}">
        <p14:creationId xmlns:p14="http://schemas.microsoft.com/office/powerpoint/2010/main" val="895292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0F3ED1F-B332-C9B1-ACFB-C4C63E13B89E}"/>
              </a:ext>
            </a:extLst>
          </p:cNvPr>
          <p:cNvGraphicFramePr>
            <a:graphicFrameLocks noGrp="1"/>
          </p:cNvGraphicFramePr>
          <p:nvPr>
            <p:extLst>
              <p:ext uri="{D42A27DB-BD31-4B8C-83A1-F6EECF244321}">
                <p14:modId xmlns:p14="http://schemas.microsoft.com/office/powerpoint/2010/main" val="1412378731"/>
              </p:ext>
            </p:extLst>
          </p:nvPr>
        </p:nvGraphicFramePr>
        <p:xfrm>
          <a:off x="1512751" y="1262381"/>
          <a:ext cx="10477500" cy="4752659"/>
        </p:xfrm>
        <a:graphic>
          <a:graphicData uri="http://schemas.openxmlformats.org/drawingml/2006/table">
            <a:tbl>
              <a:tblPr firstRow="1" firstCol="1" bandRow="1">
                <a:tableStyleId>{073A0DAA-6AF3-43AB-8588-CEC1D06C72B9}</a:tableStyleId>
              </a:tblPr>
              <a:tblGrid>
                <a:gridCol w="1833276">
                  <a:extLst>
                    <a:ext uri="{9D8B030D-6E8A-4147-A177-3AD203B41FA5}">
                      <a16:colId xmlns:a16="http://schemas.microsoft.com/office/drawing/2014/main" val="3870158606"/>
                    </a:ext>
                  </a:extLst>
                </a:gridCol>
                <a:gridCol w="2125989">
                  <a:extLst>
                    <a:ext uri="{9D8B030D-6E8A-4147-A177-3AD203B41FA5}">
                      <a16:colId xmlns:a16="http://schemas.microsoft.com/office/drawing/2014/main" val="2481535535"/>
                    </a:ext>
                  </a:extLst>
                </a:gridCol>
                <a:gridCol w="3423790">
                  <a:extLst>
                    <a:ext uri="{9D8B030D-6E8A-4147-A177-3AD203B41FA5}">
                      <a16:colId xmlns:a16="http://schemas.microsoft.com/office/drawing/2014/main" val="3290031470"/>
                    </a:ext>
                  </a:extLst>
                </a:gridCol>
                <a:gridCol w="1567543">
                  <a:extLst>
                    <a:ext uri="{9D8B030D-6E8A-4147-A177-3AD203B41FA5}">
                      <a16:colId xmlns:a16="http://schemas.microsoft.com/office/drawing/2014/main" val="1098089067"/>
                    </a:ext>
                  </a:extLst>
                </a:gridCol>
                <a:gridCol w="1526902">
                  <a:extLst>
                    <a:ext uri="{9D8B030D-6E8A-4147-A177-3AD203B41FA5}">
                      <a16:colId xmlns:a16="http://schemas.microsoft.com/office/drawing/2014/main" val="3885913568"/>
                    </a:ext>
                  </a:extLst>
                </a:gridCol>
              </a:tblGrid>
              <a:tr h="112311">
                <a:tc>
                  <a:txBody>
                    <a:bodyPr/>
                    <a:lstStyle/>
                    <a:p>
                      <a:pPr algn="ctr">
                        <a:lnSpc>
                          <a:spcPct val="107000"/>
                        </a:lnSpc>
                        <a:spcAft>
                          <a:spcPts val="800"/>
                        </a:spcAft>
                        <a:buNone/>
                      </a:pPr>
                      <a:r>
                        <a:rPr lang="en-US" sz="1400" kern="100">
                          <a:effectLst/>
                        </a:rPr>
                        <a:t>Risk Category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TDA 2000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TDA 2025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a:effectLst/>
                        </a:rPr>
                        <a:t>Risk Type 2025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400" kern="100" dirty="0">
                          <a:effectLst/>
                        </a:rPr>
                        <a:t>Priority Concern 2025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1943738316"/>
                  </a:ext>
                </a:extLst>
              </a:tr>
              <a:tr h="112348">
                <a:tc>
                  <a:txBody>
                    <a:bodyPr/>
                    <a:lstStyle/>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2059442073"/>
                  </a:ext>
                </a:extLst>
              </a:tr>
              <a:tr h="811858">
                <a:tc>
                  <a:txBody>
                    <a:bodyPr/>
                    <a:lstStyle/>
                    <a:p>
                      <a:pPr>
                        <a:lnSpc>
                          <a:spcPct val="107000"/>
                        </a:lnSpc>
                        <a:spcAft>
                          <a:spcPts val="800"/>
                        </a:spcAft>
                        <a:buNone/>
                      </a:pPr>
                      <a:r>
                        <a:rPr lang="en-US" sz="1400" kern="100" dirty="0">
                          <a:effectLst/>
                        </a:rPr>
                        <a:t>Fisheries overexploitation and stock depletion</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  Overfishing and declining stocks were identified as core problems, primarily  framed as national fisheries management issues.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Stock depletion persists and is increasingly compounded by habitat degradation (mangroves, seagrasses, coral reefs) and climate variability, with several fish stocks exhibiting transboundary dynamics requiring regional cooperation.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Transboundary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extLst>
                  <a:ext uri="{0D108BD9-81ED-4DB2-BD59-A6C34878D82A}">
                    <a16:rowId xmlns:a16="http://schemas.microsoft.com/office/drawing/2014/main" val="272417537"/>
                  </a:ext>
                </a:extLst>
              </a:tr>
              <a:tr h="695273">
                <a:tc>
                  <a:txBody>
                    <a:bodyPr/>
                    <a:lstStyle/>
                    <a:p>
                      <a:pPr>
                        <a:lnSpc>
                          <a:spcPct val="107000"/>
                        </a:lnSpc>
                        <a:spcAft>
                          <a:spcPts val="800"/>
                        </a:spcAft>
                        <a:buNone/>
                      </a:pPr>
                      <a:r>
                        <a:rPr lang="en-US" sz="1400" kern="100" dirty="0">
                          <a:effectLst/>
                        </a:rPr>
                        <a:t>Ecosystem-linked fisheries productivity</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Fisheries risks were mainly assessed through catch trends and fishing effort, with limited integration of ecosystem condition.</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Degradation of nursery and spawning habitats, declining water quality, and climate stress now directly undermine fisheries productivity and resilience, linking fisheries risks to broader ecosystem and climate dynamics.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National-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tc>
                  <a:txBody>
                    <a:bodyPr/>
                    <a:lstStyle/>
                    <a:p>
                      <a:pPr>
                        <a:lnSpc>
                          <a:spcPct val="107000"/>
                        </a:lnSpc>
                        <a:spcAft>
                          <a:spcPts val="800"/>
                        </a:spcAft>
                        <a:buNone/>
                      </a:pPr>
                      <a:r>
                        <a:rPr lang="en-US" sz="1400" kern="100" dirty="0">
                          <a:effectLst/>
                        </a:rPr>
                        <a:t>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4">
                        <a:lumMod val="40000"/>
                        <a:lumOff val="60000"/>
                      </a:schemeClr>
                    </a:solidFill>
                  </a:tcPr>
                </a:tc>
                <a:extLst>
                  <a:ext uri="{0D108BD9-81ED-4DB2-BD59-A6C34878D82A}">
                    <a16:rowId xmlns:a16="http://schemas.microsoft.com/office/drawing/2014/main" val="1658950348"/>
                  </a:ext>
                </a:extLst>
              </a:tr>
              <a:tr h="116585">
                <a:tc>
                  <a:txBody>
                    <a:bodyPr/>
                    <a:lstStyle/>
                    <a:p>
                      <a:pPr>
                        <a:lnSpc>
                          <a:spcPct val="107000"/>
                        </a:lnSpc>
                        <a:spcAft>
                          <a:spcPts val="800"/>
                        </a:spcAft>
                        <a:buNone/>
                      </a:pPr>
                      <a:r>
                        <a:rPr lang="th-TH"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400" kern="100" dirty="0">
                          <a:effectLst/>
                        </a:rPr>
                        <a:t>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400" kern="100">
                          <a:effectLst/>
                        </a:rPr>
                        <a:t> </a:t>
                      </a:r>
                      <a:endParaRPr lang="en-TH" sz="14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2744843353"/>
                  </a:ext>
                </a:extLst>
              </a:tr>
              <a:tr h="578688">
                <a:tc>
                  <a:txBody>
                    <a:bodyPr/>
                    <a:lstStyle/>
                    <a:p>
                      <a:pPr>
                        <a:lnSpc>
                          <a:spcPct val="107000"/>
                        </a:lnSpc>
                        <a:spcAft>
                          <a:spcPts val="800"/>
                        </a:spcAft>
                        <a:buNone/>
                      </a:pPr>
                      <a:r>
                        <a:rPr lang="en-US" sz="1400" kern="100" dirty="0">
                          <a:effectLst/>
                        </a:rPr>
                        <a:t>Governance context (Cross-cutting)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tx2">
                        <a:lumMod val="50000"/>
                        <a:lumOff val="50000"/>
                      </a:schemeClr>
                    </a:solidFill>
                  </a:tcPr>
                </a:tc>
                <a:tc>
                  <a:txBody>
                    <a:bodyPr/>
                    <a:lstStyle/>
                    <a:p>
                      <a:pPr>
                        <a:lnSpc>
                          <a:spcPct val="107000"/>
                        </a:lnSpc>
                        <a:spcAft>
                          <a:spcPts val="800"/>
                        </a:spcAft>
                        <a:buNone/>
                      </a:pPr>
                      <a:r>
                        <a:rPr lang="en-US" sz="1400" kern="100" dirty="0">
                          <a:effectLst/>
                        </a:rPr>
                        <a:t>Limited institutional capacity and sectoral management approaches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tx2">
                        <a:lumMod val="50000"/>
                        <a:lumOff val="50000"/>
                      </a:schemeClr>
                    </a:solidFill>
                  </a:tcPr>
                </a:tc>
                <a:tc>
                  <a:txBody>
                    <a:bodyPr/>
                    <a:lstStyle/>
                    <a:p>
                      <a:pPr>
                        <a:lnSpc>
                          <a:spcPct val="107000"/>
                        </a:lnSpc>
                        <a:spcAft>
                          <a:spcPts val="800"/>
                        </a:spcAft>
                        <a:buNone/>
                      </a:pPr>
                      <a:r>
                        <a:rPr lang="en-US" sz="1400" kern="100" dirty="0">
                          <a:effectLst/>
                        </a:rPr>
                        <a:t>Governance challenges have shifted from capacity limitations to managing cumulative, cross-sectoral, and transboundary risks across coastal and marine systems</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tx2">
                        <a:lumMod val="50000"/>
                        <a:lumOff val="50000"/>
                      </a:schemeClr>
                    </a:solidFill>
                  </a:tcPr>
                </a:tc>
                <a:tc>
                  <a:txBody>
                    <a:bodyPr/>
                    <a:lstStyle/>
                    <a:p>
                      <a:pPr>
                        <a:lnSpc>
                          <a:spcPct val="107000"/>
                        </a:lnSpc>
                        <a:spcAft>
                          <a:spcPts val="800"/>
                        </a:spcAft>
                        <a:buNone/>
                      </a:pPr>
                      <a:r>
                        <a:rPr lang="en-US" sz="1400" kern="100" dirty="0">
                          <a:effectLst/>
                        </a:rPr>
                        <a:t>National-transboundary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tx2">
                        <a:lumMod val="50000"/>
                        <a:lumOff val="50000"/>
                      </a:schemeClr>
                    </a:solidFill>
                  </a:tcPr>
                </a:tc>
                <a:tc>
                  <a:txBody>
                    <a:bodyPr/>
                    <a:lstStyle/>
                    <a:p>
                      <a:pPr>
                        <a:lnSpc>
                          <a:spcPct val="107000"/>
                        </a:lnSpc>
                        <a:spcAft>
                          <a:spcPts val="800"/>
                        </a:spcAft>
                        <a:buNone/>
                      </a:pPr>
                      <a:r>
                        <a:rPr lang="en-US" sz="1400" kern="100" dirty="0">
                          <a:effectLst/>
                        </a:rPr>
                        <a:t>High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tx2">
                        <a:lumMod val="50000"/>
                        <a:lumOff val="50000"/>
                      </a:schemeClr>
                    </a:solidFill>
                  </a:tcPr>
                </a:tc>
                <a:extLst>
                  <a:ext uri="{0D108BD9-81ED-4DB2-BD59-A6C34878D82A}">
                    <a16:rowId xmlns:a16="http://schemas.microsoft.com/office/drawing/2014/main" val="3309424987"/>
                  </a:ext>
                </a:extLst>
              </a:tr>
            </a:tbl>
          </a:graphicData>
        </a:graphic>
      </p:graphicFrame>
      <p:sp>
        <p:nvSpPr>
          <p:cNvPr id="5" name="TextBox 4">
            <a:extLst>
              <a:ext uri="{FF2B5EF4-FFF2-40B4-BE49-F238E27FC236}">
                <a16:creationId xmlns:a16="http://schemas.microsoft.com/office/drawing/2014/main" id="{C228CC71-4129-C6CA-6026-94253E0CF808}"/>
              </a:ext>
            </a:extLst>
          </p:cNvPr>
          <p:cNvSpPr txBox="1"/>
          <p:nvPr/>
        </p:nvSpPr>
        <p:spPr>
          <a:xfrm>
            <a:off x="1408248" y="248047"/>
            <a:ext cx="11077303" cy="646331"/>
          </a:xfrm>
          <a:prstGeom prst="rect">
            <a:avLst/>
          </a:prstGeom>
          <a:noFill/>
        </p:spPr>
        <p:txBody>
          <a:bodyPr wrap="square">
            <a:spAutoFit/>
          </a:bodyPr>
          <a:lstStyle/>
          <a:p>
            <a:r>
              <a:rPr lang="en-US" b="1" dirty="0">
                <a:solidFill>
                  <a:srgbClr val="2B3C94"/>
                </a:solidFill>
              </a:rPr>
              <a:t>II</a:t>
            </a:r>
            <a:r>
              <a:rPr lang="en-US" sz="1800" b="1" dirty="0">
                <a:solidFill>
                  <a:srgbClr val="2B3C94"/>
                </a:solidFill>
              </a:rPr>
              <a:t>. How does these areas of risk and vulnerability as assessed in year 2025 differ from the National TDA Report 1.0 (year 2000)? ….(Cont.)</a:t>
            </a:r>
          </a:p>
        </p:txBody>
      </p:sp>
    </p:spTree>
    <p:extLst>
      <p:ext uri="{BB962C8B-B14F-4D97-AF65-F5344CB8AC3E}">
        <p14:creationId xmlns:p14="http://schemas.microsoft.com/office/powerpoint/2010/main" val="2762790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FB86E1-EF4D-87DB-763B-3F26AE40DA56}"/>
              </a:ext>
            </a:extLst>
          </p:cNvPr>
          <p:cNvSpPr txBox="1"/>
          <p:nvPr/>
        </p:nvSpPr>
        <p:spPr>
          <a:xfrm>
            <a:off x="1704995" y="1369942"/>
            <a:ext cx="9383811" cy="3108543"/>
          </a:xfrm>
          <a:prstGeom prst="rect">
            <a:avLst/>
          </a:prstGeom>
          <a:noFill/>
        </p:spPr>
        <p:txBody>
          <a:bodyPr wrap="square" rtlCol="0">
            <a:spAutoFit/>
          </a:bodyPr>
          <a:lstStyle/>
          <a:p>
            <a:r>
              <a:rPr lang="en-US" sz="2800" b="1" dirty="0"/>
              <a:t>Key Risk Interactions </a:t>
            </a:r>
          </a:p>
          <a:p>
            <a:r>
              <a:rPr lang="en-US" sz="2800" i="1" dirty="0"/>
              <a:t>socio + pollution + ecosystem + fisheries)</a:t>
            </a:r>
            <a:endParaRPr lang="en-US" sz="2800" dirty="0"/>
          </a:p>
          <a:p>
            <a:pPr marL="457200" indent="-457200">
              <a:buFont typeface="Arial" panose="020B0604020202020204" pitchFamily="34" charset="0"/>
              <a:buChar char="•"/>
            </a:pPr>
            <a:r>
              <a:rPr lang="en-US" sz="2800" dirty="0"/>
              <a:t>Coastal population and asset concentration</a:t>
            </a:r>
          </a:p>
          <a:p>
            <a:pPr marL="457200" indent="-457200">
              <a:buFont typeface="Arial" panose="020B0604020202020204" pitchFamily="34" charset="0"/>
              <a:buChar char="•"/>
            </a:pPr>
            <a:r>
              <a:rPr lang="en-US" sz="2800" dirty="0"/>
              <a:t>Pollution and habitat degradation reinforce each other</a:t>
            </a:r>
          </a:p>
          <a:p>
            <a:pPr marL="457200" indent="-457200">
              <a:buFont typeface="Arial" panose="020B0604020202020204" pitchFamily="34" charset="0"/>
              <a:buChar char="•"/>
            </a:pPr>
            <a:r>
              <a:rPr lang="en-US" sz="2800" dirty="0"/>
              <a:t>Fisheries productivity linked to ecosystem condition and climate variability</a:t>
            </a:r>
          </a:p>
          <a:p>
            <a:endParaRPr lang="th-TH" sz="2800" dirty="0"/>
          </a:p>
        </p:txBody>
      </p:sp>
    </p:spTree>
    <p:extLst>
      <p:ext uri="{BB962C8B-B14F-4D97-AF65-F5344CB8AC3E}">
        <p14:creationId xmlns:p14="http://schemas.microsoft.com/office/powerpoint/2010/main" val="285131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3D5E45-1390-658E-8CB4-4CF28649C639}"/>
              </a:ext>
            </a:extLst>
          </p:cNvPr>
          <p:cNvSpPr txBox="1"/>
          <p:nvPr/>
        </p:nvSpPr>
        <p:spPr>
          <a:xfrm>
            <a:off x="1746663" y="1843950"/>
            <a:ext cx="10940012" cy="3170099"/>
          </a:xfrm>
          <a:prstGeom prst="rect">
            <a:avLst/>
          </a:prstGeom>
          <a:noFill/>
        </p:spPr>
        <p:txBody>
          <a:bodyPr wrap="square" rtlCol="0">
            <a:spAutoFit/>
          </a:bodyPr>
          <a:lstStyle/>
          <a:p>
            <a:r>
              <a:rPr lang="en-US" sz="4000" b="1" dirty="0"/>
              <a:t>Existing Governance Capacities </a:t>
            </a:r>
          </a:p>
          <a:p>
            <a:r>
              <a:rPr lang="en-US" sz="4000" dirty="0"/>
              <a:t>Legal and policy frameworks exist</a:t>
            </a:r>
          </a:p>
          <a:p>
            <a:r>
              <a:rPr lang="en-US" sz="4000" dirty="0"/>
              <a:t>Sectoral institutions and </a:t>
            </a:r>
            <a:r>
              <a:rPr lang="en-US" sz="4000" dirty="0" err="1"/>
              <a:t>programmes</a:t>
            </a:r>
            <a:r>
              <a:rPr lang="en-US" sz="4000" dirty="0"/>
              <a:t> are in place.</a:t>
            </a:r>
          </a:p>
          <a:p>
            <a:endParaRPr lang="th-TH" sz="4000" dirty="0"/>
          </a:p>
        </p:txBody>
      </p:sp>
    </p:spTree>
    <p:extLst>
      <p:ext uri="{BB962C8B-B14F-4D97-AF65-F5344CB8AC3E}">
        <p14:creationId xmlns:p14="http://schemas.microsoft.com/office/powerpoint/2010/main" val="1199082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B1BD8E1-2562-5A71-8C0C-C506291EEC0A}"/>
              </a:ext>
            </a:extLst>
          </p:cNvPr>
          <p:cNvSpPr txBox="1"/>
          <p:nvPr/>
        </p:nvSpPr>
        <p:spPr>
          <a:xfrm>
            <a:off x="1332411" y="235467"/>
            <a:ext cx="9855926" cy="338554"/>
          </a:xfrm>
          <a:prstGeom prst="rect">
            <a:avLst/>
          </a:prstGeom>
          <a:noFill/>
        </p:spPr>
        <p:txBody>
          <a:bodyPr wrap="square">
            <a:spAutoFit/>
          </a:bodyPr>
          <a:lstStyle/>
          <a:p>
            <a:r>
              <a:rPr lang="en-US" sz="1600" b="1" dirty="0">
                <a:solidFill>
                  <a:srgbClr val="2B3C94"/>
                </a:solidFill>
              </a:rPr>
              <a:t>III. How does the current governance capacity address and mitigate the assessed risks?</a:t>
            </a:r>
          </a:p>
        </p:txBody>
      </p:sp>
      <p:graphicFrame>
        <p:nvGraphicFramePr>
          <p:cNvPr id="5" name="Table 4">
            <a:extLst>
              <a:ext uri="{FF2B5EF4-FFF2-40B4-BE49-F238E27FC236}">
                <a16:creationId xmlns:a16="http://schemas.microsoft.com/office/drawing/2014/main" id="{418535ED-69FA-6038-CF6B-0D5332ACBD14}"/>
              </a:ext>
            </a:extLst>
          </p:cNvPr>
          <p:cNvGraphicFramePr>
            <a:graphicFrameLocks noGrp="1"/>
          </p:cNvGraphicFramePr>
          <p:nvPr>
            <p:extLst>
              <p:ext uri="{D42A27DB-BD31-4B8C-83A1-F6EECF244321}">
                <p14:modId xmlns:p14="http://schemas.microsoft.com/office/powerpoint/2010/main" val="548600357"/>
              </p:ext>
            </p:extLst>
          </p:nvPr>
        </p:nvGraphicFramePr>
        <p:xfrm>
          <a:off x="1332411" y="867109"/>
          <a:ext cx="10607038" cy="5417124"/>
        </p:xfrm>
        <a:graphic>
          <a:graphicData uri="http://schemas.openxmlformats.org/drawingml/2006/table">
            <a:tbl>
              <a:tblPr firstRow="1" firstCol="1" bandRow="1">
                <a:tableStyleId>{0660B408-B3CF-4A94-85FC-2B1E0A45F4A2}</a:tableStyleId>
              </a:tblPr>
              <a:tblGrid>
                <a:gridCol w="2592832">
                  <a:extLst>
                    <a:ext uri="{9D8B030D-6E8A-4147-A177-3AD203B41FA5}">
                      <a16:colId xmlns:a16="http://schemas.microsoft.com/office/drawing/2014/main" val="3567707553"/>
                    </a:ext>
                  </a:extLst>
                </a:gridCol>
                <a:gridCol w="8014206">
                  <a:extLst>
                    <a:ext uri="{9D8B030D-6E8A-4147-A177-3AD203B41FA5}">
                      <a16:colId xmlns:a16="http://schemas.microsoft.com/office/drawing/2014/main" val="4197510195"/>
                    </a:ext>
                  </a:extLst>
                </a:gridCol>
              </a:tblGrid>
              <a:tr h="167265">
                <a:tc>
                  <a:txBody>
                    <a:bodyPr/>
                    <a:lstStyle/>
                    <a:p>
                      <a:pPr algn="ctr">
                        <a:lnSpc>
                          <a:spcPct val="107000"/>
                        </a:lnSpc>
                        <a:spcAft>
                          <a:spcPts val="800"/>
                        </a:spcAft>
                        <a:buNone/>
                      </a:pPr>
                      <a:r>
                        <a:rPr lang="en-US" sz="1600" kern="100" dirty="0">
                          <a:effectLst/>
                          <a:latin typeface="+mn-lt"/>
                        </a:rPr>
                        <a:t>Risk Category </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solidFill>
                      <a:schemeClr val="tx1"/>
                    </a:solidFill>
                  </a:tcPr>
                </a:tc>
                <a:tc>
                  <a:txBody>
                    <a:bodyPr/>
                    <a:lstStyle/>
                    <a:p>
                      <a:pPr algn="ctr">
                        <a:lnSpc>
                          <a:spcPct val="107000"/>
                        </a:lnSpc>
                        <a:spcAft>
                          <a:spcPts val="800"/>
                        </a:spcAft>
                        <a:buNone/>
                      </a:pPr>
                      <a:r>
                        <a:rPr lang="en-US" sz="1600" kern="100" dirty="0">
                          <a:effectLst/>
                          <a:latin typeface="+mn-lt"/>
                        </a:rPr>
                        <a:t>Governance capacity: addressing and mitigation measures </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solidFill>
                      <a:schemeClr val="tx1"/>
                    </a:solidFill>
                  </a:tcPr>
                </a:tc>
                <a:extLst>
                  <a:ext uri="{0D108BD9-81ED-4DB2-BD59-A6C34878D82A}">
                    <a16:rowId xmlns:a16="http://schemas.microsoft.com/office/drawing/2014/main" val="2587782744"/>
                  </a:ext>
                </a:extLst>
              </a:tr>
              <a:tr h="531392">
                <a:tc>
                  <a:txBody>
                    <a:bodyPr/>
                    <a:lstStyle/>
                    <a:p>
                      <a:pPr>
                        <a:lnSpc>
                          <a:spcPct val="107000"/>
                        </a:lnSpc>
                        <a:spcAft>
                          <a:spcPts val="800"/>
                        </a:spcAft>
                        <a:buNone/>
                      </a:pPr>
                      <a:r>
                        <a:rPr lang="en-US" sz="1600" kern="100" dirty="0">
                          <a:solidFill>
                            <a:schemeClr val="bg1"/>
                          </a:solidFill>
                          <a:effectLst/>
                          <a:latin typeface="+mn-lt"/>
                        </a:rPr>
                        <a:t>Climate change and sea-level rise</a:t>
                      </a:r>
                      <a:endParaRPr lang="en-TH" sz="16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2">
                        <a:lumMod val="40000"/>
                        <a:lumOff val="60000"/>
                      </a:schemeClr>
                    </a:solidFill>
                  </a:tcPr>
                </a:tc>
                <a:tc>
                  <a:txBody>
                    <a:bodyPr/>
                    <a:lstStyle/>
                    <a:p>
                      <a:pPr>
                        <a:lnSpc>
                          <a:spcPct val="107000"/>
                        </a:lnSpc>
                        <a:spcAft>
                          <a:spcPts val="800"/>
                        </a:spcAft>
                        <a:buNone/>
                      </a:pPr>
                      <a:r>
                        <a:rPr lang="en-US" sz="1600" kern="100" dirty="0">
                          <a:effectLst/>
                          <a:latin typeface="+mn-lt"/>
                        </a:rPr>
                        <a:t>Climate governance is supported by a multi-level policy framework, including the 20-Year National Strategy, the 13th National Economic and Social Development Plan, and national climate change and adaptation plans. These frameworks promote climate-resilient development, disaster risk reduction, and alignment with international climate commitments.</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2">
                        <a:lumMod val="40000"/>
                        <a:lumOff val="60000"/>
                      </a:schemeClr>
                    </a:solidFill>
                  </a:tcPr>
                </a:tc>
                <a:extLst>
                  <a:ext uri="{0D108BD9-81ED-4DB2-BD59-A6C34878D82A}">
                    <a16:rowId xmlns:a16="http://schemas.microsoft.com/office/drawing/2014/main" val="3253405951"/>
                  </a:ext>
                </a:extLst>
              </a:tr>
              <a:tr h="531392">
                <a:tc>
                  <a:txBody>
                    <a:bodyPr/>
                    <a:lstStyle/>
                    <a:p>
                      <a:pPr>
                        <a:lnSpc>
                          <a:spcPct val="107000"/>
                        </a:lnSpc>
                        <a:spcAft>
                          <a:spcPts val="800"/>
                        </a:spcAft>
                        <a:buNone/>
                      </a:pPr>
                      <a:r>
                        <a:rPr lang="en-US" sz="1600" kern="100" dirty="0">
                          <a:solidFill>
                            <a:schemeClr val="bg1"/>
                          </a:solidFill>
                          <a:effectLst/>
                          <a:latin typeface="+mn-lt"/>
                        </a:rPr>
                        <a:t>Socioeconomic exposure and vulnerability</a:t>
                      </a:r>
                      <a:endParaRPr lang="en-TH" sz="16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2">
                        <a:lumMod val="40000"/>
                        <a:lumOff val="60000"/>
                      </a:schemeClr>
                    </a:solidFill>
                  </a:tcPr>
                </a:tc>
                <a:tc>
                  <a:txBody>
                    <a:bodyPr/>
                    <a:lstStyle/>
                    <a:p>
                      <a:pPr>
                        <a:lnSpc>
                          <a:spcPct val="107000"/>
                        </a:lnSpc>
                        <a:spcAft>
                          <a:spcPts val="800"/>
                        </a:spcAft>
                        <a:buNone/>
                      </a:pPr>
                      <a:r>
                        <a:rPr lang="en-US" sz="1600" kern="100" dirty="0">
                          <a:effectLst/>
                          <a:latin typeface="+mn-lt"/>
                        </a:rPr>
                        <a:t>Socioeconomic risks are addressed through national development planning, social protection </a:t>
                      </a:r>
                      <a:r>
                        <a:rPr lang="en-US" sz="1600" kern="100" dirty="0" err="1">
                          <a:effectLst/>
                          <a:latin typeface="+mn-lt"/>
                        </a:rPr>
                        <a:t>programmes</a:t>
                      </a:r>
                      <a:r>
                        <a:rPr lang="en-US" sz="1600" kern="100" dirty="0">
                          <a:effectLst/>
                          <a:latin typeface="+mn-lt"/>
                        </a:rPr>
                        <a:t>, and </a:t>
                      </a:r>
                      <a:r>
                        <a:rPr lang="en-US" sz="1600" kern="100" dirty="0" err="1">
                          <a:effectLst/>
                          <a:latin typeface="+mn-lt"/>
                        </a:rPr>
                        <a:t>decentralised</a:t>
                      </a:r>
                      <a:r>
                        <a:rPr lang="en-US" sz="1600" kern="100" dirty="0">
                          <a:effectLst/>
                          <a:latin typeface="+mn-lt"/>
                        </a:rPr>
                        <a:t> local governance mechanisms. These include poverty reduction strategies, livelihood support schemes, and local disaster preparedness and response arrangements in coastal and vulnerable communities.</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nchor="ctr">
                    <a:solidFill>
                      <a:schemeClr val="accent2">
                        <a:lumMod val="40000"/>
                        <a:lumOff val="60000"/>
                      </a:schemeClr>
                    </a:solidFill>
                  </a:tcPr>
                </a:tc>
                <a:extLst>
                  <a:ext uri="{0D108BD9-81ED-4DB2-BD59-A6C34878D82A}">
                    <a16:rowId xmlns:a16="http://schemas.microsoft.com/office/drawing/2014/main" val="2204543790"/>
                  </a:ext>
                </a:extLst>
              </a:tr>
              <a:tr h="172793">
                <a:tc>
                  <a:txBody>
                    <a:bodyPr/>
                    <a:lstStyle/>
                    <a:p>
                      <a:pPr>
                        <a:lnSpc>
                          <a:spcPct val="107000"/>
                        </a:lnSpc>
                        <a:spcAft>
                          <a:spcPts val="800"/>
                        </a:spcAft>
                        <a:buNone/>
                      </a:pPr>
                      <a:r>
                        <a:rPr lang="en-US" sz="1600" kern="100">
                          <a:solidFill>
                            <a:schemeClr val="bg1"/>
                          </a:solidFill>
                          <a:effectLst/>
                          <a:latin typeface="+mn-lt"/>
                        </a:rPr>
                        <a:t> </a:t>
                      </a:r>
                      <a:endParaRPr lang="en-TH" sz="16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tc>
                <a:tc>
                  <a:txBody>
                    <a:bodyPr/>
                    <a:lstStyle/>
                    <a:p>
                      <a:pPr>
                        <a:lnSpc>
                          <a:spcPct val="107000"/>
                        </a:lnSpc>
                        <a:spcAft>
                          <a:spcPts val="800"/>
                        </a:spcAft>
                        <a:buNone/>
                      </a:pPr>
                      <a:r>
                        <a:rPr lang="en-US" sz="1600" kern="100">
                          <a:effectLst/>
                          <a:latin typeface="+mn-lt"/>
                        </a:rPr>
                        <a:t> </a:t>
                      </a:r>
                      <a:endParaRPr lang="en-TH" sz="1600" kern="100">
                        <a:effectLst/>
                        <a:latin typeface="+mn-lt"/>
                        <a:ea typeface="Calibri" panose="020F0502020204030204" pitchFamily="34" charset="0"/>
                        <a:cs typeface="Cordia New" panose="020B0304020202020204" pitchFamily="34" charset="-34"/>
                      </a:endParaRPr>
                    </a:p>
                  </a:txBody>
                  <a:tcPr marL="42302" marR="42302" marT="0" marB="0"/>
                </a:tc>
                <a:extLst>
                  <a:ext uri="{0D108BD9-81ED-4DB2-BD59-A6C34878D82A}">
                    <a16:rowId xmlns:a16="http://schemas.microsoft.com/office/drawing/2014/main" val="2728946052"/>
                  </a:ext>
                </a:extLst>
              </a:tr>
              <a:tr h="531392">
                <a:tc>
                  <a:txBody>
                    <a:bodyPr/>
                    <a:lstStyle/>
                    <a:p>
                      <a:pPr>
                        <a:lnSpc>
                          <a:spcPct val="107000"/>
                        </a:lnSpc>
                        <a:spcAft>
                          <a:spcPts val="800"/>
                        </a:spcAft>
                        <a:buNone/>
                      </a:pPr>
                      <a:r>
                        <a:rPr lang="en-US" sz="1600" kern="100" dirty="0">
                          <a:solidFill>
                            <a:schemeClr val="bg1"/>
                          </a:solidFill>
                          <a:effectLst/>
                          <a:latin typeface="+mn-lt"/>
                        </a:rPr>
                        <a:t>Land-based pollution (legacy risk) </a:t>
                      </a:r>
                      <a:endParaRPr lang="en-TH" sz="16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rgbClr val="F0EC2B"/>
                    </a:solidFill>
                  </a:tcPr>
                </a:tc>
                <a:tc>
                  <a:txBody>
                    <a:bodyPr/>
                    <a:lstStyle/>
                    <a:p>
                      <a:pPr>
                        <a:lnSpc>
                          <a:spcPct val="107000"/>
                        </a:lnSpc>
                        <a:spcAft>
                          <a:spcPts val="800"/>
                        </a:spcAft>
                        <a:buNone/>
                      </a:pPr>
                      <a:r>
                        <a:rPr lang="en-US" sz="1600" kern="100" dirty="0">
                          <a:effectLst/>
                          <a:latin typeface="+mn-lt"/>
                        </a:rPr>
                        <a:t>Marine and coastal pollution governance is underpinned by national environmental legislation and regulatory frameworks led by the Pollution Control Department and relevant sectoral agencies. These include water quality standards, wastewater effluent controls, and pollution monitoring systems for rivers, estuaries, and coastal waters.</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solidFill>
                      <a:srgbClr val="F0EC2B"/>
                    </a:solidFill>
                  </a:tcPr>
                </a:tc>
                <a:extLst>
                  <a:ext uri="{0D108BD9-81ED-4DB2-BD59-A6C34878D82A}">
                    <a16:rowId xmlns:a16="http://schemas.microsoft.com/office/drawing/2014/main" val="3189992992"/>
                  </a:ext>
                </a:extLst>
              </a:tr>
              <a:tr h="531392">
                <a:tc>
                  <a:txBody>
                    <a:bodyPr/>
                    <a:lstStyle/>
                    <a:p>
                      <a:pPr>
                        <a:lnSpc>
                          <a:spcPct val="107000"/>
                        </a:lnSpc>
                        <a:spcAft>
                          <a:spcPts val="800"/>
                        </a:spcAft>
                        <a:buNone/>
                      </a:pPr>
                      <a:r>
                        <a:rPr lang="en-US" sz="1600" kern="100" dirty="0">
                          <a:solidFill>
                            <a:schemeClr val="bg1"/>
                          </a:solidFill>
                          <a:effectLst/>
                          <a:latin typeface="+mn-lt"/>
                        </a:rPr>
                        <a:t>Emerging marine pollution (marine debris and oil spills)</a:t>
                      </a:r>
                      <a:endParaRPr lang="en-TH" sz="16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rgbClr val="F0EC2B"/>
                    </a:solidFill>
                  </a:tcPr>
                </a:tc>
                <a:tc>
                  <a:txBody>
                    <a:bodyPr/>
                    <a:lstStyle/>
                    <a:p>
                      <a:pPr>
                        <a:lnSpc>
                          <a:spcPct val="107000"/>
                        </a:lnSpc>
                        <a:spcAft>
                          <a:spcPts val="800"/>
                        </a:spcAft>
                        <a:buNone/>
                      </a:pPr>
                      <a:r>
                        <a:rPr lang="en-US" sz="1600" kern="100" dirty="0">
                          <a:effectLst/>
                          <a:latin typeface="+mn-lt"/>
                        </a:rPr>
                        <a:t>Governance capacity to address emerging marine pollution risks includes national solid waste management policies, plastic pollution reduction initiatives, and oil spill preparedness and response mechanisms. These are supported by inter-agency coordination arrangements and regional cooperation frameworks for marine pollution incidents.</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solidFill>
                      <a:srgbClr val="F0EC2B"/>
                    </a:solidFill>
                  </a:tcPr>
                </a:tc>
                <a:extLst>
                  <a:ext uri="{0D108BD9-81ED-4DB2-BD59-A6C34878D82A}">
                    <a16:rowId xmlns:a16="http://schemas.microsoft.com/office/drawing/2014/main" val="4289271774"/>
                  </a:ext>
                </a:extLst>
              </a:tr>
              <a:tr h="172793">
                <a:tc>
                  <a:txBody>
                    <a:bodyPr/>
                    <a:lstStyle/>
                    <a:p>
                      <a:pPr>
                        <a:lnSpc>
                          <a:spcPct val="107000"/>
                        </a:lnSpc>
                        <a:spcAft>
                          <a:spcPts val="800"/>
                        </a:spcAft>
                        <a:buNone/>
                      </a:pPr>
                      <a:r>
                        <a:rPr lang="en-US" sz="1600" kern="100">
                          <a:solidFill>
                            <a:schemeClr val="bg1"/>
                          </a:solidFill>
                          <a:effectLst/>
                          <a:latin typeface="+mn-lt"/>
                        </a:rPr>
                        <a:t> </a:t>
                      </a:r>
                      <a:endParaRPr lang="en-TH" sz="16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tc>
                <a:tc>
                  <a:txBody>
                    <a:bodyPr/>
                    <a:lstStyle/>
                    <a:p>
                      <a:pPr>
                        <a:lnSpc>
                          <a:spcPct val="107000"/>
                        </a:lnSpc>
                        <a:spcAft>
                          <a:spcPts val="800"/>
                        </a:spcAft>
                        <a:buNone/>
                      </a:pPr>
                      <a:r>
                        <a:rPr lang="en-US" sz="1600" kern="100" dirty="0">
                          <a:effectLst/>
                          <a:latin typeface="+mn-lt"/>
                        </a:rPr>
                        <a:t> </a:t>
                      </a:r>
                      <a:endParaRPr lang="en-TH" sz="1600" kern="100" dirty="0">
                        <a:effectLst/>
                        <a:latin typeface="+mn-lt"/>
                        <a:ea typeface="Calibri" panose="020F0502020204030204" pitchFamily="34" charset="0"/>
                        <a:cs typeface="Cordia New" panose="020B0304020202020204" pitchFamily="34" charset="-34"/>
                      </a:endParaRPr>
                    </a:p>
                  </a:txBody>
                  <a:tcPr marL="42302" marR="42302" marT="0" marB="0"/>
                </a:tc>
                <a:extLst>
                  <a:ext uri="{0D108BD9-81ED-4DB2-BD59-A6C34878D82A}">
                    <a16:rowId xmlns:a16="http://schemas.microsoft.com/office/drawing/2014/main" val="3254510189"/>
                  </a:ext>
                </a:extLst>
              </a:tr>
            </a:tbl>
          </a:graphicData>
        </a:graphic>
      </p:graphicFrame>
    </p:spTree>
    <p:extLst>
      <p:ext uri="{BB962C8B-B14F-4D97-AF65-F5344CB8AC3E}">
        <p14:creationId xmlns:p14="http://schemas.microsoft.com/office/powerpoint/2010/main" val="2683578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3A314F1-A27F-D5EF-01B3-2F4C80FAAFB1}"/>
              </a:ext>
            </a:extLst>
          </p:cNvPr>
          <p:cNvGraphicFramePr>
            <a:graphicFrameLocks noGrp="1"/>
          </p:cNvGraphicFramePr>
          <p:nvPr>
            <p:extLst>
              <p:ext uri="{D42A27DB-BD31-4B8C-83A1-F6EECF244321}">
                <p14:modId xmlns:p14="http://schemas.microsoft.com/office/powerpoint/2010/main" val="3671535600"/>
              </p:ext>
            </p:extLst>
          </p:nvPr>
        </p:nvGraphicFramePr>
        <p:xfrm>
          <a:off x="1588958" y="822138"/>
          <a:ext cx="10463134" cy="5827251"/>
        </p:xfrm>
        <a:graphic>
          <a:graphicData uri="http://schemas.openxmlformats.org/drawingml/2006/table">
            <a:tbl>
              <a:tblPr firstRow="1" firstCol="1" bandRow="1">
                <a:tableStyleId>{0660B408-B3CF-4A94-85FC-2B1E0A45F4A2}</a:tableStyleId>
              </a:tblPr>
              <a:tblGrid>
                <a:gridCol w="2557656">
                  <a:extLst>
                    <a:ext uri="{9D8B030D-6E8A-4147-A177-3AD203B41FA5}">
                      <a16:colId xmlns:a16="http://schemas.microsoft.com/office/drawing/2014/main" val="3567707553"/>
                    </a:ext>
                  </a:extLst>
                </a:gridCol>
                <a:gridCol w="7905478">
                  <a:extLst>
                    <a:ext uri="{9D8B030D-6E8A-4147-A177-3AD203B41FA5}">
                      <a16:colId xmlns:a16="http://schemas.microsoft.com/office/drawing/2014/main" val="4197510195"/>
                    </a:ext>
                  </a:extLst>
                </a:gridCol>
              </a:tblGrid>
              <a:tr h="197572">
                <a:tc>
                  <a:txBody>
                    <a:bodyPr/>
                    <a:lstStyle/>
                    <a:p>
                      <a:pPr algn="ctr">
                        <a:lnSpc>
                          <a:spcPct val="107000"/>
                        </a:lnSpc>
                        <a:spcAft>
                          <a:spcPts val="800"/>
                        </a:spcAft>
                        <a:buNone/>
                      </a:pPr>
                      <a:r>
                        <a:rPr lang="en-US" sz="1400" kern="100" dirty="0">
                          <a:effectLst/>
                          <a:latin typeface="+mn-lt"/>
                        </a:rPr>
                        <a:t>Risk Category </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tx1"/>
                    </a:solidFill>
                  </a:tcPr>
                </a:tc>
                <a:tc>
                  <a:txBody>
                    <a:bodyPr/>
                    <a:lstStyle/>
                    <a:p>
                      <a:pPr algn="ctr">
                        <a:lnSpc>
                          <a:spcPct val="107000"/>
                        </a:lnSpc>
                        <a:spcAft>
                          <a:spcPts val="800"/>
                        </a:spcAft>
                        <a:buNone/>
                      </a:pPr>
                      <a:r>
                        <a:rPr lang="en-US" sz="1400" kern="100" dirty="0">
                          <a:effectLst/>
                          <a:latin typeface="+mn-lt"/>
                        </a:rPr>
                        <a:t>Governance capacity: addressing and mitigation measures </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tx1"/>
                    </a:solidFill>
                  </a:tcPr>
                </a:tc>
                <a:extLst>
                  <a:ext uri="{0D108BD9-81ED-4DB2-BD59-A6C34878D82A}">
                    <a16:rowId xmlns:a16="http://schemas.microsoft.com/office/drawing/2014/main" val="2587782744"/>
                  </a:ext>
                </a:extLst>
              </a:tr>
              <a:tr h="811144">
                <a:tc>
                  <a:txBody>
                    <a:bodyPr/>
                    <a:lstStyle/>
                    <a:p>
                      <a:pPr>
                        <a:lnSpc>
                          <a:spcPct val="107000"/>
                        </a:lnSpc>
                        <a:spcAft>
                          <a:spcPts val="800"/>
                        </a:spcAft>
                        <a:buNone/>
                      </a:pPr>
                      <a:r>
                        <a:rPr lang="en-US" sz="1400" kern="100">
                          <a:solidFill>
                            <a:schemeClr val="bg1"/>
                          </a:solidFill>
                          <a:effectLst/>
                          <a:latin typeface="+mn-lt"/>
                        </a:rPr>
                        <a:t>Mangrove ecosystems</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Mangrove governance capacity is provided through DMCR-led conservation, restoration, and monitoring </a:t>
                      </a:r>
                      <a:r>
                        <a:rPr lang="en-US" sz="1400" kern="100" dirty="0" err="1">
                          <a:effectLst/>
                          <a:latin typeface="+mn-lt"/>
                        </a:rPr>
                        <a:t>programmes</a:t>
                      </a:r>
                      <a:r>
                        <a:rPr lang="en-US" sz="1400" kern="100" dirty="0">
                          <a:effectLst/>
                          <a:latin typeface="+mn-lt"/>
                        </a:rPr>
                        <a:t>, supported by legal protection measures, coastal zoning, and community-based mangrove management initiatives aimed at maintaining coastal protection and nursery functions.</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extLst>
                  <a:ext uri="{0D108BD9-81ED-4DB2-BD59-A6C34878D82A}">
                    <a16:rowId xmlns:a16="http://schemas.microsoft.com/office/drawing/2014/main" val="2805911059"/>
                  </a:ext>
                </a:extLst>
              </a:tr>
              <a:tr h="811144">
                <a:tc>
                  <a:txBody>
                    <a:bodyPr/>
                    <a:lstStyle/>
                    <a:p>
                      <a:pPr>
                        <a:lnSpc>
                          <a:spcPct val="107000"/>
                        </a:lnSpc>
                        <a:spcAft>
                          <a:spcPts val="800"/>
                        </a:spcAft>
                        <a:buNone/>
                      </a:pPr>
                      <a:r>
                        <a:rPr lang="en-US" sz="1400" kern="100">
                          <a:solidFill>
                            <a:schemeClr val="bg1"/>
                          </a:solidFill>
                          <a:effectLst/>
                          <a:latin typeface="+mn-lt"/>
                        </a:rPr>
                        <a:t>Seagrass ecosystems</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Seagrass governance capacity includes habitat monitoring, protection, and restoration </a:t>
                      </a:r>
                      <a:r>
                        <a:rPr lang="en-US" sz="1400" kern="100" dirty="0" err="1">
                          <a:effectLst/>
                          <a:latin typeface="+mn-lt"/>
                        </a:rPr>
                        <a:t>programmes</a:t>
                      </a:r>
                      <a:r>
                        <a:rPr lang="en-US" sz="1400" kern="100" dirty="0">
                          <a:effectLst/>
                          <a:latin typeface="+mn-lt"/>
                        </a:rPr>
                        <a:t> led by DMCR and partner agencies, as well as integration with marine protected areas, species conservation initiatives, and environmental impact assessment processes for coastal development.</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extLst>
                  <a:ext uri="{0D108BD9-81ED-4DB2-BD59-A6C34878D82A}">
                    <a16:rowId xmlns:a16="http://schemas.microsoft.com/office/drawing/2014/main" val="783028631"/>
                  </a:ext>
                </a:extLst>
              </a:tr>
              <a:tr h="811144">
                <a:tc>
                  <a:txBody>
                    <a:bodyPr/>
                    <a:lstStyle/>
                    <a:p>
                      <a:pPr>
                        <a:lnSpc>
                          <a:spcPct val="107000"/>
                        </a:lnSpc>
                        <a:spcAft>
                          <a:spcPts val="800"/>
                        </a:spcAft>
                        <a:buNone/>
                      </a:pPr>
                      <a:r>
                        <a:rPr lang="en-US" sz="1400" kern="100">
                          <a:solidFill>
                            <a:schemeClr val="bg1"/>
                          </a:solidFill>
                          <a:effectLst/>
                          <a:latin typeface="+mn-lt"/>
                        </a:rPr>
                        <a:t>Coral reef ecosystems</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Coral reef governance capacity is supported by marine protected areas, reef monitoring and restoration </a:t>
                      </a:r>
                      <a:r>
                        <a:rPr lang="en-US" sz="1400" kern="100" dirty="0" err="1">
                          <a:effectLst/>
                          <a:latin typeface="+mn-lt"/>
                        </a:rPr>
                        <a:t>programmes</a:t>
                      </a:r>
                      <a:r>
                        <a:rPr lang="en-US" sz="1400" kern="100" dirty="0">
                          <a:effectLst/>
                          <a:latin typeface="+mn-lt"/>
                        </a:rPr>
                        <a:t>, tourism management measures, and ecosystem-based management approaches aimed at reducing local pressures and enhancing reef resilience.</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extLst>
                  <a:ext uri="{0D108BD9-81ED-4DB2-BD59-A6C34878D82A}">
                    <a16:rowId xmlns:a16="http://schemas.microsoft.com/office/drawing/2014/main" val="460738631"/>
                  </a:ext>
                </a:extLst>
              </a:tr>
              <a:tr h="811144">
                <a:tc>
                  <a:txBody>
                    <a:bodyPr/>
                    <a:lstStyle/>
                    <a:p>
                      <a:pPr>
                        <a:lnSpc>
                          <a:spcPct val="107000"/>
                        </a:lnSpc>
                        <a:spcAft>
                          <a:spcPts val="800"/>
                        </a:spcAft>
                        <a:buNone/>
                      </a:pPr>
                      <a:r>
                        <a:rPr lang="en-US" sz="1400" kern="100">
                          <a:solidFill>
                            <a:schemeClr val="bg1"/>
                          </a:solidFill>
                          <a:effectLst/>
                          <a:latin typeface="+mn-lt"/>
                        </a:rPr>
                        <a:t>Ecological connectivity</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Governance mechanisms supporting ecological connectivity include integrated coastal management, marine spatial planning initiatives, habitat network planning, and regional collaboration frameworks that promote ecosystem-based and transboundary approaches to coastal and marine conservation.</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6">
                        <a:lumMod val="40000"/>
                        <a:lumOff val="60000"/>
                      </a:schemeClr>
                    </a:solidFill>
                  </a:tcPr>
                </a:tc>
                <a:extLst>
                  <a:ext uri="{0D108BD9-81ED-4DB2-BD59-A6C34878D82A}">
                    <a16:rowId xmlns:a16="http://schemas.microsoft.com/office/drawing/2014/main" val="3929482158"/>
                  </a:ext>
                </a:extLst>
              </a:tr>
              <a:tr h="197572">
                <a:tc>
                  <a:txBody>
                    <a:bodyPr/>
                    <a:lstStyle/>
                    <a:p>
                      <a:pPr>
                        <a:lnSpc>
                          <a:spcPct val="107000"/>
                        </a:lnSpc>
                        <a:spcAft>
                          <a:spcPts val="800"/>
                        </a:spcAft>
                        <a:buNone/>
                      </a:pPr>
                      <a:r>
                        <a:rPr lang="en-US" sz="1400" kern="100">
                          <a:solidFill>
                            <a:schemeClr val="bg1"/>
                          </a:solidFill>
                          <a:effectLst/>
                          <a:latin typeface="+mn-lt"/>
                        </a:rPr>
                        <a:t> </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tc>
                <a:tc>
                  <a:txBody>
                    <a:bodyPr/>
                    <a:lstStyle/>
                    <a:p>
                      <a:pPr>
                        <a:lnSpc>
                          <a:spcPct val="107000"/>
                        </a:lnSpc>
                        <a:spcAft>
                          <a:spcPts val="800"/>
                        </a:spcAft>
                        <a:buNone/>
                      </a:pPr>
                      <a:r>
                        <a:rPr lang="en-US" sz="1400" kern="100" dirty="0">
                          <a:effectLst/>
                          <a:latin typeface="+mn-lt"/>
                        </a:rPr>
                        <a:t> </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tc>
                <a:extLst>
                  <a:ext uri="{0D108BD9-81ED-4DB2-BD59-A6C34878D82A}">
                    <a16:rowId xmlns:a16="http://schemas.microsoft.com/office/drawing/2014/main" val="3089530902"/>
                  </a:ext>
                </a:extLst>
              </a:tr>
              <a:tr h="1015684">
                <a:tc>
                  <a:txBody>
                    <a:bodyPr/>
                    <a:lstStyle/>
                    <a:p>
                      <a:pPr>
                        <a:lnSpc>
                          <a:spcPct val="107000"/>
                        </a:lnSpc>
                        <a:spcAft>
                          <a:spcPts val="800"/>
                        </a:spcAft>
                        <a:buNone/>
                      </a:pPr>
                      <a:r>
                        <a:rPr lang="en-US" sz="1400" kern="100" dirty="0">
                          <a:solidFill>
                            <a:schemeClr val="bg1"/>
                          </a:solidFill>
                          <a:effectLst/>
                          <a:latin typeface="+mn-lt"/>
                        </a:rPr>
                        <a:t>Fisheries </a:t>
                      </a:r>
                      <a:endParaRPr lang="en-TH" sz="14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accent4">
                        <a:lumMod val="40000"/>
                        <a:lumOff val="60000"/>
                      </a:schemeClr>
                    </a:solidFill>
                  </a:tcPr>
                </a:tc>
                <a:tc>
                  <a:txBody>
                    <a:bodyPr/>
                    <a:lstStyle/>
                    <a:p>
                      <a:pPr>
                        <a:lnSpc>
                          <a:spcPct val="107000"/>
                        </a:lnSpc>
                        <a:spcAft>
                          <a:spcPts val="800"/>
                        </a:spcAft>
                        <a:buNone/>
                      </a:pPr>
                      <a:r>
                        <a:rPr lang="en-US" sz="1400" kern="100" dirty="0">
                          <a:effectLst/>
                          <a:latin typeface="+mn-lt"/>
                        </a:rPr>
                        <a:t>Fisheries governance capacity is provided through the Fisheries Management Policy and Plan (2023–2027), the Royal Ordinance on Fisheries and its amendments, and the adoption of ecosystem-based fisheries management. These are complemented by monitoring, control, and surveillance systems and regional cooperation mechanisms to address shared and transboundary fish stocks.</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accent4">
                        <a:lumMod val="40000"/>
                        <a:lumOff val="60000"/>
                      </a:schemeClr>
                    </a:solidFill>
                  </a:tcPr>
                </a:tc>
                <a:extLst>
                  <a:ext uri="{0D108BD9-81ED-4DB2-BD59-A6C34878D82A}">
                    <a16:rowId xmlns:a16="http://schemas.microsoft.com/office/drawing/2014/main" val="1964687896"/>
                  </a:ext>
                </a:extLst>
              </a:tr>
              <a:tr h="197572">
                <a:tc>
                  <a:txBody>
                    <a:bodyPr/>
                    <a:lstStyle/>
                    <a:p>
                      <a:pPr>
                        <a:lnSpc>
                          <a:spcPct val="107000"/>
                        </a:lnSpc>
                        <a:spcAft>
                          <a:spcPts val="800"/>
                        </a:spcAft>
                        <a:buNone/>
                      </a:pPr>
                      <a:r>
                        <a:rPr lang="en-US" sz="1400" kern="100">
                          <a:solidFill>
                            <a:schemeClr val="bg1"/>
                          </a:solidFill>
                          <a:effectLst/>
                          <a:latin typeface="+mn-lt"/>
                        </a:rPr>
                        <a:t> </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42302" marR="42302" marT="0" marB="0"/>
                </a:tc>
                <a:tc>
                  <a:txBody>
                    <a:bodyPr/>
                    <a:lstStyle/>
                    <a:p>
                      <a:pPr>
                        <a:lnSpc>
                          <a:spcPct val="107000"/>
                        </a:lnSpc>
                        <a:spcAft>
                          <a:spcPts val="800"/>
                        </a:spcAft>
                        <a:buNone/>
                      </a:pPr>
                      <a:r>
                        <a:rPr lang="en-US" sz="1400" kern="100" dirty="0">
                          <a:effectLst/>
                          <a:latin typeface="+mn-lt"/>
                        </a:rPr>
                        <a:t> </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tc>
                <a:extLst>
                  <a:ext uri="{0D108BD9-81ED-4DB2-BD59-A6C34878D82A}">
                    <a16:rowId xmlns:a16="http://schemas.microsoft.com/office/drawing/2014/main" val="3481122206"/>
                  </a:ext>
                </a:extLst>
              </a:tr>
              <a:tr h="811144">
                <a:tc>
                  <a:txBody>
                    <a:bodyPr/>
                    <a:lstStyle/>
                    <a:p>
                      <a:pPr>
                        <a:lnSpc>
                          <a:spcPct val="107000"/>
                        </a:lnSpc>
                        <a:spcAft>
                          <a:spcPts val="800"/>
                        </a:spcAft>
                        <a:buNone/>
                      </a:pPr>
                      <a:r>
                        <a:rPr lang="en-US" sz="1400" kern="100" dirty="0">
                          <a:solidFill>
                            <a:schemeClr val="bg1"/>
                          </a:solidFill>
                          <a:effectLst/>
                          <a:latin typeface="+mn-lt"/>
                        </a:rPr>
                        <a:t>Governance (Overall framework)</a:t>
                      </a:r>
                      <a:endParaRPr lang="en-TH" sz="1400" kern="100" dirty="0">
                        <a:solidFill>
                          <a:schemeClr val="bg1"/>
                        </a:solidFill>
                        <a:effectLst/>
                        <a:latin typeface="+mn-lt"/>
                        <a:ea typeface="Calibri" panose="020F0502020204030204" pitchFamily="34" charset="0"/>
                        <a:cs typeface="Cordia New" panose="020B0304020202020204" pitchFamily="34" charset="-34"/>
                      </a:endParaRPr>
                    </a:p>
                  </a:txBody>
                  <a:tcPr marL="42302" marR="42302" marT="0" marB="0">
                    <a:solidFill>
                      <a:schemeClr val="tx2">
                        <a:lumMod val="50000"/>
                        <a:lumOff val="50000"/>
                      </a:schemeClr>
                    </a:solidFill>
                  </a:tcPr>
                </a:tc>
                <a:tc>
                  <a:txBody>
                    <a:bodyPr/>
                    <a:lstStyle/>
                    <a:p>
                      <a:pPr>
                        <a:lnSpc>
                          <a:spcPct val="107000"/>
                        </a:lnSpc>
                        <a:spcAft>
                          <a:spcPts val="800"/>
                        </a:spcAft>
                        <a:buNone/>
                      </a:pPr>
                      <a:r>
                        <a:rPr lang="en-US" sz="1400" kern="100" dirty="0">
                          <a:effectLst/>
                          <a:latin typeface="+mn-lt"/>
                        </a:rPr>
                        <a:t>Overall, coastal and marine governance capacity is anchored in a comprehensive legal and institutional framework, supported by inter-agency coordination mechanisms, stakeholder participation platforms, and alignment with regional and global marine governance commitments.</a:t>
                      </a:r>
                      <a:endParaRPr lang="en-TH" sz="1400" kern="100" dirty="0">
                        <a:effectLst/>
                        <a:latin typeface="+mn-lt"/>
                        <a:ea typeface="Calibri" panose="020F0502020204030204" pitchFamily="34" charset="0"/>
                        <a:cs typeface="Cordia New" panose="020B0304020202020204" pitchFamily="34" charset="-34"/>
                      </a:endParaRPr>
                    </a:p>
                  </a:txBody>
                  <a:tcPr marL="42302" marR="42302" marT="0" marB="0">
                    <a:solidFill>
                      <a:schemeClr val="tx2">
                        <a:lumMod val="50000"/>
                        <a:lumOff val="50000"/>
                      </a:schemeClr>
                    </a:solidFill>
                  </a:tcPr>
                </a:tc>
                <a:extLst>
                  <a:ext uri="{0D108BD9-81ED-4DB2-BD59-A6C34878D82A}">
                    <a16:rowId xmlns:a16="http://schemas.microsoft.com/office/drawing/2014/main" val="2698909132"/>
                  </a:ext>
                </a:extLst>
              </a:tr>
            </a:tbl>
          </a:graphicData>
        </a:graphic>
      </p:graphicFrame>
      <p:sp>
        <p:nvSpPr>
          <p:cNvPr id="4" name="TextBox 3">
            <a:extLst>
              <a:ext uri="{FF2B5EF4-FFF2-40B4-BE49-F238E27FC236}">
                <a16:creationId xmlns:a16="http://schemas.microsoft.com/office/drawing/2014/main" id="{2BDD2A6A-1CD6-FD21-6D77-EF3A4D0ABAB6}"/>
              </a:ext>
            </a:extLst>
          </p:cNvPr>
          <p:cNvSpPr txBox="1"/>
          <p:nvPr/>
        </p:nvSpPr>
        <p:spPr>
          <a:xfrm>
            <a:off x="1588958" y="325408"/>
            <a:ext cx="9855926" cy="338554"/>
          </a:xfrm>
          <a:prstGeom prst="rect">
            <a:avLst/>
          </a:prstGeom>
          <a:noFill/>
        </p:spPr>
        <p:txBody>
          <a:bodyPr wrap="square">
            <a:spAutoFit/>
          </a:bodyPr>
          <a:lstStyle/>
          <a:p>
            <a:r>
              <a:rPr lang="en-US" sz="1600" b="1" dirty="0">
                <a:solidFill>
                  <a:srgbClr val="2B3C94"/>
                </a:solidFill>
              </a:rPr>
              <a:t>III. How does the current governance capacity address and mitigate the assessed risks? (Cont.)</a:t>
            </a:r>
          </a:p>
        </p:txBody>
      </p:sp>
    </p:spTree>
    <p:extLst>
      <p:ext uri="{BB962C8B-B14F-4D97-AF65-F5344CB8AC3E}">
        <p14:creationId xmlns:p14="http://schemas.microsoft.com/office/powerpoint/2010/main" val="2896144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3F44F0-791C-1056-0E53-A45D1543EB6A}"/>
              </a:ext>
            </a:extLst>
          </p:cNvPr>
          <p:cNvSpPr txBox="1"/>
          <p:nvPr/>
        </p:nvSpPr>
        <p:spPr>
          <a:xfrm>
            <a:off x="1311550" y="2120621"/>
            <a:ext cx="10408299" cy="2862322"/>
          </a:xfrm>
          <a:prstGeom prst="rect">
            <a:avLst/>
          </a:prstGeom>
          <a:noFill/>
        </p:spPr>
        <p:txBody>
          <a:bodyPr wrap="none" rtlCol="0">
            <a:spAutoFit/>
          </a:bodyPr>
          <a:lstStyle/>
          <a:p>
            <a:r>
              <a:rPr lang="en-US" sz="3600" b="1" dirty="0"/>
              <a:t>Governance Gaps </a:t>
            </a:r>
          </a:p>
          <a:p>
            <a:r>
              <a:rPr lang="en-US" sz="3600" dirty="0"/>
              <a:t>Strategic gaps: limited policy integration</a:t>
            </a:r>
          </a:p>
          <a:p>
            <a:r>
              <a:rPr lang="en-US" sz="3600" dirty="0"/>
              <a:t>Operational gaps: uneven implementation capacity</a:t>
            </a:r>
          </a:p>
          <a:p>
            <a:r>
              <a:rPr lang="en-US" sz="3600" dirty="0"/>
              <a:t>Systemic gaps: scale and coordination mismatches</a:t>
            </a:r>
          </a:p>
          <a:p>
            <a:endParaRPr lang="th-TH" sz="3600" dirty="0"/>
          </a:p>
        </p:txBody>
      </p:sp>
    </p:spTree>
    <p:extLst>
      <p:ext uri="{BB962C8B-B14F-4D97-AF65-F5344CB8AC3E}">
        <p14:creationId xmlns:p14="http://schemas.microsoft.com/office/powerpoint/2010/main" val="4082144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F2E58E3-F74A-0E6C-C87A-75395CE0694E}"/>
              </a:ext>
            </a:extLst>
          </p:cNvPr>
          <p:cNvGraphicFramePr>
            <a:graphicFrameLocks noGrp="1"/>
          </p:cNvGraphicFramePr>
          <p:nvPr>
            <p:extLst>
              <p:ext uri="{D42A27DB-BD31-4B8C-83A1-F6EECF244321}">
                <p14:modId xmlns:p14="http://schemas.microsoft.com/office/powerpoint/2010/main" val="3598202777"/>
              </p:ext>
            </p:extLst>
          </p:nvPr>
        </p:nvGraphicFramePr>
        <p:xfrm>
          <a:off x="1543987" y="943986"/>
          <a:ext cx="10268264" cy="4980942"/>
        </p:xfrm>
        <a:graphic>
          <a:graphicData uri="http://schemas.openxmlformats.org/drawingml/2006/table">
            <a:tbl>
              <a:tblPr firstRow="1" firstCol="1" bandRow="1">
                <a:tableStyleId>{5202B0CA-FC54-4496-8BCA-5EF66A818D29}</a:tableStyleId>
              </a:tblPr>
              <a:tblGrid>
                <a:gridCol w="2010554">
                  <a:extLst>
                    <a:ext uri="{9D8B030D-6E8A-4147-A177-3AD203B41FA5}">
                      <a16:colId xmlns:a16="http://schemas.microsoft.com/office/drawing/2014/main" val="1125490884"/>
                    </a:ext>
                  </a:extLst>
                </a:gridCol>
                <a:gridCol w="2752570">
                  <a:extLst>
                    <a:ext uri="{9D8B030D-6E8A-4147-A177-3AD203B41FA5}">
                      <a16:colId xmlns:a16="http://schemas.microsoft.com/office/drawing/2014/main" val="1784248463"/>
                    </a:ext>
                  </a:extLst>
                </a:gridCol>
                <a:gridCol w="2752570">
                  <a:extLst>
                    <a:ext uri="{9D8B030D-6E8A-4147-A177-3AD203B41FA5}">
                      <a16:colId xmlns:a16="http://schemas.microsoft.com/office/drawing/2014/main" val="1279697336"/>
                    </a:ext>
                  </a:extLst>
                </a:gridCol>
                <a:gridCol w="2752570">
                  <a:extLst>
                    <a:ext uri="{9D8B030D-6E8A-4147-A177-3AD203B41FA5}">
                      <a16:colId xmlns:a16="http://schemas.microsoft.com/office/drawing/2014/main" val="3738954097"/>
                    </a:ext>
                  </a:extLst>
                </a:gridCol>
              </a:tblGrid>
              <a:tr h="99938">
                <a:tc>
                  <a:txBody>
                    <a:bodyPr/>
                    <a:lstStyle/>
                    <a:p>
                      <a:pPr algn="ctr">
                        <a:lnSpc>
                          <a:spcPct val="107000"/>
                        </a:lnSpc>
                        <a:spcAft>
                          <a:spcPts val="800"/>
                        </a:spcAft>
                        <a:buNone/>
                      </a:pPr>
                      <a:r>
                        <a:rPr lang="en-US" sz="1400" kern="100" dirty="0">
                          <a:effectLst/>
                        </a:rPr>
                        <a:t>Theme </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a:effectLst/>
                        </a:rPr>
                        <a:t>Strategic gaps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a:effectLst/>
                        </a:rPr>
                        <a:t>Operational/institutional gaps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dirty="0">
                          <a:effectLst/>
                        </a:rPr>
                        <a:t>Systemic gaps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tc>
                <a:extLst>
                  <a:ext uri="{0D108BD9-81ED-4DB2-BD59-A6C34878D82A}">
                    <a16:rowId xmlns:a16="http://schemas.microsoft.com/office/drawing/2014/main" val="360617463"/>
                  </a:ext>
                </a:extLst>
              </a:tr>
              <a:tr h="518350">
                <a:tc>
                  <a:txBody>
                    <a:bodyPr/>
                    <a:lstStyle/>
                    <a:p>
                      <a:pPr>
                        <a:lnSpc>
                          <a:spcPct val="107000"/>
                        </a:lnSpc>
                        <a:spcAft>
                          <a:spcPts val="800"/>
                        </a:spcAft>
                        <a:buNone/>
                      </a:pPr>
                      <a:r>
                        <a:rPr lang="en-US" sz="1400" kern="100" dirty="0">
                          <a:solidFill>
                            <a:schemeClr val="bg1"/>
                          </a:solidFill>
                          <a:effectLst/>
                        </a:rPr>
                        <a:t>Climate change and sea-level rise</a:t>
                      </a:r>
                      <a:endParaRPr lang="en-TH" sz="1400" kern="100" dirty="0">
                        <a:solidFill>
                          <a:schemeClr val="bg1"/>
                        </a:solidFill>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Climate adaptation and disaster risk reduction policies are not fully integrated into coastal and marine sectoral planning and investment decisions. </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a:effectLst/>
                        </a:rPr>
                        <a:t>Limited translation of national climate and adaptation strategies into locally tailored, ecosystem-specific actions and financing mechanisms. </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a:effectLst/>
                        </a:rPr>
                        <a:t>Fragmented coordination between climate, coastal, marine, and disaster management institutions constrains integrated and anticipatory risk management.</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extLst>
                  <a:ext uri="{0D108BD9-81ED-4DB2-BD59-A6C34878D82A}">
                    <a16:rowId xmlns:a16="http://schemas.microsoft.com/office/drawing/2014/main" val="2673943163"/>
                  </a:ext>
                </a:extLst>
              </a:tr>
              <a:tr h="622952">
                <a:tc>
                  <a:txBody>
                    <a:bodyPr/>
                    <a:lstStyle/>
                    <a:p>
                      <a:pPr>
                        <a:lnSpc>
                          <a:spcPct val="107000"/>
                        </a:lnSpc>
                        <a:spcAft>
                          <a:spcPts val="800"/>
                        </a:spcAft>
                        <a:buNone/>
                      </a:pPr>
                      <a:r>
                        <a:rPr lang="en-US" sz="1400" kern="100" dirty="0">
                          <a:solidFill>
                            <a:schemeClr val="bg1"/>
                          </a:solidFill>
                          <a:effectLst/>
                        </a:rPr>
                        <a:t>Socioeconomic exposure and vulnerability</a:t>
                      </a:r>
                      <a:endParaRPr lang="en-TH" sz="1400" kern="100" dirty="0">
                        <a:solidFill>
                          <a:schemeClr val="bg1"/>
                        </a:solidFill>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Socioeconomic vulnerability is insufficiently integrated into coastal and marine risk assessments and planning frameworks.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Limited capacity of local governments and community institutions to address livelihood vulnerability, poverty, and disaster preparedness in high-risk coastal areas. </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Structural inequalities and uneven development across regions exacerbate differential exposure and adaptive capacity.</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chemeClr val="accent2">
                        <a:lumMod val="40000"/>
                        <a:lumOff val="60000"/>
                      </a:schemeClr>
                    </a:solidFill>
                  </a:tcPr>
                </a:tc>
                <a:extLst>
                  <a:ext uri="{0D108BD9-81ED-4DB2-BD59-A6C34878D82A}">
                    <a16:rowId xmlns:a16="http://schemas.microsoft.com/office/drawing/2014/main" val="458496821"/>
                  </a:ext>
                </a:extLst>
              </a:tr>
              <a:tr h="518350">
                <a:tc>
                  <a:txBody>
                    <a:bodyPr/>
                    <a:lstStyle/>
                    <a:p>
                      <a:pPr>
                        <a:lnSpc>
                          <a:spcPct val="107000"/>
                        </a:lnSpc>
                        <a:spcAft>
                          <a:spcPts val="800"/>
                        </a:spcAft>
                        <a:buNone/>
                      </a:pPr>
                      <a:r>
                        <a:rPr lang="en-US" sz="1400" kern="100" dirty="0">
                          <a:solidFill>
                            <a:schemeClr val="bg1"/>
                          </a:solidFill>
                          <a:effectLst/>
                        </a:rPr>
                        <a:t>Land-based pollution (legacy risk)</a:t>
                      </a:r>
                      <a:endParaRPr lang="en-TH" sz="1400" kern="100" dirty="0">
                        <a:solidFill>
                          <a:schemeClr val="bg1"/>
                        </a:solidFill>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dirty="0">
                          <a:effectLst/>
                        </a:rPr>
                        <a:t>Pollution control policies are not fully aligned with integrated land–sea management and watershed-to-coast planning approaches.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a:effectLst/>
                        </a:rPr>
                        <a:t>Insufficient wastewater treatment capacity, uneven enforcement, and limited financial resources for pollution control at subnational levels.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a:effectLst/>
                        </a:rPr>
                        <a:t>Fragmented governance across land, water, and coastal jurisdictions weakens cumulative pollution management.</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extLst>
                  <a:ext uri="{0D108BD9-81ED-4DB2-BD59-A6C34878D82A}">
                    <a16:rowId xmlns:a16="http://schemas.microsoft.com/office/drawing/2014/main" val="1286293711"/>
                  </a:ext>
                </a:extLst>
              </a:tr>
              <a:tr h="518350">
                <a:tc>
                  <a:txBody>
                    <a:bodyPr/>
                    <a:lstStyle/>
                    <a:p>
                      <a:pPr>
                        <a:lnSpc>
                          <a:spcPct val="107000"/>
                        </a:lnSpc>
                        <a:spcAft>
                          <a:spcPts val="800"/>
                        </a:spcAft>
                        <a:buNone/>
                      </a:pPr>
                      <a:r>
                        <a:rPr lang="en-US" sz="1400" kern="100" dirty="0">
                          <a:solidFill>
                            <a:schemeClr val="bg1"/>
                          </a:solidFill>
                          <a:effectLst/>
                        </a:rPr>
                        <a:t>Emerging marine pollution (marine debris and oil spills)</a:t>
                      </a:r>
                      <a:endParaRPr lang="en-TH" sz="1400" kern="100" dirty="0">
                        <a:solidFill>
                          <a:schemeClr val="bg1"/>
                        </a:solidFill>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dirty="0">
                          <a:effectLst/>
                        </a:rPr>
                        <a:t>Strategic frameworks for marine debris and oil spill risk prevention and preparedness remain fragmented and unevenly </a:t>
                      </a:r>
                      <a:r>
                        <a:rPr lang="en-US" sz="1400" kern="100" dirty="0" err="1">
                          <a:effectLst/>
                        </a:rPr>
                        <a:t>prioritised</a:t>
                      </a:r>
                      <a:r>
                        <a:rPr lang="en-US" sz="1400" kern="100" dirty="0">
                          <a:effectLst/>
                        </a:rPr>
                        <a:t>.</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dirty="0">
                          <a:effectLst/>
                        </a:rPr>
                        <a:t>Gaps in monitoring, response capacity, and coordination for marine debris management and oil spill preparedness, particularly at local and regional levels.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tc>
                  <a:txBody>
                    <a:bodyPr/>
                    <a:lstStyle/>
                    <a:p>
                      <a:pPr>
                        <a:lnSpc>
                          <a:spcPct val="107000"/>
                        </a:lnSpc>
                        <a:spcAft>
                          <a:spcPts val="800"/>
                        </a:spcAft>
                        <a:buNone/>
                      </a:pPr>
                      <a:r>
                        <a:rPr lang="en-US" sz="1400" kern="100" dirty="0">
                          <a:effectLst/>
                        </a:rPr>
                        <a:t>Transboundary nature of marine debris and oil spills is not matched by sufficiently robust regional governance and financing mechanisms. </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39990" marR="39990" marT="0" marB="0">
                    <a:solidFill>
                      <a:srgbClr val="F0EC2B"/>
                    </a:solidFill>
                  </a:tcPr>
                </a:tc>
                <a:extLst>
                  <a:ext uri="{0D108BD9-81ED-4DB2-BD59-A6C34878D82A}">
                    <a16:rowId xmlns:a16="http://schemas.microsoft.com/office/drawing/2014/main" val="1812411872"/>
                  </a:ext>
                </a:extLst>
              </a:tr>
            </a:tbl>
          </a:graphicData>
        </a:graphic>
      </p:graphicFrame>
      <p:sp>
        <p:nvSpPr>
          <p:cNvPr id="5" name="TextBox 4">
            <a:extLst>
              <a:ext uri="{FF2B5EF4-FFF2-40B4-BE49-F238E27FC236}">
                <a16:creationId xmlns:a16="http://schemas.microsoft.com/office/drawing/2014/main" id="{72D75EC8-8E2A-E8B9-5F07-6E2E3C2C8410}"/>
              </a:ext>
            </a:extLst>
          </p:cNvPr>
          <p:cNvSpPr txBox="1"/>
          <p:nvPr/>
        </p:nvSpPr>
        <p:spPr>
          <a:xfrm>
            <a:off x="1397727" y="378593"/>
            <a:ext cx="6100354" cy="369332"/>
          </a:xfrm>
          <a:prstGeom prst="rect">
            <a:avLst/>
          </a:prstGeom>
          <a:noFill/>
        </p:spPr>
        <p:txBody>
          <a:bodyPr wrap="square">
            <a:spAutoFit/>
          </a:bodyPr>
          <a:lstStyle/>
          <a:p>
            <a:r>
              <a:rPr lang="en-US" b="1" dirty="0">
                <a:solidFill>
                  <a:srgbClr val="2B3C94"/>
                </a:solidFill>
              </a:rPr>
              <a:t>IV</a:t>
            </a:r>
            <a:r>
              <a:rPr lang="en-US" sz="1800" b="1" dirty="0">
                <a:solidFill>
                  <a:srgbClr val="2B3C94"/>
                </a:solidFill>
              </a:rPr>
              <a:t>. What are the major gaps in governance?</a:t>
            </a:r>
          </a:p>
        </p:txBody>
      </p:sp>
    </p:spTree>
    <p:extLst>
      <p:ext uri="{BB962C8B-B14F-4D97-AF65-F5344CB8AC3E}">
        <p14:creationId xmlns:p14="http://schemas.microsoft.com/office/powerpoint/2010/main" val="355231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E519E-38BE-19F3-76A6-983F19CB516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21450B6-C806-91D8-1DCD-1C81E7B76CF5}"/>
              </a:ext>
            </a:extLst>
          </p:cNvPr>
          <p:cNvGraphicFramePr>
            <a:graphicFrameLocks noGrp="1"/>
          </p:cNvGraphicFramePr>
          <p:nvPr>
            <p:extLst>
              <p:ext uri="{D42A27DB-BD31-4B8C-83A1-F6EECF244321}">
                <p14:modId xmlns:p14="http://schemas.microsoft.com/office/powerpoint/2010/main" val="655141948"/>
              </p:ext>
            </p:extLst>
          </p:nvPr>
        </p:nvGraphicFramePr>
        <p:xfrm>
          <a:off x="1397727" y="1018936"/>
          <a:ext cx="10339571" cy="5211764"/>
        </p:xfrm>
        <a:graphic>
          <a:graphicData uri="http://schemas.openxmlformats.org/drawingml/2006/table">
            <a:tbl>
              <a:tblPr firstRow="1" firstCol="1" bandRow="1">
                <a:tableStyleId>{5202B0CA-FC54-4496-8BCA-5EF66A818D29}</a:tableStyleId>
              </a:tblPr>
              <a:tblGrid>
                <a:gridCol w="2024516">
                  <a:extLst>
                    <a:ext uri="{9D8B030D-6E8A-4147-A177-3AD203B41FA5}">
                      <a16:colId xmlns:a16="http://schemas.microsoft.com/office/drawing/2014/main" val="1125490884"/>
                    </a:ext>
                  </a:extLst>
                </a:gridCol>
                <a:gridCol w="2771685">
                  <a:extLst>
                    <a:ext uri="{9D8B030D-6E8A-4147-A177-3AD203B41FA5}">
                      <a16:colId xmlns:a16="http://schemas.microsoft.com/office/drawing/2014/main" val="1784248463"/>
                    </a:ext>
                  </a:extLst>
                </a:gridCol>
                <a:gridCol w="2771685">
                  <a:extLst>
                    <a:ext uri="{9D8B030D-6E8A-4147-A177-3AD203B41FA5}">
                      <a16:colId xmlns:a16="http://schemas.microsoft.com/office/drawing/2014/main" val="1279697336"/>
                    </a:ext>
                  </a:extLst>
                </a:gridCol>
                <a:gridCol w="2771685">
                  <a:extLst>
                    <a:ext uri="{9D8B030D-6E8A-4147-A177-3AD203B41FA5}">
                      <a16:colId xmlns:a16="http://schemas.microsoft.com/office/drawing/2014/main" val="3738954097"/>
                    </a:ext>
                  </a:extLst>
                </a:gridCol>
              </a:tblGrid>
              <a:tr h="99938">
                <a:tc>
                  <a:txBody>
                    <a:bodyPr/>
                    <a:lstStyle/>
                    <a:p>
                      <a:pPr algn="ctr">
                        <a:lnSpc>
                          <a:spcPct val="107000"/>
                        </a:lnSpc>
                        <a:spcAft>
                          <a:spcPts val="800"/>
                        </a:spcAft>
                        <a:buNone/>
                      </a:pPr>
                      <a:r>
                        <a:rPr lang="en-US" sz="1400" kern="100" dirty="0">
                          <a:effectLst/>
                          <a:latin typeface="+mn-lt"/>
                        </a:rPr>
                        <a:t>Theme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a:effectLst/>
                          <a:latin typeface="+mn-lt"/>
                        </a:rPr>
                        <a:t>Strategic gaps</a:t>
                      </a:r>
                      <a:endParaRPr lang="en-TH" sz="1400" kern="100">
                        <a:effectLst/>
                        <a:latin typeface="+mn-lt"/>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a:effectLst/>
                          <a:latin typeface="+mn-lt"/>
                        </a:rPr>
                        <a:t>Operational/institutional gaps</a:t>
                      </a:r>
                      <a:endParaRPr lang="en-TH" sz="1400" kern="100">
                        <a:effectLst/>
                        <a:latin typeface="+mn-lt"/>
                        <a:ea typeface="Calibri" panose="020F0502020204030204" pitchFamily="34" charset="0"/>
                        <a:cs typeface="Cordia New" panose="020B0304020202020204" pitchFamily="34" charset="-34"/>
                      </a:endParaRPr>
                    </a:p>
                  </a:txBody>
                  <a:tcPr marL="39990" marR="39990" marT="0" marB="0"/>
                </a:tc>
                <a:tc>
                  <a:txBody>
                    <a:bodyPr/>
                    <a:lstStyle/>
                    <a:p>
                      <a:pPr algn="ctr">
                        <a:lnSpc>
                          <a:spcPct val="107000"/>
                        </a:lnSpc>
                        <a:spcAft>
                          <a:spcPts val="800"/>
                        </a:spcAft>
                        <a:buNone/>
                      </a:pPr>
                      <a:r>
                        <a:rPr lang="en-US" sz="1400" kern="100" dirty="0">
                          <a:effectLst/>
                          <a:latin typeface="+mn-lt"/>
                        </a:rPr>
                        <a:t>Systemic gaps</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tc>
                <a:extLst>
                  <a:ext uri="{0D108BD9-81ED-4DB2-BD59-A6C34878D82A}">
                    <a16:rowId xmlns:a16="http://schemas.microsoft.com/office/drawing/2014/main" val="360617463"/>
                  </a:ext>
                </a:extLst>
              </a:tr>
              <a:tr h="518350">
                <a:tc>
                  <a:txBody>
                    <a:bodyPr/>
                    <a:lstStyle/>
                    <a:p>
                      <a:pPr>
                        <a:lnSpc>
                          <a:spcPct val="107000"/>
                        </a:lnSpc>
                        <a:spcAft>
                          <a:spcPts val="800"/>
                        </a:spcAft>
                        <a:buNone/>
                      </a:pPr>
                      <a:r>
                        <a:rPr lang="en-US" sz="1400" kern="100" dirty="0">
                          <a:solidFill>
                            <a:schemeClr val="bg1"/>
                          </a:solidFill>
                          <a:effectLst/>
                          <a:latin typeface="+mn-lt"/>
                        </a:rPr>
                        <a:t>Coastal habitats (mangroves, seagrasses, coral reefs)</a:t>
                      </a:r>
                      <a:endParaRPr lang="en-TH" sz="1400" kern="100" dirty="0">
                        <a:solidFill>
                          <a:schemeClr val="bg1"/>
                        </a:solidFill>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Habitat conservation and restoration policies are not consistently integrated across development, fisheries, tourism, and climate agendas.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Limited capacity for large-scale, long-term habitat restoration, monitoring, and enforcement, particularly in nearshore and multi-use areas.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Weak land–sea integration and fragmented institutional mandates undermine ecosystem-based and connectivity-focused management.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extLst>
                  <a:ext uri="{0D108BD9-81ED-4DB2-BD59-A6C34878D82A}">
                    <a16:rowId xmlns:a16="http://schemas.microsoft.com/office/drawing/2014/main" val="4282328485"/>
                  </a:ext>
                </a:extLst>
              </a:tr>
              <a:tr h="518350">
                <a:tc>
                  <a:txBody>
                    <a:bodyPr/>
                    <a:lstStyle/>
                    <a:p>
                      <a:pPr>
                        <a:lnSpc>
                          <a:spcPct val="107000"/>
                        </a:lnSpc>
                        <a:spcAft>
                          <a:spcPts val="800"/>
                        </a:spcAft>
                        <a:buNone/>
                      </a:pPr>
                      <a:r>
                        <a:rPr lang="en-US" sz="1400" kern="100" dirty="0">
                          <a:solidFill>
                            <a:schemeClr val="bg1"/>
                          </a:solidFill>
                          <a:effectLst/>
                          <a:latin typeface="+mn-lt"/>
                        </a:rPr>
                        <a:t>Ecological connectivity</a:t>
                      </a:r>
                      <a:endParaRPr lang="en-TH" sz="1400" kern="100" dirty="0">
                        <a:solidFill>
                          <a:schemeClr val="bg1"/>
                        </a:solidFill>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Connectivity considerations are not systematically incorporated into marine spatial planning, protected area design, and fisheries management frameworks.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a:effectLst/>
                          <a:latin typeface="+mn-lt"/>
                        </a:rPr>
                        <a:t>Limited data, tools, and coordination mechanisms to operationalise connectivity across habitats and jurisdictions</a:t>
                      </a:r>
                      <a:endParaRPr lang="en-TH" sz="1400" kern="10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tc>
                  <a:txBody>
                    <a:bodyPr/>
                    <a:lstStyle/>
                    <a:p>
                      <a:pPr>
                        <a:lnSpc>
                          <a:spcPct val="107000"/>
                        </a:lnSpc>
                        <a:spcAft>
                          <a:spcPts val="800"/>
                        </a:spcAft>
                        <a:buNone/>
                      </a:pPr>
                      <a:r>
                        <a:rPr lang="en-US" sz="1400" kern="100" dirty="0">
                          <a:effectLst/>
                          <a:latin typeface="+mn-lt"/>
                        </a:rPr>
                        <a:t>Transboundary ecological processes are insufficiently addressed by nationally bounded planning and management systems</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6">
                        <a:lumMod val="40000"/>
                        <a:lumOff val="60000"/>
                      </a:schemeClr>
                    </a:solidFill>
                  </a:tcPr>
                </a:tc>
                <a:extLst>
                  <a:ext uri="{0D108BD9-81ED-4DB2-BD59-A6C34878D82A}">
                    <a16:rowId xmlns:a16="http://schemas.microsoft.com/office/drawing/2014/main" val="3129525337"/>
                  </a:ext>
                </a:extLst>
              </a:tr>
              <a:tr h="518350">
                <a:tc>
                  <a:txBody>
                    <a:bodyPr/>
                    <a:lstStyle/>
                    <a:p>
                      <a:pPr>
                        <a:lnSpc>
                          <a:spcPct val="107000"/>
                        </a:lnSpc>
                        <a:spcAft>
                          <a:spcPts val="800"/>
                        </a:spcAft>
                        <a:buNone/>
                      </a:pPr>
                      <a:r>
                        <a:rPr lang="en-US" sz="1400" kern="100">
                          <a:solidFill>
                            <a:schemeClr val="bg1"/>
                          </a:solidFill>
                          <a:effectLst/>
                          <a:latin typeface="+mn-lt"/>
                        </a:rPr>
                        <a:t>Fisheries </a:t>
                      </a:r>
                      <a:endParaRPr lang="en-TH" sz="1400" kern="100">
                        <a:solidFill>
                          <a:schemeClr val="bg1"/>
                        </a:solidFill>
                        <a:effectLst/>
                        <a:latin typeface="+mn-lt"/>
                        <a:ea typeface="Calibri" panose="020F0502020204030204" pitchFamily="34" charset="0"/>
                        <a:cs typeface="Cordia New" panose="020B0304020202020204" pitchFamily="34" charset="-34"/>
                      </a:endParaRPr>
                    </a:p>
                  </a:txBody>
                  <a:tcPr marL="39990" marR="39990" marT="0" marB="0">
                    <a:solidFill>
                      <a:schemeClr val="accent4">
                        <a:lumMod val="40000"/>
                        <a:lumOff val="60000"/>
                      </a:schemeClr>
                    </a:solidFill>
                  </a:tcPr>
                </a:tc>
                <a:tc>
                  <a:txBody>
                    <a:bodyPr/>
                    <a:lstStyle/>
                    <a:p>
                      <a:pPr>
                        <a:lnSpc>
                          <a:spcPct val="107000"/>
                        </a:lnSpc>
                        <a:spcAft>
                          <a:spcPts val="800"/>
                        </a:spcAft>
                        <a:buNone/>
                      </a:pPr>
                      <a:r>
                        <a:rPr lang="en-US" sz="1400" kern="100" dirty="0">
                          <a:effectLst/>
                          <a:latin typeface="+mn-lt"/>
                        </a:rPr>
                        <a:t>Fisheries management strategies remain insufficiently integrated with ecosystem condition, climate variability, and habitat conservation objectives.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4">
                        <a:lumMod val="40000"/>
                        <a:lumOff val="60000"/>
                      </a:schemeClr>
                    </a:solidFill>
                  </a:tcPr>
                </a:tc>
                <a:tc>
                  <a:txBody>
                    <a:bodyPr/>
                    <a:lstStyle/>
                    <a:p>
                      <a:pPr>
                        <a:lnSpc>
                          <a:spcPct val="107000"/>
                        </a:lnSpc>
                        <a:spcAft>
                          <a:spcPts val="800"/>
                        </a:spcAft>
                        <a:buNone/>
                      </a:pPr>
                      <a:r>
                        <a:rPr lang="en-US" sz="1400" kern="100">
                          <a:effectLst/>
                          <a:latin typeface="+mn-lt"/>
                        </a:rPr>
                        <a:t>Constraints in monitoring, control, and enforcement capacity, particularly for small-scale and transboundary fisheries.</a:t>
                      </a:r>
                      <a:endParaRPr lang="en-TH" sz="1400" kern="100">
                        <a:effectLst/>
                        <a:latin typeface="+mn-lt"/>
                        <a:ea typeface="Calibri" panose="020F0502020204030204" pitchFamily="34" charset="0"/>
                        <a:cs typeface="Cordia New" panose="020B0304020202020204" pitchFamily="34" charset="-34"/>
                      </a:endParaRPr>
                    </a:p>
                  </a:txBody>
                  <a:tcPr marL="39990" marR="39990" marT="0" marB="0">
                    <a:solidFill>
                      <a:schemeClr val="accent4">
                        <a:lumMod val="40000"/>
                        <a:lumOff val="60000"/>
                      </a:schemeClr>
                    </a:solidFill>
                  </a:tcPr>
                </a:tc>
                <a:tc>
                  <a:txBody>
                    <a:bodyPr/>
                    <a:lstStyle/>
                    <a:p>
                      <a:pPr>
                        <a:lnSpc>
                          <a:spcPct val="107000"/>
                        </a:lnSpc>
                        <a:spcAft>
                          <a:spcPts val="800"/>
                        </a:spcAft>
                        <a:buNone/>
                      </a:pPr>
                      <a:r>
                        <a:rPr lang="en-US" sz="1400" kern="100" dirty="0">
                          <a:effectLst/>
                          <a:latin typeface="+mn-lt"/>
                        </a:rPr>
                        <a:t>Mismatch between the spatial scale of fish stocks and the jurisdictional scale of fisheries governance limits effective management of shared resources. |</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accent4">
                        <a:lumMod val="40000"/>
                        <a:lumOff val="60000"/>
                      </a:schemeClr>
                    </a:solidFill>
                  </a:tcPr>
                </a:tc>
                <a:extLst>
                  <a:ext uri="{0D108BD9-81ED-4DB2-BD59-A6C34878D82A}">
                    <a16:rowId xmlns:a16="http://schemas.microsoft.com/office/drawing/2014/main" val="1712773140"/>
                  </a:ext>
                </a:extLst>
              </a:tr>
              <a:tr h="518350">
                <a:tc>
                  <a:txBody>
                    <a:bodyPr/>
                    <a:lstStyle/>
                    <a:p>
                      <a:pPr>
                        <a:lnSpc>
                          <a:spcPct val="107000"/>
                        </a:lnSpc>
                        <a:spcAft>
                          <a:spcPts val="800"/>
                        </a:spcAft>
                        <a:buNone/>
                      </a:pPr>
                      <a:r>
                        <a:rPr lang="en-US" sz="1400" kern="100" dirty="0">
                          <a:solidFill>
                            <a:schemeClr val="bg1"/>
                          </a:solidFill>
                          <a:effectLst/>
                          <a:latin typeface="+mn-lt"/>
                        </a:rPr>
                        <a:t>Governance (Overall) </a:t>
                      </a:r>
                      <a:endParaRPr lang="en-TH" sz="1400" kern="100" dirty="0">
                        <a:solidFill>
                          <a:schemeClr val="bg1"/>
                        </a:solidFill>
                        <a:effectLst/>
                        <a:latin typeface="+mn-lt"/>
                        <a:ea typeface="Calibri" panose="020F0502020204030204" pitchFamily="34" charset="0"/>
                        <a:cs typeface="Cordia New" panose="020B0304020202020204" pitchFamily="34" charset="-34"/>
                      </a:endParaRPr>
                    </a:p>
                  </a:txBody>
                  <a:tcPr marL="39990" marR="39990" marT="0" marB="0">
                    <a:solidFill>
                      <a:schemeClr val="tx2">
                        <a:lumMod val="50000"/>
                        <a:lumOff val="50000"/>
                      </a:schemeClr>
                    </a:solidFill>
                  </a:tcPr>
                </a:tc>
                <a:tc>
                  <a:txBody>
                    <a:bodyPr/>
                    <a:lstStyle/>
                    <a:p>
                      <a:pPr>
                        <a:lnSpc>
                          <a:spcPct val="107000"/>
                        </a:lnSpc>
                        <a:spcAft>
                          <a:spcPts val="800"/>
                        </a:spcAft>
                        <a:buNone/>
                      </a:pPr>
                      <a:r>
                        <a:rPr lang="en-US" sz="1400" kern="100" dirty="0">
                          <a:effectLst/>
                          <a:latin typeface="+mn-lt"/>
                        </a:rPr>
                        <a:t>Lack of a coherent, cross-sectoral governance framework to address cumulative and interconnected coastal and marine risks.</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tx2">
                        <a:lumMod val="50000"/>
                        <a:lumOff val="50000"/>
                      </a:schemeClr>
                    </a:solidFill>
                  </a:tcPr>
                </a:tc>
                <a:tc>
                  <a:txBody>
                    <a:bodyPr/>
                    <a:lstStyle/>
                    <a:p>
                      <a:pPr>
                        <a:lnSpc>
                          <a:spcPct val="107000"/>
                        </a:lnSpc>
                        <a:spcAft>
                          <a:spcPts val="800"/>
                        </a:spcAft>
                        <a:buNone/>
                      </a:pPr>
                      <a:r>
                        <a:rPr lang="en-US" sz="1400" kern="100">
                          <a:effectLst/>
                          <a:latin typeface="+mn-lt"/>
                        </a:rPr>
                        <a:t>Institutional silos, overlapping mandates, and limited coordination mechanisms reduce policy coherence and implementation effectiveness</a:t>
                      </a:r>
                      <a:endParaRPr lang="en-TH" sz="1400" kern="100">
                        <a:effectLst/>
                        <a:latin typeface="+mn-lt"/>
                        <a:ea typeface="Calibri" panose="020F0502020204030204" pitchFamily="34" charset="0"/>
                        <a:cs typeface="Cordia New" panose="020B0304020202020204" pitchFamily="34" charset="-34"/>
                      </a:endParaRPr>
                    </a:p>
                  </a:txBody>
                  <a:tcPr marL="39990" marR="39990" marT="0" marB="0">
                    <a:solidFill>
                      <a:schemeClr val="tx2">
                        <a:lumMod val="50000"/>
                        <a:lumOff val="50000"/>
                      </a:schemeClr>
                    </a:solidFill>
                  </a:tcPr>
                </a:tc>
                <a:tc>
                  <a:txBody>
                    <a:bodyPr/>
                    <a:lstStyle/>
                    <a:p>
                      <a:pPr>
                        <a:lnSpc>
                          <a:spcPct val="107000"/>
                        </a:lnSpc>
                        <a:spcAft>
                          <a:spcPts val="800"/>
                        </a:spcAft>
                        <a:buNone/>
                      </a:pPr>
                      <a:r>
                        <a:rPr lang="en-US" sz="1400" kern="100" dirty="0">
                          <a:effectLst/>
                          <a:latin typeface="+mn-lt"/>
                        </a:rPr>
                        <a:t>Governance systems remain poorly aligned with the complex, cross-scale, and transboundary nature of contemporary coastal and marine risks.</a:t>
                      </a:r>
                      <a:endParaRPr lang="en-TH" sz="1400" kern="100" dirty="0">
                        <a:effectLst/>
                        <a:latin typeface="+mn-lt"/>
                        <a:ea typeface="Calibri" panose="020F0502020204030204" pitchFamily="34" charset="0"/>
                        <a:cs typeface="Cordia New" panose="020B0304020202020204" pitchFamily="34" charset="-34"/>
                      </a:endParaRPr>
                    </a:p>
                  </a:txBody>
                  <a:tcPr marL="39990" marR="39990" marT="0" marB="0">
                    <a:solidFill>
                      <a:schemeClr val="tx2">
                        <a:lumMod val="50000"/>
                        <a:lumOff val="50000"/>
                      </a:schemeClr>
                    </a:solidFill>
                  </a:tcPr>
                </a:tc>
                <a:extLst>
                  <a:ext uri="{0D108BD9-81ED-4DB2-BD59-A6C34878D82A}">
                    <a16:rowId xmlns:a16="http://schemas.microsoft.com/office/drawing/2014/main" val="184608684"/>
                  </a:ext>
                </a:extLst>
              </a:tr>
            </a:tbl>
          </a:graphicData>
        </a:graphic>
      </p:graphicFrame>
      <p:sp>
        <p:nvSpPr>
          <p:cNvPr id="5" name="TextBox 4">
            <a:extLst>
              <a:ext uri="{FF2B5EF4-FFF2-40B4-BE49-F238E27FC236}">
                <a16:creationId xmlns:a16="http://schemas.microsoft.com/office/drawing/2014/main" id="{0C1DEEDC-83E4-46E5-8BF5-CCA3078EB6B1}"/>
              </a:ext>
            </a:extLst>
          </p:cNvPr>
          <p:cNvSpPr txBox="1"/>
          <p:nvPr/>
        </p:nvSpPr>
        <p:spPr>
          <a:xfrm>
            <a:off x="1397727" y="453543"/>
            <a:ext cx="6100354" cy="369332"/>
          </a:xfrm>
          <a:prstGeom prst="rect">
            <a:avLst/>
          </a:prstGeom>
          <a:noFill/>
        </p:spPr>
        <p:txBody>
          <a:bodyPr wrap="square">
            <a:spAutoFit/>
          </a:bodyPr>
          <a:lstStyle/>
          <a:p>
            <a:r>
              <a:rPr lang="en-US" b="1" dirty="0">
                <a:solidFill>
                  <a:srgbClr val="2B3C94"/>
                </a:solidFill>
              </a:rPr>
              <a:t>IV</a:t>
            </a:r>
            <a:r>
              <a:rPr lang="en-US" sz="1800" b="1" dirty="0">
                <a:solidFill>
                  <a:srgbClr val="2B3C94"/>
                </a:solidFill>
              </a:rPr>
              <a:t>. What are the major gaps in governance? (Cont.)</a:t>
            </a:r>
          </a:p>
        </p:txBody>
      </p:sp>
    </p:spTree>
    <p:extLst>
      <p:ext uri="{BB962C8B-B14F-4D97-AF65-F5344CB8AC3E}">
        <p14:creationId xmlns:p14="http://schemas.microsoft.com/office/powerpoint/2010/main" val="1417711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C34C9F-F540-4911-D0BF-7ECB66EE3494}"/>
              </a:ext>
            </a:extLst>
          </p:cNvPr>
          <p:cNvSpPr txBox="1"/>
          <p:nvPr/>
        </p:nvSpPr>
        <p:spPr>
          <a:xfrm>
            <a:off x="1685109" y="1944272"/>
            <a:ext cx="9350573" cy="2862322"/>
          </a:xfrm>
          <a:prstGeom prst="rect">
            <a:avLst/>
          </a:prstGeom>
          <a:noFill/>
        </p:spPr>
        <p:txBody>
          <a:bodyPr wrap="none" rtlCol="0">
            <a:spAutoFit/>
          </a:bodyPr>
          <a:lstStyle/>
          <a:p>
            <a:r>
              <a:rPr lang="en-US" sz="3600" dirty="0"/>
              <a:t>From Gaps to Responses</a:t>
            </a:r>
          </a:p>
          <a:p>
            <a:r>
              <a:rPr lang="en-US" sz="3600" b="1" dirty="0"/>
              <a:t>8 Risk Themes → 5 Strategic Response Areas</a:t>
            </a:r>
            <a:endParaRPr lang="en-US" sz="3600" dirty="0"/>
          </a:p>
          <a:p>
            <a:r>
              <a:rPr lang="en-US" sz="3600" dirty="0"/>
              <a:t>Integrated response bundles</a:t>
            </a:r>
          </a:p>
          <a:p>
            <a:r>
              <a:rPr lang="en-US" sz="3600" dirty="0"/>
              <a:t>Focus on alignment and coordination</a:t>
            </a:r>
          </a:p>
          <a:p>
            <a:endParaRPr lang="th-TH" sz="3600" dirty="0"/>
          </a:p>
        </p:txBody>
      </p:sp>
    </p:spTree>
    <p:extLst>
      <p:ext uri="{BB962C8B-B14F-4D97-AF65-F5344CB8AC3E}">
        <p14:creationId xmlns:p14="http://schemas.microsoft.com/office/powerpoint/2010/main" val="2805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green leaves&#10;&#10;AI-generated content may be incorrect.">
            <a:extLst>
              <a:ext uri="{FF2B5EF4-FFF2-40B4-BE49-F238E27FC236}">
                <a16:creationId xmlns:a16="http://schemas.microsoft.com/office/drawing/2014/main" id="{E3301B7B-60CF-0332-83C8-A8D0271670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8040" y="898596"/>
            <a:ext cx="4580466" cy="3053644"/>
          </a:xfrm>
          <a:prstGeom prst="rect">
            <a:avLst/>
          </a:prstGeom>
        </p:spPr>
      </p:pic>
      <p:pic>
        <p:nvPicPr>
          <p:cNvPr id="6" name="Picture 5" descr="A turtle swimming in the water&#10;&#10;AI-generated content may be incorrect.">
            <a:extLst>
              <a:ext uri="{FF2B5EF4-FFF2-40B4-BE49-F238E27FC236}">
                <a16:creationId xmlns:a16="http://schemas.microsoft.com/office/drawing/2014/main" id="{FD6D48B0-12EB-E793-4A87-4C5F18C566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04959" y="4033520"/>
            <a:ext cx="2553547" cy="1915160"/>
          </a:xfrm>
          <a:prstGeom prst="rect">
            <a:avLst/>
          </a:prstGeom>
        </p:spPr>
      </p:pic>
      <p:pic>
        <p:nvPicPr>
          <p:cNvPr id="9" name="Picture 8" descr="A hand holding a cell phone with a map on the screen&#10;&#10;AI-generated content may be incorrect.">
            <a:extLst>
              <a:ext uri="{FF2B5EF4-FFF2-40B4-BE49-F238E27FC236}">
                <a16:creationId xmlns:a16="http://schemas.microsoft.com/office/drawing/2014/main" id="{48F42570-1541-FCF1-D88F-2DB9C599C1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78040" y="4033520"/>
            <a:ext cx="1915160" cy="1915160"/>
          </a:xfrm>
          <a:prstGeom prst="rect">
            <a:avLst/>
          </a:prstGeom>
        </p:spPr>
      </p:pic>
      <p:sp>
        <p:nvSpPr>
          <p:cNvPr id="10" name="TextBox 9">
            <a:extLst>
              <a:ext uri="{FF2B5EF4-FFF2-40B4-BE49-F238E27FC236}">
                <a16:creationId xmlns:a16="http://schemas.microsoft.com/office/drawing/2014/main" id="{9BF1D0A0-1D1E-AFA8-F052-105732EB76BC}"/>
              </a:ext>
            </a:extLst>
          </p:cNvPr>
          <p:cNvSpPr txBox="1"/>
          <p:nvPr/>
        </p:nvSpPr>
        <p:spPr>
          <a:xfrm>
            <a:off x="788992" y="843697"/>
            <a:ext cx="6411921" cy="3108543"/>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800" b="1" dirty="0">
                <a:solidFill>
                  <a:srgbClr val="2B3C94"/>
                </a:solidFill>
              </a:rPr>
              <a:t>National TDA: Thailand </a:t>
            </a:r>
          </a:p>
          <a:p>
            <a:pPr algn="ctr"/>
            <a:endParaRPr lang="en-US" sz="2800" b="1" dirty="0">
              <a:solidFill>
                <a:srgbClr val="2B3C94"/>
              </a:solidFill>
            </a:endParaRPr>
          </a:p>
          <a:p>
            <a:pPr algn="ctr"/>
            <a:r>
              <a:rPr lang="en-US" sz="2800" dirty="0">
                <a:solidFill>
                  <a:srgbClr val="2B3C94"/>
                </a:solidFill>
              </a:rPr>
              <a:t>By: </a:t>
            </a:r>
          </a:p>
          <a:p>
            <a:pPr algn="ctr"/>
            <a:endParaRPr lang="en-US" sz="2800" dirty="0">
              <a:solidFill>
                <a:srgbClr val="2B3C94"/>
              </a:solidFill>
            </a:endParaRPr>
          </a:p>
          <a:p>
            <a:pPr algn="ctr"/>
            <a:r>
              <a:rPr lang="en-US" sz="2800" b="1" dirty="0">
                <a:solidFill>
                  <a:srgbClr val="2B3C94"/>
                </a:solidFill>
              </a:rPr>
              <a:t>Professor </a:t>
            </a:r>
            <a:r>
              <a:rPr lang="en-US" sz="2800" b="1" dirty="0" err="1">
                <a:solidFill>
                  <a:srgbClr val="2B3C94"/>
                </a:solidFill>
              </a:rPr>
              <a:t>Suvaluck</a:t>
            </a:r>
            <a:r>
              <a:rPr lang="en-US" sz="2800" b="1" dirty="0">
                <a:solidFill>
                  <a:srgbClr val="2B3C94"/>
                </a:solidFill>
              </a:rPr>
              <a:t> </a:t>
            </a:r>
            <a:r>
              <a:rPr lang="en-US" sz="2800" b="1" dirty="0" err="1">
                <a:solidFill>
                  <a:srgbClr val="2B3C94"/>
                </a:solidFill>
              </a:rPr>
              <a:t>Satumanatpan</a:t>
            </a:r>
            <a:r>
              <a:rPr lang="en-US" sz="2800" b="1" dirty="0">
                <a:solidFill>
                  <a:srgbClr val="2B3C94"/>
                </a:solidFill>
              </a:rPr>
              <a:t>, PhD </a:t>
            </a:r>
          </a:p>
          <a:p>
            <a:pPr algn="ctr"/>
            <a:r>
              <a:rPr lang="en-US" sz="2800" b="1" dirty="0">
                <a:solidFill>
                  <a:srgbClr val="2B3C94"/>
                </a:solidFill>
              </a:rPr>
              <a:t>Mahidol University</a:t>
            </a:r>
          </a:p>
        </p:txBody>
      </p:sp>
      <p:sp>
        <p:nvSpPr>
          <p:cNvPr id="13" name="TextBox 12">
            <a:extLst>
              <a:ext uri="{FF2B5EF4-FFF2-40B4-BE49-F238E27FC236}">
                <a16:creationId xmlns:a16="http://schemas.microsoft.com/office/drawing/2014/main" id="{8D1DAE50-8202-8D2F-AA8A-A097D429993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pic>
        <p:nvPicPr>
          <p:cNvPr id="2" name="Picture 1" descr="A group of people sitting at a table&#10;&#10;AI-generated content may be incorrect.">
            <a:extLst>
              <a:ext uri="{FF2B5EF4-FFF2-40B4-BE49-F238E27FC236}">
                <a16:creationId xmlns:a16="http://schemas.microsoft.com/office/drawing/2014/main" id="{702CCBFA-901D-EFAD-C996-C3BFE97F499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03357" y="4308959"/>
            <a:ext cx="3299036" cy="2331683"/>
          </a:xfrm>
          <a:prstGeom prst="rect">
            <a:avLst/>
          </a:prstGeom>
        </p:spPr>
      </p:pic>
    </p:spTree>
    <p:extLst>
      <p:ext uri="{BB962C8B-B14F-4D97-AF65-F5344CB8AC3E}">
        <p14:creationId xmlns:p14="http://schemas.microsoft.com/office/powerpoint/2010/main" val="20786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1899AE-607F-4EAB-0EDC-430EE0BE937D}"/>
              </a:ext>
            </a:extLst>
          </p:cNvPr>
          <p:cNvSpPr txBox="1"/>
          <p:nvPr/>
        </p:nvSpPr>
        <p:spPr>
          <a:xfrm>
            <a:off x="2338251" y="437607"/>
            <a:ext cx="9094284" cy="3108543"/>
          </a:xfrm>
          <a:prstGeom prst="rect">
            <a:avLst/>
          </a:prstGeom>
          <a:noFill/>
        </p:spPr>
        <p:txBody>
          <a:bodyPr wrap="none" rtlCol="0">
            <a:spAutoFit/>
          </a:bodyPr>
          <a:lstStyle/>
          <a:p>
            <a:r>
              <a:rPr lang="en-US" sz="2800" b="1" dirty="0"/>
              <a:t>Strategic Responses </a:t>
            </a:r>
          </a:p>
          <a:p>
            <a:r>
              <a:rPr lang="en-US" sz="2800" dirty="0"/>
              <a:t>Socioeconomic resilience</a:t>
            </a:r>
          </a:p>
          <a:p>
            <a:r>
              <a:rPr lang="en-US" sz="2800" dirty="0"/>
              <a:t>Pollution control and land–sea integration</a:t>
            </a:r>
          </a:p>
          <a:p>
            <a:r>
              <a:rPr lang="en-US" sz="2800" dirty="0"/>
              <a:t>Ecosystem-based and connectivity-focused management</a:t>
            </a:r>
          </a:p>
          <a:p>
            <a:endParaRPr lang="en-US" sz="2800" dirty="0"/>
          </a:p>
          <a:p>
            <a:endParaRPr lang="en-US" sz="2800" dirty="0"/>
          </a:p>
          <a:p>
            <a:endParaRPr lang="th-TH" sz="2800" dirty="0"/>
          </a:p>
        </p:txBody>
      </p:sp>
      <p:sp>
        <p:nvSpPr>
          <p:cNvPr id="4" name="TextBox 3">
            <a:extLst>
              <a:ext uri="{FF2B5EF4-FFF2-40B4-BE49-F238E27FC236}">
                <a16:creationId xmlns:a16="http://schemas.microsoft.com/office/drawing/2014/main" id="{45174720-68A2-0047-B0F4-39817DAD10A2}"/>
              </a:ext>
            </a:extLst>
          </p:cNvPr>
          <p:cNvSpPr txBox="1"/>
          <p:nvPr/>
        </p:nvSpPr>
        <p:spPr>
          <a:xfrm>
            <a:off x="4010296" y="2782388"/>
            <a:ext cx="5894819" cy="1815882"/>
          </a:xfrm>
          <a:prstGeom prst="rect">
            <a:avLst/>
          </a:prstGeom>
          <a:noFill/>
        </p:spPr>
        <p:txBody>
          <a:bodyPr wrap="none" rtlCol="0">
            <a:spAutoFit/>
          </a:bodyPr>
          <a:lstStyle/>
          <a:p>
            <a:r>
              <a:rPr lang="en-US" sz="2800" b="1" dirty="0"/>
              <a:t>Strategic Responses  </a:t>
            </a:r>
          </a:p>
          <a:p>
            <a:r>
              <a:rPr lang="en-US" sz="2800" dirty="0"/>
              <a:t>Fisheries reform</a:t>
            </a:r>
          </a:p>
          <a:p>
            <a:r>
              <a:rPr lang="en-US" sz="2800" dirty="0"/>
              <a:t>Cross-cutting governance integration</a:t>
            </a:r>
          </a:p>
          <a:p>
            <a:endParaRPr lang="th-TH" sz="2800" dirty="0"/>
          </a:p>
        </p:txBody>
      </p:sp>
      <p:sp>
        <p:nvSpPr>
          <p:cNvPr id="6" name="TextBox 5">
            <a:extLst>
              <a:ext uri="{FF2B5EF4-FFF2-40B4-BE49-F238E27FC236}">
                <a16:creationId xmlns:a16="http://schemas.microsoft.com/office/drawing/2014/main" id="{9CF870E0-86A8-7151-B5DE-ED30BA552621}"/>
              </a:ext>
            </a:extLst>
          </p:cNvPr>
          <p:cNvSpPr txBox="1"/>
          <p:nvPr/>
        </p:nvSpPr>
        <p:spPr>
          <a:xfrm>
            <a:off x="2338251" y="4934292"/>
            <a:ext cx="9912009" cy="1815882"/>
          </a:xfrm>
          <a:prstGeom prst="rect">
            <a:avLst/>
          </a:prstGeom>
          <a:noFill/>
        </p:spPr>
        <p:txBody>
          <a:bodyPr wrap="none" rtlCol="0">
            <a:spAutoFit/>
          </a:bodyPr>
          <a:lstStyle/>
          <a:p>
            <a:r>
              <a:rPr lang="en-US" sz="2800" b="1" dirty="0"/>
              <a:t>Climate as a Cross-Cutting Driver </a:t>
            </a:r>
          </a:p>
          <a:p>
            <a:r>
              <a:rPr lang="en-US" sz="2800" dirty="0"/>
              <a:t>Climate change and sea-level rise affect all sectors</a:t>
            </a:r>
          </a:p>
          <a:p>
            <a:r>
              <a:rPr lang="en-US" sz="2800" dirty="0"/>
              <a:t>Climate responses are mainstreamed across all strategic areas</a:t>
            </a:r>
          </a:p>
          <a:p>
            <a:endParaRPr lang="th-TH" sz="2800" dirty="0"/>
          </a:p>
        </p:txBody>
      </p:sp>
    </p:spTree>
    <p:extLst>
      <p:ext uri="{BB962C8B-B14F-4D97-AF65-F5344CB8AC3E}">
        <p14:creationId xmlns:p14="http://schemas.microsoft.com/office/powerpoint/2010/main" val="2334501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DC20F0F-DE0C-FF4C-121E-F251AE1E4EA3}"/>
              </a:ext>
            </a:extLst>
          </p:cNvPr>
          <p:cNvSpPr txBox="1"/>
          <p:nvPr/>
        </p:nvSpPr>
        <p:spPr>
          <a:xfrm>
            <a:off x="1323703" y="345341"/>
            <a:ext cx="10781211" cy="646331"/>
          </a:xfrm>
          <a:prstGeom prst="rect">
            <a:avLst/>
          </a:prstGeom>
          <a:noFill/>
        </p:spPr>
        <p:txBody>
          <a:bodyPr wrap="square">
            <a:spAutoFit/>
          </a:bodyPr>
          <a:lstStyle/>
          <a:p>
            <a:r>
              <a:rPr lang="en-US" sz="1800" b="1" dirty="0">
                <a:solidFill>
                  <a:srgbClr val="2B3C94"/>
                </a:solidFill>
              </a:rPr>
              <a:t>V. What are strategic recommendations to improve governance of transboundary environmental problems and closing gaps in Item IV.</a:t>
            </a:r>
            <a:endParaRPr lang="en-US" sz="1800" dirty="0">
              <a:solidFill>
                <a:srgbClr val="2B3C94"/>
              </a:solidFill>
            </a:endParaRPr>
          </a:p>
        </p:txBody>
      </p:sp>
      <p:graphicFrame>
        <p:nvGraphicFramePr>
          <p:cNvPr id="6" name="Table 5">
            <a:extLst>
              <a:ext uri="{FF2B5EF4-FFF2-40B4-BE49-F238E27FC236}">
                <a16:creationId xmlns:a16="http://schemas.microsoft.com/office/drawing/2014/main" id="{7FA5CA8C-436D-3475-6A8A-94BF6A966FE8}"/>
              </a:ext>
            </a:extLst>
          </p:cNvPr>
          <p:cNvGraphicFramePr>
            <a:graphicFrameLocks noGrp="1"/>
          </p:cNvGraphicFramePr>
          <p:nvPr>
            <p:extLst>
              <p:ext uri="{D42A27DB-BD31-4B8C-83A1-F6EECF244321}">
                <p14:modId xmlns:p14="http://schemas.microsoft.com/office/powerpoint/2010/main" val="2035103521"/>
              </p:ext>
            </p:extLst>
          </p:nvPr>
        </p:nvGraphicFramePr>
        <p:xfrm>
          <a:off x="1323703" y="1156564"/>
          <a:ext cx="10607041" cy="5437507"/>
        </p:xfrm>
        <a:graphic>
          <a:graphicData uri="http://schemas.openxmlformats.org/drawingml/2006/table">
            <a:tbl>
              <a:tblPr firstRow="1" firstCol="1" bandRow="1">
                <a:tableStyleId>{5C22544A-7EE6-4342-B048-85BDC9FD1C3A}</a:tableStyleId>
              </a:tblPr>
              <a:tblGrid>
                <a:gridCol w="1410788">
                  <a:extLst>
                    <a:ext uri="{9D8B030D-6E8A-4147-A177-3AD203B41FA5}">
                      <a16:colId xmlns:a16="http://schemas.microsoft.com/office/drawing/2014/main" val="388560618"/>
                    </a:ext>
                  </a:extLst>
                </a:gridCol>
                <a:gridCol w="3509483">
                  <a:extLst>
                    <a:ext uri="{9D8B030D-6E8A-4147-A177-3AD203B41FA5}">
                      <a16:colId xmlns:a16="http://schemas.microsoft.com/office/drawing/2014/main" val="237179207"/>
                    </a:ext>
                  </a:extLst>
                </a:gridCol>
                <a:gridCol w="2843385">
                  <a:extLst>
                    <a:ext uri="{9D8B030D-6E8A-4147-A177-3AD203B41FA5}">
                      <a16:colId xmlns:a16="http://schemas.microsoft.com/office/drawing/2014/main" val="2661771979"/>
                    </a:ext>
                  </a:extLst>
                </a:gridCol>
                <a:gridCol w="2843385">
                  <a:extLst>
                    <a:ext uri="{9D8B030D-6E8A-4147-A177-3AD203B41FA5}">
                      <a16:colId xmlns:a16="http://schemas.microsoft.com/office/drawing/2014/main" val="975428621"/>
                    </a:ext>
                  </a:extLst>
                </a:gridCol>
              </a:tblGrid>
              <a:tr h="105806">
                <a:tc>
                  <a:txBody>
                    <a:bodyPr/>
                    <a:lstStyle/>
                    <a:p>
                      <a:pPr algn="ctr">
                        <a:lnSpc>
                          <a:spcPct val="107000"/>
                        </a:lnSpc>
                        <a:spcAft>
                          <a:spcPts val="800"/>
                        </a:spcAft>
                        <a:buNone/>
                      </a:pPr>
                      <a:r>
                        <a:rPr lang="en-US" sz="1400" kern="100">
                          <a:effectLst/>
                        </a:rPr>
                        <a:t>Theme </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tc>
                <a:tc>
                  <a:txBody>
                    <a:bodyPr/>
                    <a:lstStyle/>
                    <a:p>
                      <a:pPr>
                        <a:lnSpc>
                          <a:spcPct val="107000"/>
                        </a:lnSpc>
                        <a:spcAft>
                          <a:spcPts val="800"/>
                        </a:spcAft>
                        <a:buNone/>
                      </a:pPr>
                      <a:r>
                        <a:rPr lang="en-US" sz="1400" kern="100">
                          <a:effectLst/>
                        </a:rPr>
                        <a:t>Strategic responses </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tc>
                <a:tc>
                  <a:txBody>
                    <a:bodyPr/>
                    <a:lstStyle/>
                    <a:p>
                      <a:pPr>
                        <a:lnSpc>
                          <a:spcPct val="107000"/>
                        </a:lnSpc>
                        <a:spcAft>
                          <a:spcPts val="800"/>
                        </a:spcAft>
                        <a:buNone/>
                      </a:pPr>
                      <a:r>
                        <a:rPr lang="en-US" sz="1400" kern="100">
                          <a:effectLst/>
                        </a:rPr>
                        <a:t>Operational/institutional responses </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tc>
                <a:tc>
                  <a:txBody>
                    <a:bodyPr/>
                    <a:lstStyle/>
                    <a:p>
                      <a:pPr>
                        <a:lnSpc>
                          <a:spcPct val="107000"/>
                        </a:lnSpc>
                        <a:spcAft>
                          <a:spcPts val="800"/>
                        </a:spcAft>
                        <a:buNone/>
                      </a:pPr>
                      <a:r>
                        <a:rPr lang="en-US" sz="1400" kern="100">
                          <a:effectLst/>
                        </a:rPr>
                        <a:t>System responses </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tc>
                <a:extLst>
                  <a:ext uri="{0D108BD9-81ED-4DB2-BD59-A6C34878D82A}">
                    <a16:rowId xmlns:a16="http://schemas.microsoft.com/office/drawing/2014/main" val="1404197530"/>
                  </a:ext>
                </a:extLst>
              </a:tr>
              <a:tr h="721418">
                <a:tc rowSpan="2">
                  <a:txBody>
                    <a:bodyPr/>
                    <a:lstStyle/>
                    <a:p>
                      <a:pPr algn="ctr">
                        <a:lnSpc>
                          <a:spcPct val="107000"/>
                        </a:lnSpc>
                        <a:spcAft>
                          <a:spcPts val="800"/>
                        </a:spcAft>
                        <a:buNone/>
                      </a:pPr>
                      <a:endParaRPr lang="en-US" sz="1400" kern="100" dirty="0">
                        <a:effectLst/>
                      </a:endParaRPr>
                    </a:p>
                    <a:p>
                      <a:pPr algn="ctr">
                        <a:lnSpc>
                          <a:spcPct val="107000"/>
                        </a:lnSpc>
                        <a:spcAft>
                          <a:spcPts val="800"/>
                        </a:spcAft>
                        <a:buNone/>
                      </a:pPr>
                      <a:endParaRPr lang="en-US" sz="1400" kern="100" dirty="0">
                        <a:effectLst/>
                      </a:endParaRPr>
                    </a:p>
                    <a:p>
                      <a:pPr algn="ctr">
                        <a:lnSpc>
                          <a:spcPct val="107000"/>
                        </a:lnSpc>
                        <a:spcAft>
                          <a:spcPts val="800"/>
                        </a:spcAft>
                        <a:buNone/>
                      </a:pPr>
                      <a:r>
                        <a:rPr lang="en-US" sz="1400" kern="100" dirty="0">
                          <a:effectLst/>
                        </a:rPr>
                        <a:t>Socioeconomic</a:t>
                      </a:r>
                    </a:p>
                    <a:p>
                      <a:pPr algn="ctr">
                        <a:lnSpc>
                          <a:spcPct val="107000"/>
                        </a:lnSpc>
                        <a:spcAft>
                          <a:spcPts val="800"/>
                        </a:spcAft>
                        <a:buNone/>
                      </a:pPr>
                      <a:r>
                        <a:rPr lang="en-US" sz="1400" kern="100" dirty="0">
                          <a:effectLst/>
                        </a:rPr>
                        <a:t> </a:t>
                      </a:r>
                      <a:endParaRPr lang="en-TH" sz="1400" kern="100" dirty="0">
                        <a:effectLst/>
                        <a:latin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Integrate climate adaptation and disaster risk reduction into all stages of </a:t>
                      </a:r>
                      <a:r>
                        <a:rPr lang="en-US" sz="1400" kern="100" dirty="0">
                          <a:effectLst/>
                          <a:latin typeface="+mn-lt"/>
                        </a:rPr>
                        <a:t>national</a:t>
                      </a:r>
                      <a:r>
                        <a:rPr lang="en-US" sz="1400" kern="100" dirty="0">
                          <a:effectLst/>
                        </a:rPr>
                        <a:t> development planning, budgeting, and implementation, including the 13th National Economic and Social Development Plan.</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Strengthen applied risk assessment, early warning systems, and regional data-sharing mechanisms through collaboration with ASEAN and international meteorological and disaster-risk platforms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a:effectLst/>
                        </a:rPr>
                        <a:t>Reorient institutional structures and budget priorities toward proactive risk reduction and prevention, using risk assessment evidence to justify long-term resilience investments.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extLst>
                  <a:ext uri="{0D108BD9-81ED-4DB2-BD59-A6C34878D82A}">
                    <a16:rowId xmlns:a16="http://schemas.microsoft.com/office/drawing/2014/main" val="2874128918"/>
                  </a:ext>
                </a:extLst>
              </a:tr>
              <a:tr h="721418">
                <a:tc vMerge="1">
                  <a:txBody>
                    <a:bodyPr/>
                    <a:lstStyle/>
                    <a:p>
                      <a:endParaRPr dirty="0"/>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Promote differentiated, area-based adaptation strategies that distinguish </a:t>
                      </a:r>
                      <a:r>
                        <a:rPr lang="en-US" sz="1400" kern="100" dirty="0">
                          <a:effectLst/>
                          <a:latin typeface="+mn-lt"/>
                        </a:rPr>
                        <a:t>between</a:t>
                      </a:r>
                      <a:r>
                        <a:rPr lang="en-US" sz="1400" kern="100" dirty="0">
                          <a:effectLst/>
                        </a:rPr>
                        <a:t> high-intensity economic hubs and large-scale resource-dependent areas, with tailored policy and investment priorities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Enhance inter-ministerial and local government coordination to support area-based adaptation and targeted livelihood resilience </a:t>
                      </a:r>
                      <a:r>
                        <a:rPr lang="en-US" sz="1400" kern="100" dirty="0" err="1">
                          <a:effectLst/>
                        </a:rPr>
                        <a:t>programmes</a:t>
                      </a:r>
                      <a:r>
                        <a:rPr lang="en-US" sz="1400" kern="100" dirty="0">
                          <a:effectLst/>
                        </a:rPr>
                        <a:t>.</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tc>
                  <a:txBody>
                    <a:bodyPr/>
                    <a:lstStyle/>
                    <a:p>
                      <a:pPr>
                        <a:lnSpc>
                          <a:spcPct val="107000"/>
                        </a:lnSpc>
                        <a:spcAft>
                          <a:spcPts val="800"/>
                        </a:spcAft>
                        <a:buNone/>
                      </a:pPr>
                      <a:r>
                        <a:rPr lang="en-US" sz="1400" kern="100" dirty="0">
                          <a:effectLst/>
                        </a:rPr>
                        <a:t>Mainstream ocean literacy and risk awareness into education, public communication, and stakeholder engagement frameworks.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chemeClr val="accent2">
                        <a:lumMod val="40000"/>
                        <a:lumOff val="60000"/>
                      </a:schemeClr>
                    </a:solidFill>
                  </a:tcPr>
                </a:tc>
                <a:extLst>
                  <a:ext uri="{0D108BD9-81ED-4DB2-BD59-A6C34878D82A}">
                    <a16:rowId xmlns:a16="http://schemas.microsoft.com/office/drawing/2014/main" val="1812330105"/>
                  </a:ext>
                </a:extLst>
              </a:tr>
              <a:tr h="513977">
                <a:tc rowSpan="2">
                  <a:txBody>
                    <a:bodyPr/>
                    <a:lstStyle/>
                    <a:p>
                      <a:pPr algn="ctr">
                        <a:lnSpc>
                          <a:spcPct val="107000"/>
                        </a:lnSpc>
                        <a:spcAft>
                          <a:spcPts val="800"/>
                        </a:spcAft>
                        <a:buNone/>
                      </a:pPr>
                      <a:endParaRPr lang="en-US" sz="1400" kern="100" dirty="0">
                        <a:effectLst/>
                      </a:endParaRPr>
                    </a:p>
                    <a:p>
                      <a:pPr algn="ctr">
                        <a:lnSpc>
                          <a:spcPct val="107000"/>
                        </a:lnSpc>
                        <a:spcAft>
                          <a:spcPts val="800"/>
                        </a:spcAft>
                        <a:buNone/>
                      </a:pPr>
                      <a:endParaRPr lang="en-US" sz="1400" kern="100" dirty="0">
                        <a:effectLst/>
                      </a:endParaRPr>
                    </a:p>
                    <a:p>
                      <a:pPr algn="ctr">
                        <a:lnSpc>
                          <a:spcPct val="107000"/>
                        </a:lnSpc>
                        <a:spcAft>
                          <a:spcPts val="800"/>
                        </a:spcAft>
                        <a:buNone/>
                      </a:pPr>
                      <a:r>
                        <a:rPr lang="en-US" sz="1400" kern="100" dirty="0">
                          <a:effectLst/>
                        </a:rPr>
                        <a:t>Pollution </a:t>
                      </a:r>
                    </a:p>
                    <a:p>
                      <a:pPr algn="ctr">
                        <a:lnSpc>
                          <a:spcPct val="107000"/>
                        </a:lnSpc>
                        <a:spcAft>
                          <a:spcPts val="800"/>
                        </a:spcAft>
                        <a:buNone/>
                      </a:pPr>
                      <a:r>
                        <a:rPr lang="en-US" sz="1400" kern="100" dirty="0">
                          <a:effectLst/>
                        </a:rPr>
                        <a:t> </a:t>
                      </a:r>
                      <a:endParaRPr lang="en-TH" sz="1400" kern="100" dirty="0">
                        <a:effectLst/>
                        <a:latin typeface="Calibri" panose="020F0502020204030204" pitchFamily="34" charset="0"/>
                        <a:cs typeface="Cordia New" panose="020B0304020202020204" pitchFamily="34" charset="-34"/>
                      </a:endParaRPr>
                    </a:p>
                  </a:txBody>
                  <a:tcPr marL="29438" marR="29438" marT="0" marB="0">
                    <a:solidFill>
                      <a:srgbClr val="F0EC2B"/>
                    </a:solidFill>
                  </a:tcPr>
                </a:tc>
                <a:tc>
                  <a:txBody>
                    <a:bodyPr/>
                    <a:lstStyle/>
                    <a:p>
                      <a:pPr>
                        <a:lnSpc>
                          <a:spcPct val="107000"/>
                        </a:lnSpc>
                        <a:spcAft>
                          <a:spcPts val="800"/>
                        </a:spcAft>
                        <a:buNone/>
                      </a:pPr>
                      <a:r>
                        <a:rPr lang="en-US" sz="1400" kern="100">
                          <a:effectLst/>
                        </a:rPr>
                        <a:t>Adopt integrated land–sea and watershed-to-coast pollution management frameworks aligned with national water quality and coastal management strategies.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tc>
                  <a:txBody>
                    <a:bodyPr/>
                    <a:lstStyle/>
                    <a:p>
                      <a:pPr>
                        <a:lnSpc>
                          <a:spcPct val="107000"/>
                        </a:lnSpc>
                        <a:spcAft>
                          <a:spcPts val="800"/>
                        </a:spcAft>
                        <a:buNone/>
                      </a:pPr>
                      <a:r>
                        <a:rPr lang="en-US" sz="1400" kern="100">
                          <a:effectLst/>
                        </a:rPr>
                        <a:t>Prioritise investment in decentralised wastewater treatment and solid waste management systems in high-risk coastal municipalities.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tc>
                  <a:txBody>
                    <a:bodyPr/>
                    <a:lstStyle/>
                    <a:p>
                      <a:pPr>
                        <a:lnSpc>
                          <a:spcPct val="107000"/>
                        </a:lnSpc>
                        <a:spcAft>
                          <a:spcPts val="800"/>
                        </a:spcAft>
                        <a:buNone/>
                      </a:pPr>
                      <a:r>
                        <a:rPr lang="en-US" sz="1400" kern="100">
                          <a:effectLst/>
                        </a:rPr>
                        <a:t>Develop sustainable financing mechanisms for pollution control, including alignment of green and blue finance with national pollution priorities.</a:t>
                      </a:r>
                      <a:endParaRPr lang="en-TH" sz="1400" kern="10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extLst>
                  <a:ext uri="{0D108BD9-81ED-4DB2-BD59-A6C34878D82A}">
                    <a16:rowId xmlns:a16="http://schemas.microsoft.com/office/drawing/2014/main" val="2146594884"/>
                  </a:ext>
                </a:extLst>
              </a:tr>
              <a:tr h="513977">
                <a:tc vMerge="1">
                  <a:txBody>
                    <a:bodyPr/>
                    <a:lstStyle/>
                    <a:p>
                      <a:endParaRPr dirty="0"/>
                    </a:p>
                  </a:txBody>
                  <a:tcPr marL="29438" marR="29438" marT="0" marB="0">
                    <a:solidFill>
                      <a:srgbClr val="F0EC2B"/>
                    </a:solidFill>
                  </a:tcPr>
                </a:tc>
                <a:tc>
                  <a:txBody>
                    <a:bodyPr/>
                    <a:lstStyle/>
                    <a:p>
                      <a:pPr>
                        <a:lnSpc>
                          <a:spcPct val="107000"/>
                        </a:lnSpc>
                        <a:spcAft>
                          <a:spcPts val="800"/>
                        </a:spcAft>
                        <a:buNone/>
                      </a:pPr>
                      <a:r>
                        <a:rPr lang="en-US" sz="1400" kern="100" dirty="0">
                          <a:effectLst/>
                        </a:rPr>
                        <a:t>Establish a national nutrient pollution reduction strategy for coastal waters, supported by clear targets and monitoring protocols.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tc>
                  <a:txBody>
                    <a:bodyPr/>
                    <a:lstStyle/>
                    <a:p>
                      <a:pPr>
                        <a:lnSpc>
                          <a:spcPct val="107000"/>
                        </a:lnSpc>
                        <a:spcAft>
                          <a:spcPts val="800"/>
                        </a:spcAft>
                        <a:buNone/>
                      </a:pPr>
                      <a:r>
                        <a:rPr lang="en-US" sz="1400" kern="100" dirty="0">
                          <a:effectLst/>
                        </a:rPr>
                        <a:t>Strengthen enforcement of plastic reduction measures, including accelerated implementation of Extended Producer Responsibility (EPR) schemes.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tc>
                  <a:txBody>
                    <a:bodyPr/>
                    <a:lstStyle/>
                    <a:p>
                      <a:pPr>
                        <a:lnSpc>
                          <a:spcPct val="107000"/>
                        </a:lnSpc>
                        <a:spcAft>
                          <a:spcPts val="800"/>
                        </a:spcAft>
                        <a:buNone/>
                      </a:pPr>
                      <a:r>
                        <a:rPr lang="en-US" sz="1400" kern="100" dirty="0">
                          <a:effectLst/>
                        </a:rPr>
                        <a:t>Enhance regional and transboundary cooperation mechanisms to address shared pollution pathways and marine pollution risks.</a:t>
                      </a:r>
                      <a:endParaRPr lang="en-TH" sz="1400" kern="100" dirty="0">
                        <a:effectLst/>
                        <a:latin typeface="Calibri" panose="020F0502020204030204" pitchFamily="34" charset="0"/>
                        <a:ea typeface="Calibri" panose="020F0502020204030204" pitchFamily="34" charset="0"/>
                        <a:cs typeface="Cordia New" panose="020B0304020202020204" pitchFamily="34" charset="-34"/>
                      </a:endParaRPr>
                    </a:p>
                  </a:txBody>
                  <a:tcPr marL="29438" marR="29438" marT="0" marB="0">
                    <a:solidFill>
                      <a:srgbClr val="F0EC2B"/>
                    </a:solidFill>
                  </a:tcPr>
                </a:tc>
                <a:extLst>
                  <a:ext uri="{0D108BD9-81ED-4DB2-BD59-A6C34878D82A}">
                    <a16:rowId xmlns:a16="http://schemas.microsoft.com/office/drawing/2014/main" val="1952049117"/>
                  </a:ext>
                </a:extLst>
              </a:tr>
            </a:tbl>
          </a:graphicData>
        </a:graphic>
      </p:graphicFrame>
    </p:spTree>
    <p:extLst>
      <p:ext uri="{BB962C8B-B14F-4D97-AF65-F5344CB8AC3E}">
        <p14:creationId xmlns:p14="http://schemas.microsoft.com/office/powerpoint/2010/main" val="2025529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976D2-39AE-F0B7-884B-71AF92D18AF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7A7CCBD-EAA0-0645-D277-C5F62D44871E}"/>
              </a:ext>
            </a:extLst>
          </p:cNvPr>
          <p:cNvSpPr txBox="1"/>
          <p:nvPr/>
        </p:nvSpPr>
        <p:spPr>
          <a:xfrm>
            <a:off x="1323701" y="150469"/>
            <a:ext cx="10781211" cy="646331"/>
          </a:xfrm>
          <a:prstGeom prst="rect">
            <a:avLst/>
          </a:prstGeom>
          <a:noFill/>
        </p:spPr>
        <p:txBody>
          <a:bodyPr wrap="square">
            <a:spAutoFit/>
          </a:bodyPr>
          <a:lstStyle/>
          <a:p>
            <a:r>
              <a:rPr lang="en-US" sz="1800" b="1" dirty="0">
                <a:solidFill>
                  <a:srgbClr val="2B3C94"/>
                </a:solidFill>
              </a:rPr>
              <a:t>V. What are strategic recommendations to improve governance of transboundary environmental problems and closing gaps in Item IV. (Cont.)</a:t>
            </a:r>
            <a:endParaRPr lang="en-US" sz="1800" dirty="0">
              <a:solidFill>
                <a:srgbClr val="2B3C94"/>
              </a:solidFill>
            </a:endParaRPr>
          </a:p>
        </p:txBody>
      </p:sp>
      <p:graphicFrame>
        <p:nvGraphicFramePr>
          <p:cNvPr id="6" name="Table 5">
            <a:extLst>
              <a:ext uri="{FF2B5EF4-FFF2-40B4-BE49-F238E27FC236}">
                <a16:creationId xmlns:a16="http://schemas.microsoft.com/office/drawing/2014/main" id="{0CDB2332-169D-4EB6-FB06-7036B0450571}"/>
              </a:ext>
            </a:extLst>
          </p:cNvPr>
          <p:cNvGraphicFramePr>
            <a:graphicFrameLocks noGrp="1"/>
          </p:cNvGraphicFramePr>
          <p:nvPr>
            <p:extLst>
              <p:ext uri="{D42A27DB-BD31-4B8C-83A1-F6EECF244321}">
                <p14:modId xmlns:p14="http://schemas.microsoft.com/office/powerpoint/2010/main" val="2628182948"/>
              </p:ext>
            </p:extLst>
          </p:nvPr>
        </p:nvGraphicFramePr>
        <p:xfrm>
          <a:off x="1410787" y="1006660"/>
          <a:ext cx="10607041" cy="5429791"/>
        </p:xfrm>
        <a:graphic>
          <a:graphicData uri="http://schemas.openxmlformats.org/drawingml/2006/table">
            <a:tbl>
              <a:tblPr firstRow="1" firstCol="1" bandRow="1">
                <a:tableStyleId>{5C22544A-7EE6-4342-B048-85BDC9FD1C3A}</a:tableStyleId>
              </a:tblPr>
              <a:tblGrid>
                <a:gridCol w="1410788">
                  <a:extLst>
                    <a:ext uri="{9D8B030D-6E8A-4147-A177-3AD203B41FA5}">
                      <a16:colId xmlns:a16="http://schemas.microsoft.com/office/drawing/2014/main" val="388560618"/>
                    </a:ext>
                  </a:extLst>
                </a:gridCol>
                <a:gridCol w="3509483">
                  <a:extLst>
                    <a:ext uri="{9D8B030D-6E8A-4147-A177-3AD203B41FA5}">
                      <a16:colId xmlns:a16="http://schemas.microsoft.com/office/drawing/2014/main" val="237179207"/>
                    </a:ext>
                  </a:extLst>
                </a:gridCol>
                <a:gridCol w="2843385">
                  <a:extLst>
                    <a:ext uri="{9D8B030D-6E8A-4147-A177-3AD203B41FA5}">
                      <a16:colId xmlns:a16="http://schemas.microsoft.com/office/drawing/2014/main" val="2661771979"/>
                    </a:ext>
                  </a:extLst>
                </a:gridCol>
                <a:gridCol w="2843385">
                  <a:extLst>
                    <a:ext uri="{9D8B030D-6E8A-4147-A177-3AD203B41FA5}">
                      <a16:colId xmlns:a16="http://schemas.microsoft.com/office/drawing/2014/main" val="975428621"/>
                    </a:ext>
                  </a:extLst>
                </a:gridCol>
              </a:tblGrid>
              <a:tr h="381795">
                <a:tc>
                  <a:txBody>
                    <a:bodyPr/>
                    <a:lstStyle/>
                    <a:p>
                      <a:pPr algn="ctr">
                        <a:lnSpc>
                          <a:spcPct val="107000"/>
                        </a:lnSpc>
                        <a:spcAft>
                          <a:spcPts val="800"/>
                        </a:spcAft>
                        <a:buNone/>
                      </a:pPr>
                      <a:r>
                        <a:rPr lang="en-US" sz="1200" kern="100" dirty="0">
                          <a:effectLst/>
                          <a:latin typeface="+mn-lt"/>
                        </a:rPr>
                        <a:t>Theme </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tc>
                <a:tc>
                  <a:txBody>
                    <a:bodyPr/>
                    <a:lstStyle/>
                    <a:p>
                      <a:pPr algn="ctr">
                        <a:lnSpc>
                          <a:spcPct val="107000"/>
                        </a:lnSpc>
                        <a:spcAft>
                          <a:spcPts val="800"/>
                        </a:spcAft>
                        <a:buNone/>
                      </a:pPr>
                      <a:r>
                        <a:rPr lang="en-US" sz="1200" kern="100" dirty="0">
                          <a:effectLst/>
                          <a:latin typeface="+mn-lt"/>
                        </a:rPr>
                        <a:t>Strategic responses </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tc>
                <a:tc>
                  <a:txBody>
                    <a:bodyPr/>
                    <a:lstStyle/>
                    <a:p>
                      <a:pPr algn="ctr">
                        <a:lnSpc>
                          <a:spcPct val="107000"/>
                        </a:lnSpc>
                        <a:spcAft>
                          <a:spcPts val="800"/>
                        </a:spcAft>
                        <a:buNone/>
                      </a:pPr>
                      <a:r>
                        <a:rPr lang="en-US" sz="1200" kern="100" dirty="0">
                          <a:effectLst/>
                          <a:latin typeface="+mn-lt"/>
                        </a:rPr>
                        <a:t>Operational/institutional responses </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tc>
                <a:tc>
                  <a:txBody>
                    <a:bodyPr/>
                    <a:lstStyle/>
                    <a:p>
                      <a:pPr algn="ctr">
                        <a:lnSpc>
                          <a:spcPct val="107000"/>
                        </a:lnSpc>
                        <a:spcAft>
                          <a:spcPts val="800"/>
                        </a:spcAft>
                        <a:buNone/>
                      </a:pPr>
                      <a:r>
                        <a:rPr lang="en-US" sz="1200" kern="100" dirty="0">
                          <a:effectLst/>
                          <a:latin typeface="+mn-lt"/>
                        </a:rPr>
                        <a:t>System responses </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tc>
                <a:extLst>
                  <a:ext uri="{0D108BD9-81ED-4DB2-BD59-A6C34878D82A}">
                    <a16:rowId xmlns:a16="http://schemas.microsoft.com/office/drawing/2014/main" val="1404197530"/>
                  </a:ext>
                </a:extLst>
              </a:tr>
              <a:tr h="513977">
                <a:tc rowSpan="2">
                  <a:txBody>
                    <a:bodyPr/>
                    <a:lstStyle/>
                    <a:p>
                      <a:pPr algn="ctr">
                        <a:lnSpc>
                          <a:spcPct val="107000"/>
                        </a:lnSpc>
                        <a:spcAft>
                          <a:spcPts val="800"/>
                        </a:spcAft>
                        <a:buNone/>
                      </a:pPr>
                      <a:endParaRPr lang="en-US" sz="1200" kern="100" dirty="0">
                        <a:effectLst/>
                        <a:latin typeface="+mn-lt"/>
                      </a:endParaRPr>
                    </a:p>
                    <a:p>
                      <a:pPr algn="ctr">
                        <a:lnSpc>
                          <a:spcPct val="107000"/>
                        </a:lnSpc>
                        <a:spcAft>
                          <a:spcPts val="800"/>
                        </a:spcAft>
                        <a:buNone/>
                      </a:pPr>
                      <a:endParaRPr lang="en-US" sz="1200" kern="100" dirty="0">
                        <a:effectLst/>
                        <a:latin typeface="+mn-lt"/>
                      </a:endParaRPr>
                    </a:p>
                    <a:p>
                      <a:pPr algn="ctr">
                        <a:lnSpc>
                          <a:spcPct val="107000"/>
                        </a:lnSpc>
                        <a:spcAft>
                          <a:spcPts val="800"/>
                        </a:spcAft>
                        <a:buNone/>
                      </a:pPr>
                      <a:r>
                        <a:rPr lang="en-US" sz="1200" kern="100" dirty="0">
                          <a:effectLst/>
                          <a:latin typeface="+mn-lt"/>
                        </a:rPr>
                        <a:t>Ecosystem </a:t>
                      </a:r>
                    </a:p>
                    <a:p>
                      <a:pPr algn="ctr">
                        <a:lnSpc>
                          <a:spcPct val="107000"/>
                        </a:lnSpc>
                        <a:spcAft>
                          <a:spcPts val="800"/>
                        </a:spcAft>
                        <a:buNone/>
                      </a:pPr>
                      <a:r>
                        <a:rPr lang="en-US" sz="1200" kern="100" dirty="0">
                          <a:effectLst/>
                          <a:latin typeface="+mn-lt"/>
                        </a:rPr>
                        <a:t> </a:t>
                      </a:r>
                      <a:endParaRPr lang="en-TH" sz="1200" kern="100" dirty="0">
                        <a:effectLst/>
                        <a:latin typeface="+mn-lt"/>
                        <a:cs typeface="Cordia New" panose="020B0304020202020204" pitchFamily="34" charset="-34"/>
                      </a:endParaRPr>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err="1">
                          <a:effectLst/>
                          <a:latin typeface="+mn-lt"/>
                        </a:rPr>
                        <a:t>Institutionalise</a:t>
                      </a:r>
                      <a:r>
                        <a:rPr lang="en-US" sz="1200" kern="100" dirty="0">
                          <a:effectLst/>
                          <a:latin typeface="+mn-lt"/>
                        </a:rPr>
                        <a:t> ridge-to-reef and ecosystem-based management approaches linking watershed, coastal, and marine planning.</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a:effectLst/>
                          <a:latin typeface="+mn-lt"/>
                        </a:rPr>
                        <a:t>Develop </a:t>
                      </a:r>
                      <a:r>
                        <a:rPr lang="en-US" sz="1200" kern="100" dirty="0" err="1">
                          <a:effectLst/>
                          <a:latin typeface="+mn-lt"/>
                        </a:rPr>
                        <a:t>harmonised</a:t>
                      </a:r>
                      <a:r>
                        <a:rPr lang="en-US" sz="1200" kern="100" dirty="0">
                          <a:effectLst/>
                          <a:latin typeface="+mn-lt"/>
                        </a:rPr>
                        <a:t> ecosystem indicators and shared monitoring platforms to support risk assessment, early warning, and adaptive management.</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a:effectLst/>
                          <a:latin typeface="+mn-lt"/>
                        </a:rPr>
                        <a:t>Protect transboundary ecological connectivity through regional networks of MPAs and OECMs, including climate refugia and migratory corridors.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extLst>
                  <a:ext uri="{0D108BD9-81ED-4DB2-BD59-A6C34878D82A}">
                    <a16:rowId xmlns:a16="http://schemas.microsoft.com/office/drawing/2014/main" val="2822720346"/>
                  </a:ext>
                </a:extLst>
              </a:tr>
              <a:tr h="410257">
                <a:tc vMerge="1">
                  <a:txBody>
                    <a:bodyPr/>
                    <a:lstStyle/>
                    <a:p>
                      <a:endParaRPr dirty="0"/>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err="1">
                          <a:effectLst/>
                          <a:latin typeface="+mn-lt"/>
                        </a:rPr>
                        <a:t>Harmonise</a:t>
                      </a:r>
                      <a:r>
                        <a:rPr lang="en-US" sz="1200" kern="100" dirty="0">
                          <a:effectLst/>
                          <a:latin typeface="+mn-lt"/>
                        </a:rPr>
                        <a:t> national ecosystem governance with regional and international frameworks (e.g. SCS SAP, ASEAN, COBSEA, BBNJ).</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a:effectLst/>
                          <a:latin typeface="+mn-lt"/>
                        </a:rPr>
                        <a:t>Scale up community-based co-management and cross-border stakeholder partnerships to strengthen ecosystem stewardship.</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tc>
                  <a:txBody>
                    <a:bodyPr/>
                    <a:lstStyle/>
                    <a:p>
                      <a:pPr>
                        <a:lnSpc>
                          <a:spcPct val="107000"/>
                        </a:lnSpc>
                        <a:spcAft>
                          <a:spcPts val="800"/>
                        </a:spcAft>
                        <a:buNone/>
                      </a:pPr>
                      <a:r>
                        <a:rPr lang="en-US" sz="1200" kern="100" dirty="0">
                          <a:effectLst/>
                          <a:latin typeface="+mn-lt"/>
                        </a:rPr>
                        <a:t>Integrate natural capital and blue carbon valuation into national accounts, investment decisions, and regional financing mechanisms.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6">
                        <a:lumMod val="40000"/>
                        <a:lumOff val="60000"/>
                      </a:schemeClr>
                    </a:solidFill>
                  </a:tcPr>
                </a:tc>
                <a:extLst>
                  <a:ext uri="{0D108BD9-81ED-4DB2-BD59-A6C34878D82A}">
                    <a16:rowId xmlns:a16="http://schemas.microsoft.com/office/drawing/2014/main" val="4139377432"/>
                  </a:ext>
                </a:extLst>
              </a:tr>
              <a:tr h="617698">
                <a:tc rowSpan="2">
                  <a:txBody>
                    <a:bodyPr/>
                    <a:lstStyle/>
                    <a:p>
                      <a:pPr algn="ctr">
                        <a:lnSpc>
                          <a:spcPct val="107000"/>
                        </a:lnSpc>
                        <a:spcAft>
                          <a:spcPts val="800"/>
                        </a:spcAft>
                        <a:buNone/>
                      </a:pPr>
                      <a:endParaRPr lang="en-US" sz="1200" kern="100" dirty="0">
                        <a:effectLst/>
                        <a:latin typeface="+mn-lt"/>
                      </a:endParaRPr>
                    </a:p>
                    <a:p>
                      <a:pPr algn="ctr">
                        <a:lnSpc>
                          <a:spcPct val="107000"/>
                        </a:lnSpc>
                        <a:spcAft>
                          <a:spcPts val="800"/>
                        </a:spcAft>
                        <a:buNone/>
                      </a:pPr>
                      <a:endParaRPr lang="en-US" sz="1200" kern="100" dirty="0">
                        <a:effectLst/>
                        <a:latin typeface="+mn-lt"/>
                      </a:endParaRPr>
                    </a:p>
                    <a:p>
                      <a:pPr algn="ctr">
                        <a:lnSpc>
                          <a:spcPct val="107000"/>
                        </a:lnSpc>
                        <a:spcAft>
                          <a:spcPts val="800"/>
                        </a:spcAft>
                        <a:buNone/>
                      </a:pPr>
                      <a:r>
                        <a:rPr lang="en-US" sz="1200" kern="100" dirty="0">
                          <a:effectLst/>
                          <a:latin typeface="+mn-lt"/>
                        </a:rPr>
                        <a:t>Fisheries </a:t>
                      </a:r>
                    </a:p>
                    <a:p>
                      <a:pPr algn="ctr">
                        <a:lnSpc>
                          <a:spcPct val="107000"/>
                        </a:lnSpc>
                        <a:spcAft>
                          <a:spcPts val="800"/>
                        </a:spcAft>
                        <a:buNone/>
                      </a:pPr>
                      <a:r>
                        <a:rPr lang="en-US" sz="1200" kern="100" dirty="0">
                          <a:effectLst/>
                          <a:latin typeface="+mn-lt"/>
                        </a:rPr>
                        <a:t> </a:t>
                      </a:r>
                      <a:endParaRPr lang="en-TH" sz="1200" kern="100" dirty="0">
                        <a:effectLst/>
                        <a:latin typeface="+mn-lt"/>
                        <a:cs typeface="Cordia New" panose="020B0304020202020204" pitchFamily="34" charset="-34"/>
                      </a:endParaRPr>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dirty="0">
                          <a:effectLst/>
                          <a:latin typeface="+mn-lt"/>
                        </a:rPr>
                        <a:t>Strengthen ecosystem-based fisheries management by integrating habitat condition, climate variability, and stock dynamics into fisheries policy and planning.</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a:effectLst/>
                          <a:latin typeface="+mn-lt"/>
                        </a:rPr>
                        <a:t>Enhance fisheries assessment and monitoring systems, including improved stock assessments, effort indicators, and gear efficiency monitoring.</a:t>
                      </a:r>
                      <a:endParaRPr lang="en-TH" sz="1200" kern="10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a:effectLst/>
                          <a:latin typeface="+mn-lt"/>
                        </a:rPr>
                        <a:t>Develop regional cooperation mechanisms for shared fish stocks, including joint assessments, harmonized management measures, and regional fisheries management planning.</a:t>
                      </a:r>
                      <a:endParaRPr lang="en-TH" sz="1200" kern="10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extLst>
                  <a:ext uri="{0D108BD9-81ED-4DB2-BD59-A6C34878D82A}">
                    <a16:rowId xmlns:a16="http://schemas.microsoft.com/office/drawing/2014/main" val="2931531552"/>
                  </a:ext>
                </a:extLst>
              </a:tr>
              <a:tr h="617698">
                <a:tc vMerge="1">
                  <a:txBody>
                    <a:bodyPr/>
                    <a:lstStyle/>
                    <a:p>
                      <a:endParaRPr dirty="0"/>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dirty="0">
                          <a:effectLst/>
                          <a:latin typeface="+mn-lt"/>
                        </a:rPr>
                        <a:t>Promote equitable management frameworks for small-scale and commercial fisheries, aligned with the FAO Voluntary Guidelines for Securing Sustainable Small-Scale Fisheries.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dirty="0">
                          <a:effectLst/>
                          <a:latin typeface="+mn-lt"/>
                        </a:rPr>
                        <a:t>Strengthen monitoring, control, and surveillance capacity for domestic and transboundary fisheries.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tc>
                  <a:txBody>
                    <a:bodyPr/>
                    <a:lstStyle/>
                    <a:p>
                      <a:pPr>
                        <a:lnSpc>
                          <a:spcPct val="107000"/>
                        </a:lnSpc>
                        <a:spcAft>
                          <a:spcPts val="800"/>
                        </a:spcAft>
                        <a:buNone/>
                      </a:pPr>
                      <a:r>
                        <a:rPr lang="en-US" sz="1200" kern="100" dirty="0">
                          <a:effectLst/>
                          <a:latin typeface="+mn-lt"/>
                        </a:rPr>
                        <a:t>Address governance scale mismatches between fish stock dynamics and jurisdictional boundaries.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chemeClr val="accent4">
                        <a:lumMod val="40000"/>
                        <a:lumOff val="60000"/>
                      </a:schemeClr>
                    </a:solidFill>
                  </a:tcPr>
                </a:tc>
                <a:extLst>
                  <a:ext uri="{0D108BD9-81ED-4DB2-BD59-A6C34878D82A}">
                    <a16:rowId xmlns:a16="http://schemas.microsoft.com/office/drawing/2014/main" val="4252436350"/>
                  </a:ext>
                </a:extLst>
              </a:tr>
              <a:tr h="617698">
                <a:tc rowSpan="2">
                  <a:txBody>
                    <a:bodyPr/>
                    <a:lstStyle/>
                    <a:p>
                      <a:pPr algn="ctr">
                        <a:lnSpc>
                          <a:spcPct val="107000"/>
                        </a:lnSpc>
                        <a:spcAft>
                          <a:spcPts val="800"/>
                        </a:spcAft>
                        <a:buNone/>
                      </a:pPr>
                      <a:endParaRPr lang="en-US" sz="1200" kern="100" dirty="0">
                        <a:effectLst/>
                        <a:latin typeface="+mn-lt"/>
                      </a:endParaRPr>
                    </a:p>
                    <a:p>
                      <a:pPr algn="ctr">
                        <a:lnSpc>
                          <a:spcPct val="107000"/>
                        </a:lnSpc>
                        <a:spcAft>
                          <a:spcPts val="800"/>
                        </a:spcAft>
                        <a:buNone/>
                      </a:pPr>
                      <a:endParaRPr lang="en-US" sz="1200" kern="100" dirty="0">
                        <a:effectLst/>
                        <a:latin typeface="+mn-lt"/>
                      </a:endParaRPr>
                    </a:p>
                    <a:p>
                      <a:pPr algn="ctr">
                        <a:lnSpc>
                          <a:spcPct val="107000"/>
                        </a:lnSpc>
                        <a:spcAft>
                          <a:spcPts val="800"/>
                        </a:spcAft>
                        <a:buNone/>
                      </a:pPr>
                      <a:r>
                        <a:rPr lang="en-US" sz="1200" kern="100" dirty="0">
                          <a:effectLst/>
                          <a:latin typeface="+mn-lt"/>
                        </a:rPr>
                        <a:t>Governance (Overall) </a:t>
                      </a:r>
                    </a:p>
                    <a:p>
                      <a:pPr algn="ctr">
                        <a:lnSpc>
                          <a:spcPct val="107000"/>
                        </a:lnSpc>
                        <a:spcAft>
                          <a:spcPts val="800"/>
                        </a:spcAft>
                        <a:buNone/>
                      </a:pPr>
                      <a:r>
                        <a:rPr lang="en-US" sz="1200" kern="100" dirty="0">
                          <a:effectLst/>
                          <a:latin typeface="+mn-lt"/>
                        </a:rPr>
                        <a:t> </a:t>
                      </a:r>
                      <a:endParaRPr lang="en-TH" sz="1200" kern="100" dirty="0">
                        <a:effectLst/>
                        <a:latin typeface="+mn-lt"/>
                        <a:cs typeface="Cordia New" panose="020B0304020202020204" pitchFamily="34" charset="-34"/>
                      </a:endParaRPr>
                    </a:p>
                  </a:txBody>
                  <a:tcPr marL="29438" marR="29438" marT="0" marB="0">
                    <a:solidFill>
                      <a:srgbClr val="5B9BD5"/>
                    </a:solidFill>
                  </a:tcPr>
                </a:tc>
                <a:tc>
                  <a:txBody>
                    <a:bodyPr/>
                    <a:lstStyle/>
                    <a:p>
                      <a:pPr>
                        <a:lnSpc>
                          <a:spcPct val="107000"/>
                        </a:lnSpc>
                        <a:spcAft>
                          <a:spcPts val="800"/>
                        </a:spcAft>
                        <a:buNone/>
                      </a:pPr>
                      <a:r>
                        <a:rPr lang="en-US" sz="1200" kern="100" dirty="0" err="1">
                          <a:effectLst/>
                          <a:latin typeface="+mn-lt"/>
                        </a:rPr>
                        <a:t>Prioritise</a:t>
                      </a:r>
                      <a:r>
                        <a:rPr lang="en-US" sz="1200" kern="100" dirty="0">
                          <a:effectLst/>
                          <a:latin typeface="+mn-lt"/>
                        </a:rPr>
                        <a:t> cross-sectoral and multi-level governance integration through strengthened coordination mechanisms, clear mandates, and accountability arrangements.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tc>
                  <a:txBody>
                    <a:bodyPr/>
                    <a:lstStyle/>
                    <a:p>
                      <a:pPr>
                        <a:lnSpc>
                          <a:spcPct val="107000"/>
                        </a:lnSpc>
                        <a:spcAft>
                          <a:spcPts val="800"/>
                        </a:spcAft>
                        <a:buNone/>
                      </a:pPr>
                      <a:r>
                        <a:rPr lang="en-US" sz="1200" kern="100">
                          <a:effectLst/>
                          <a:latin typeface="+mn-lt"/>
                        </a:rPr>
                        <a:t>Establish interoperable risk information, monitoring, and reporting systems to support evidence-based decision-making</a:t>
                      </a:r>
                      <a:endParaRPr lang="en-TH" sz="1200" kern="10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tc>
                  <a:txBody>
                    <a:bodyPr/>
                    <a:lstStyle/>
                    <a:p>
                      <a:pPr>
                        <a:lnSpc>
                          <a:spcPct val="107000"/>
                        </a:lnSpc>
                        <a:spcAft>
                          <a:spcPts val="800"/>
                        </a:spcAft>
                        <a:buNone/>
                      </a:pPr>
                      <a:r>
                        <a:rPr lang="en-US" sz="1200" kern="100">
                          <a:effectLst/>
                          <a:latin typeface="+mn-lt"/>
                        </a:rPr>
                        <a:t>Align national governance systems with the cross-scale and transboundary nature of coastal and marine risks through sustained regional cooperation and institutional reform.</a:t>
                      </a:r>
                      <a:endParaRPr lang="en-TH" sz="1200" kern="10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extLst>
                  <a:ext uri="{0D108BD9-81ED-4DB2-BD59-A6C34878D82A}">
                    <a16:rowId xmlns:a16="http://schemas.microsoft.com/office/drawing/2014/main" val="2646835195"/>
                  </a:ext>
                </a:extLst>
              </a:tr>
              <a:tr h="513977">
                <a:tc vMerge="1">
                  <a:txBody>
                    <a:bodyPr/>
                    <a:lstStyle/>
                    <a:p>
                      <a:endParaRPr dirty="0"/>
                    </a:p>
                  </a:txBody>
                  <a:tcPr marL="29438" marR="29438" marT="0" marB="0">
                    <a:solidFill>
                      <a:srgbClr val="5B9BD5"/>
                    </a:solidFill>
                  </a:tcPr>
                </a:tc>
                <a:tc>
                  <a:txBody>
                    <a:bodyPr/>
                    <a:lstStyle/>
                    <a:p>
                      <a:pPr>
                        <a:lnSpc>
                          <a:spcPct val="107000"/>
                        </a:lnSpc>
                        <a:spcAft>
                          <a:spcPts val="800"/>
                        </a:spcAft>
                        <a:buNone/>
                      </a:pPr>
                      <a:r>
                        <a:rPr lang="en-US" sz="1200" kern="100" dirty="0">
                          <a:effectLst/>
                          <a:latin typeface="+mn-lt"/>
                        </a:rPr>
                        <a:t>Embed risk-informed and adaptive governance principles across coastal and marine policy frameworks.</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tc>
                  <a:txBody>
                    <a:bodyPr/>
                    <a:lstStyle/>
                    <a:p>
                      <a:pPr>
                        <a:lnSpc>
                          <a:spcPct val="107000"/>
                        </a:lnSpc>
                        <a:spcAft>
                          <a:spcPts val="800"/>
                        </a:spcAft>
                        <a:buNone/>
                      </a:pPr>
                      <a:r>
                        <a:rPr lang="en-US" sz="1200" kern="100">
                          <a:effectLst/>
                          <a:latin typeface="+mn-lt"/>
                        </a:rPr>
                        <a:t>Strengthen operational regional platforms for data-sharing, joint monitoring, and coordinated implementation under SAP-related mechanisms.</a:t>
                      </a:r>
                      <a:endParaRPr lang="en-TH" sz="1200" kern="10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tc>
                  <a:txBody>
                    <a:bodyPr/>
                    <a:lstStyle/>
                    <a:p>
                      <a:pPr>
                        <a:lnSpc>
                          <a:spcPct val="107000"/>
                        </a:lnSpc>
                        <a:spcAft>
                          <a:spcPts val="800"/>
                        </a:spcAft>
                        <a:buNone/>
                      </a:pPr>
                      <a:r>
                        <a:rPr lang="en-US" sz="1200" kern="100" dirty="0">
                          <a:effectLst/>
                          <a:latin typeface="+mn-lt"/>
                        </a:rPr>
                        <a:t> </a:t>
                      </a:r>
                      <a:endParaRPr lang="en-TH" sz="1200" kern="100" dirty="0">
                        <a:effectLst/>
                        <a:latin typeface="+mn-lt"/>
                        <a:ea typeface="Calibri" panose="020F0502020204030204" pitchFamily="34" charset="0"/>
                        <a:cs typeface="Cordia New" panose="020B0304020202020204" pitchFamily="34" charset="-34"/>
                      </a:endParaRPr>
                    </a:p>
                  </a:txBody>
                  <a:tcPr marL="29438" marR="29438" marT="0" marB="0">
                    <a:solidFill>
                      <a:srgbClr val="5B9BD5"/>
                    </a:solidFill>
                  </a:tcPr>
                </a:tc>
                <a:extLst>
                  <a:ext uri="{0D108BD9-81ED-4DB2-BD59-A6C34878D82A}">
                    <a16:rowId xmlns:a16="http://schemas.microsoft.com/office/drawing/2014/main" val="2031555739"/>
                  </a:ext>
                </a:extLst>
              </a:tr>
            </a:tbl>
          </a:graphicData>
        </a:graphic>
      </p:graphicFrame>
    </p:spTree>
    <p:extLst>
      <p:ext uri="{BB962C8B-B14F-4D97-AF65-F5344CB8AC3E}">
        <p14:creationId xmlns:p14="http://schemas.microsoft.com/office/powerpoint/2010/main" val="2224793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C47DD9-C907-6A64-6F03-282C0A7B51A5}"/>
              </a:ext>
            </a:extLst>
          </p:cNvPr>
          <p:cNvSpPr txBox="1"/>
          <p:nvPr/>
        </p:nvSpPr>
        <p:spPr>
          <a:xfrm>
            <a:off x="1446858" y="1580995"/>
            <a:ext cx="9801466" cy="3539430"/>
          </a:xfrm>
          <a:prstGeom prst="rect">
            <a:avLst/>
          </a:prstGeom>
          <a:noFill/>
        </p:spPr>
        <p:txBody>
          <a:bodyPr wrap="none" rtlCol="0">
            <a:spAutoFit/>
          </a:bodyPr>
          <a:lstStyle/>
          <a:p>
            <a:r>
              <a:rPr lang="en-US" sz="2800" b="1" dirty="0"/>
              <a:t>Key Takeaways &amp; Way Forward </a:t>
            </a:r>
          </a:p>
          <a:p>
            <a:endParaRPr lang="en-US" sz="2800" b="1" dirty="0"/>
          </a:p>
          <a:p>
            <a:pPr marL="285750" indent="-285750">
              <a:buFont typeface="Arial" panose="020B0604020202020204" pitchFamily="34" charset="0"/>
              <a:buChar char="•"/>
            </a:pPr>
            <a:r>
              <a:rPr lang="en-US" sz="2800" dirty="0"/>
              <a:t>Risks are cumulative and interconnected</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Governance must match the scale and complexity of risks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Integrated responses provide a pathway to SAP development</a:t>
            </a:r>
          </a:p>
          <a:p>
            <a:endParaRPr lang="th-TH" sz="2800" dirty="0"/>
          </a:p>
        </p:txBody>
      </p:sp>
    </p:spTree>
    <p:extLst>
      <p:ext uri="{BB962C8B-B14F-4D97-AF65-F5344CB8AC3E}">
        <p14:creationId xmlns:p14="http://schemas.microsoft.com/office/powerpoint/2010/main" val="3168664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EFB6ACE-1130-9DCB-5A40-AF536BB952FB}"/>
              </a:ext>
            </a:extLst>
          </p:cNvPr>
          <p:cNvSpPr/>
          <p:nvPr/>
        </p:nvSpPr>
        <p:spPr>
          <a:xfrm>
            <a:off x="-11174" y="52251"/>
            <a:ext cx="12192000" cy="685800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3924300" y="1497463"/>
            <a:ext cx="4343400" cy="2123658"/>
          </a:xfrm>
          <a:prstGeom prst="rect">
            <a:avLst/>
          </a:prstGeom>
          <a:noFill/>
          <a:ln w="38100">
            <a:solidFill>
              <a:schemeClr val="bg1"/>
            </a:solidFill>
          </a:ln>
        </p:spPr>
        <p:txBody>
          <a:bodyPr wrap="square" rtlCol="0">
            <a:spAutoFit/>
          </a:bodyPr>
          <a:lstStyle/>
          <a:p>
            <a:pPr algn="ctr"/>
            <a:r>
              <a:rPr lang="id-ID"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THANK</a:t>
            </a:r>
            <a:r>
              <a:rPr lang="de-DE"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 YOU</a:t>
            </a:r>
            <a:endParaRPr lang="en-US"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Rectangle 1">
            <a:extLst>
              <a:ext uri="{FF2B5EF4-FFF2-40B4-BE49-F238E27FC236}">
                <a16:creationId xmlns:a16="http://schemas.microsoft.com/office/drawing/2014/main" id="{0DF1D056-9E77-BFBE-086B-B76DDA4C7037}"/>
              </a:ext>
            </a:extLst>
          </p:cNvPr>
          <p:cNvSpPr/>
          <p:nvPr/>
        </p:nvSpPr>
        <p:spPr>
          <a:xfrm rot="5400000">
            <a:off x="-1866526" y="1860361"/>
            <a:ext cx="3909483" cy="188761"/>
          </a:xfrm>
          <a:prstGeom prst="rect">
            <a:avLst/>
          </a:prstGeom>
          <a:solidFill>
            <a:srgbClr val="2068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4" name="Rectangle 3">
            <a:extLst>
              <a:ext uri="{FF2B5EF4-FFF2-40B4-BE49-F238E27FC236}">
                <a16:creationId xmlns:a16="http://schemas.microsoft.com/office/drawing/2014/main" id="{6328DB77-5D79-0450-92D5-AAC16819AD92}"/>
              </a:ext>
            </a:extLst>
          </p:cNvPr>
          <p:cNvSpPr/>
          <p:nvPr/>
        </p:nvSpPr>
        <p:spPr>
          <a:xfrm rot="5400000">
            <a:off x="-1864799" y="4810607"/>
            <a:ext cx="3909483" cy="185305"/>
          </a:xfrm>
          <a:prstGeom prst="rect">
            <a:avLst/>
          </a:prstGeom>
          <a:solidFill>
            <a:srgbClr val="4AA0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7" name="Rectangle 6">
            <a:extLst>
              <a:ext uri="{FF2B5EF4-FFF2-40B4-BE49-F238E27FC236}">
                <a16:creationId xmlns:a16="http://schemas.microsoft.com/office/drawing/2014/main" id="{355285B9-A26D-1A9C-9373-6BE511A88B7D}"/>
              </a:ext>
            </a:extLst>
          </p:cNvPr>
          <p:cNvSpPr/>
          <p:nvPr/>
        </p:nvSpPr>
        <p:spPr>
          <a:xfrm rot="5400000" flipV="1">
            <a:off x="-838073" y="3763985"/>
            <a:ext cx="1851433" cy="185305"/>
          </a:xfrm>
          <a:prstGeom prst="rect">
            <a:avLst/>
          </a:prstGeom>
          <a:solidFill>
            <a:srgbClr val="F0EC2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grpSp>
        <p:nvGrpSpPr>
          <p:cNvPr id="9" name="Group 10">
            <a:extLst>
              <a:ext uri="{FF2B5EF4-FFF2-40B4-BE49-F238E27FC236}">
                <a16:creationId xmlns:a16="http://schemas.microsoft.com/office/drawing/2014/main" id="{976E10B6-9D9F-FB70-34DA-89CFD710FCF7}"/>
              </a:ext>
            </a:extLst>
          </p:cNvPr>
          <p:cNvGrpSpPr>
            <a:grpSpLocks noChangeAspect="1"/>
          </p:cNvGrpSpPr>
          <p:nvPr/>
        </p:nvGrpSpPr>
        <p:grpSpPr bwMode="auto">
          <a:xfrm>
            <a:off x="4002821" y="4401895"/>
            <a:ext cx="328207" cy="328207"/>
            <a:chOff x="3799" y="2597"/>
            <a:chExt cx="264" cy="264"/>
          </a:xfrm>
        </p:grpSpPr>
        <p:sp>
          <p:nvSpPr>
            <p:cNvPr id="10" name="Freeform 12">
              <a:extLst>
                <a:ext uri="{FF2B5EF4-FFF2-40B4-BE49-F238E27FC236}">
                  <a16:creationId xmlns:a16="http://schemas.microsoft.com/office/drawing/2014/main" id="{806E4DEE-C973-88EE-34BF-B3D155C28497}"/>
                </a:ext>
              </a:extLst>
            </p:cNvPr>
            <p:cNvSpPr>
              <a:spLocks/>
            </p:cNvSpPr>
            <p:nvPr/>
          </p:nvSpPr>
          <p:spPr bwMode="auto">
            <a:xfrm>
              <a:off x="3799" y="2597"/>
              <a:ext cx="264" cy="264"/>
            </a:xfrm>
            <a:custGeom>
              <a:avLst/>
              <a:gdLst>
                <a:gd name="T0" fmla="*/ 1827 w 3436"/>
                <a:gd name="T1" fmla="*/ 3 h 3436"/>
                <a:gd name="T2" fmla="*/ 2039 w 3436"/>
                <a:gd name="T3" fmla="*/ 29 h 3436"/>
                <a:gd name="T4" fmla="*/ 2241 w 3436"/>
                <a:gd name="T5" fmla="*/ 81 h 3436"/>
                <a:gd name="T6" fmla="*/ 2435 w 3436"/>
                <a:gd name="T7" fmla="*/ 155 h 3436"/>
                <a:gd name="T8" fmla="*/ 2615 w 3436"/>
                <a:gd name="T9" fmla="*/ 252 h 3436"/>
                <a:gd name="T10" fmla="*/ 2782 w 3436"/>
                <a:gd name="T11" fmla="*/ 368 h 3436"/>
                <a:gd name="T12" fmla="*/ 2933 w 3436"/>
                <a:gd name="T13" fmla="*/ 503 h 3436"/>
                <a:gd name="T14" fmla="*/ 3068 w 3436"/>
                <a:gd name="T15" fmla="*/ 654 h 3436"/>
                <a:gd name="T16" fmla="*/ 3184 w 3436"/>
                <a:gd name="T17" fmla="*/ 821 h 3436"/>
                <a:gd name="T18" fmla="*/ 3281 w 3436"/>
                <a:gd name="T19" fmla="*/ 1001 h 3436"/>
                <a:gd name="T20" fmla="*/ 3355 w 3436"/>
                <a:gd name="T21" fmla="*/ 1195 h 3436"/>
                <a:gd name="T22" fmla="*/ 3407 w 3436"/>
                <a:gd name="T23" fmla="*/ 1397 h 3436"/>
                <a:gd name="T24" fmla="*/ 3433 w 3436"/>
                <a:gd name="T25" fmla="*/ 1608 h 3436"/>
                <a:gd name="T26" fmla="*/ 3433 w 3436"/>
                <a:gd name="T27" fmla="*/ 1826 h 3436"/>
                <a:gd name="T28" fmla="*/ 3407 w 3436"/>
                <a:gd name="T29" fmla="*/ 2038 h 3436"/>
                <a:gd name="T30" fmla="*/ 3355 w 3436"/>
                <a:gd name="T31" fmla="*/ 2241 h 3436"/>
                <a:gd name="T32" fmla="*/ 3281 w 3436"/>
                <a:gd name="T33" fmla="*/ 2433 h 3436"/>
                <a:gd name="T34" fmla="*/ 3184 w 3436"/>
                <a:gd name="T35" fmla="*/ 2614 h 3436"/>
                <a:gd name="T36" fmla="*/ 3068 w 3436"/>
                <a:gd name="T37" fmla="*/ 2780 h 3436"/>
                <a:gd name="T38" fmla="*/ 2933 w 3436"/>
                <a:gd name="T39" fmla="*/ 2932 h 3436"/>
                <a:gd name="T40" fmla="*/ 2782 w 3436"/>
                <a:gd name="T41" fmla="*/ 3068 h 3436"/>
                <a:gd name="T42" fmla="*/ 2615 w 3436"/>
                <a:gd name="T43" fmla="*/ 3184 h 3436"/>
                <a:gd name="T44" fmla="*/ 2435 w 3436"/>
                <a:gd name="T45" fmla="*/ 3280 h 3436"/>
                <a:gd name="T46" fmla="*/ 2241 w 3436"/>
                <a:gd name="T47" fmla="*/ 3355 h 3436"/>
                <a:gd name="T48" fmla="*/ 2039 w 3436"/>
                <a:gd name="T49" fmla="*/ 3406 h 3436"/>
                <a:gd name="T50" fmla="*/ 1827 w 3436"/>
                <a:gd name="T51" fmla="*/ 3433 h 3436"/>
                <a:gd name="T52" fmla="*/ 1610 w 3436"/>
                <a:gd name="T53" fmla="*/ 3433 h 3436"/>
                <a:gd name="T54" fmla="*/ 1398 w 3436"/>
                <a:gd name="T55" fmla="*/ 3406 h 3436"/>
                <a:gd name="T56" fmla="*/ 1195 w 3436"/>
                <a:gd name="T57" fmla="*/ 3355 h 3436"/>
                <a:gd name="T58" fmla="*/ 1003 w 3436"/>
                <a:gd name="T59" fmla="*/ 3280 h 3436"/>
                <a:gd name="T60" fmla="*/ 822 w 3436"/>
                <a:gd name="T61" fmla="*/ 3184 h 3436"/>
                <a:gd name="T62" fmla="*/ 655 w 3436"/>
                <a:gd name="T63" fmla="*/ 3068 h 3436"/>
                <a:gd name="T64" fmla="*/ 504 w 3436"/>
                <a:gd name="T65" fmla="*/ 2932 h 3436"/>
                <a:gd name="T66" fmla="*/ 368 w 3436"/>
                <a:gd name="T67" fmla="*/ 2780 h 3436"/>
                <a:gd name="T68" fmla="*/ 252 w 3436"/>
                <a:gd name="T69" fmla="*/ 2614 h 3436"/>
                <a:gd name="T70" fmla="*/ 156 w 3436"/>
                <a:gd name="T71" fmla="*/ 2433 h 3436"/>
                <a:gd name="T72" fmla="*/ 81 w 3436"/>
                <a:gd name="T73" fmla="*/ 2241 h 3436"/>
                <a:gd name="T74" fmla="*/ 30 w 3436"/>
                <a:gd name="T75" fmla="*/ 2038 h 3436"/>
                <a:gd name="T76" fmla="*/ 3 w 3436"/>
                <a:gd name="T77" fmla="*/ 1826 h 3436"/>
                <a:gd name="T78" fmla="*/ 3 w 3436"/>
                <a:gd name="T79" fmla="*/ 1608 h 3436"/>
                <a:gd name="T80" fmla="*/ 30 w 3436"/>
                <a:gd name="T81" fmla="*/ 1397 h 3436"/>
                <a:gd name="T82" fmla="*/ 81 w 3436"/>
                <a:gd name="T83" fmla="*/ 1195 h 3436"/>
                <a:gd name="T84" fmla="*/ 156 w 3436"/>
                <a:gd name="T85" fmla="*/ 1001 h 3436"/>
                <a:gd name="T86" fmla="*/ 252 w 3436"/>
                <a:gd name="T87" fmla="*/ 821 h 3436"/>
                <a:gd name="T88" fmla="*/ 368 w 3436"/>
                <a:gd name="T89" fmla="*/ 654 h 3436"/>
                <a:gd name="T90" fmla="*/ 504 w 3436"/>
                <a:gd name="T91" fmla="*/ 503 h 3436"/>
                <a:gd name="T92" fmla="*/ 655 w 3436"/>
                <a:gd name="T93" fmla="*/ 368 h 3436"/>
                <a:gd name="T94" fmla="*/ 822 w 3436"/>
                <a:gd name="T95" fmla="*/ 252 h 3436"/>
                <a:gd name="T96" fmla="*/ 1003 w 3436"/>
                <a:gd name="T97" fmla="*/ 155 h 3436"/>
                <a:gd name="T98" fmla="*/ 1195 w 3436"/>
                <a:gd name="T99" fmla="*/ 81 h 3436"/>
                <a:gd name="T100" fmla="*/ 1398 w 3436"/>
                <a:gd name="T101" fmla="*/ 29 h 3436"/>
                <a:gd name="T102" fmla="*/ 1610 w 3436"/>
                <a:gd name="T103" fmla="*/ 3 h 3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6" h="3436">
                  <a:moveTo>
                    <a:pt x="1719" y="0"/>
                  </a:moveTo>
                  <a:lnTo>
                    <a:pt x="1827" y="3"/>
                  </a:lnTo>
                  <a:lnTo>
                    <a:pt x="1934" y="12"/>
                  </a:lnTo>
                  <a:lnTo>
                    <a:pt x="2039" y="29"/>
                  </a:lnTo>
                  <a:lnTo>
                    <a:pt x="2141" y="52"/>
                  </a:lnTo>
                  <a:lnTo>
                    <a:pt x="2241" y="81"/>
                  </a:lnTo>
                  <a:lnTo>
                    <a:pt x="2340" y="115"/>
                  </a:lnTo>
                  <a:lnTo>
                    <a:pt x="2435" y="155"/>
                  </a:lnTo>
                  <a:lnTo>
                    <a:pt x="2526" y="201"/>
                  </a:lnTo>
                  <a:lnTo>
                    <a:pt x="2615" y="252"/>
                  </a:lnTo>
                  <a:lnTo>
                    <a:pt x="2700" y="307"/>
                  </a:lnTo>
                  <a:lnTo>
                    <a:pt x="2782" y="368"/>
                  </a:lnTo>
                  <a:lnTo>
                    <a:pt x="2859" y="433"/>
                  </a:lnTo>
                  <a:lnTo>
                    <a:pt x="2933" y="503"/>
                  </a:lnTo>
                  <a:lnTo>
                    <a:pt x="3003" y="576"/>
                  </a:lnTo>
                  <a:lnTo>
                    <a:pt x="3068" y="654"/>
                  </a:lnTo>
                  <a:lnTo>
                    <a:pt x="3128" y="735"/>
                  </a:lnTo>
                  <a:lnTo>
                    <a:pt x="3184" y="821"/>
                  </a:lnTo>
                  <a:lnTo>
                    <a:pt x="3235" y="910"/>
                  </a:lnTo>
                  <a:lnTo>
                    <a:pt x="3281" y="1001"/>
                  </a:lnTo>
                  <a:lnTo>
                    <a:pt x="3321" y="1096"/>
                  </a:lnTo>
                  <a:lnTo>
                    <a:pt x="3355" y="1195"/>
                  </a:lnTo>
                  <a:lnTo>
                    <a:pt x="3384" y="1295"/>
                  </a:lnTo>
                  <a:lnTo>
                    <a:pt x="3407" y="1397"/>
                  </a:lnTo>
                  <a:lnTo>
                    <a:pt x="3423" y="1502"/>
                  </a:lnTo>
                  <a:lnTo>
                    <a:pt x="3433" y="1608"/>
                  </a:lnTo>
                  <a:lnTo>
                    <a:pt x="3436" y="1717"/>
                  </a:lnTo>
                  <a:lnTo>
                    <a:pt x="3433" y="1826"/>
                  </a:lnTo>
                  <a:lnTo>
                    <a:pt x="3423" y="1933"/>
                  </a:lnTo>
                  <a:lnTo>
                    <a:pt x="3407" y="2038"/>
                  </a:lnTo>
                  <a:lnTo>
                    <a:pt x="3384" y="2141"/>
                  </a:lnTo>
                  <a:lnTo>
                    <a:pt x="3355" y="2241"/>
                  </a:lnTo>
                  <a:lnTo>
                    <a:pt x="3321" y="2338"/>
                  </a:lnTo>
                  <a:lnTo>
                    <a:pt x="3281" y="2433"/>
                  </a:lnTo>
                  <a:lnTo>
                    <a:pt x="3235" y="2525"/>
                  </a:lnTo>
                  <a:lnTo>
                    <a:pt x="3184" y="2614"/>
                  </a:lnTo>
                  <a:lnTo>
                    <a:pt x="3128" y="2699"/>
                  </a:lnTo>
                  <a:lnTo>
                    <a:pt x="3068" y="2780"/>
                  </a:lnTo>
                  <a:lnTo>
                    <a:pt x="3003" y="2858"/>
                  </a:lnTo>
                  <a:lnTo>
                    <a:pt x="2933" y="2932"/>
                  </a:lnTo>
                  <a:lnTo>
                    <a:pt x="2859" y="3002"/>
                  </a:lnTo>
                  <a:lnTo>
                    <a:pt x="2782" y="3068"/>
                  </a:lnTo>
                  <a:lnTo>
                    <a:pt x="2700" y="3128"/>
                  </a:lnTo>
                  <a:lnTo>
                    <a:pt x="2615" y="3184"/>
                  </a:lnTo>
                  <a:lnTo>
                    <a:pt x="2526" y="3234"/>
                  </a:lnTo>
                  <a:lnTo>
                    <a:pt x="2435" y="3280"/>
                  </a:lnTo>
                  <a:lnTo>
                    <a:pt x="2340" y="3320"/>
                  </a:lnTo>
                  <a:lnTo>
                    <a:pt x="2241" y="3355"/>
                  </a:lnTo>
                  <a:lnTo>
                    <a:pt x="2141" y="3383"/>
                  </a:lnTo>
                  <a:lnTo>
                    <a:pt x="2039" y="3406"/>
                  </a:lnTo>
                  <a:lnTo>
                    <a:pt x="1934" y="3422"/>
                  </a:lnTo>
                  <a:lnTo>
                    <a:pt x="1827" y="3433"/>
                  </a:lnTo>
                  <a:lnTo>
                    <a:pt x="1719" y="3436"/>
                  </a:lnTo>
                  <a:lnTo>
                    <a:pt x="1610" y="3433"/>
                  </a:lnTo>
                  <a:lnTo>
                    <a:pt x="1502" y="3422"/>
                  </a:lnTo>
                  <a:lnTo>
                    <a:pt x="1398" y="3406"/>
                  </a:lnTo>
                  <a:lnTo>
                    <a:pt x="1295" y="3383"/>
                  </a:lnTo>
                  <a:lnTo>
                    <a:pt x="1195" y="3355"/>
                  </a:lnTo>
                  <a:lnTo>
                    <a:pt x="1097" y="3320"/>
                  </a:lnTo>
                  <a:lnTo>
                    <a:pt x="1003" y="3280"/>
                  </a:lnTo>
                  <a:lnTo>
                    <a:pt x="911" y="3234"/>
                  </a:lnTo>
                  <a:lnTo>
                    <a:pt x="822" y="3184"/>
                  </a:lnTo>
                  <a:lnTo>
                    <a:pt x="737" y="3128"/>
                  </a:lnTo>
                  <a:lnTo>
                    <a:pt x="655" y="3068"/>
                  </a:lnTo>
                  <a:lnTo>
                    <a:pt x="577" y="3002"/>
                  </a:lnTo>
                  <a:lnTo>
                    <a:pt x="504" y="2932"/>
                  </a:lnTo>
                  <a:lnTo>
                    <a:pt x="434" y="2858"/>
                  </a:lnTo>
                  <a:lnTo>
                    <a:pt x="368" y="2780"/>
                  </a:lnTo>
                  <a:lnTo>
                    <a:pt x="308" y="2699"/>
                  </a:lnTo>
                  <a:lnTo>
                    <a:pt x="252" y="2614"/>
                  </a:lnTo>
                  <a:lnTo>
                    <a:pt x="202" y="2525"/>
                  </a:lnTo>
                  <a:lnTo>
                    <a:pt x="156" y="2433"/>
                  </a:lnTo>
                  <a:lnTo>
                    <a:pt x="116" y="2338"/>
                  </a:lnTo>
                  <a:lnTo>
                    <a:pt x="81" y="2241"/>
                  </a:lnTo>
                  <a:lnTo>
                    <a:pt x="53" y="2141"/>
                  </a:lnTo>
                  <a:lnTo>
                    <a:pt x="30" y="2038"/>
                  </a:lnTo>
                  <a:lnTo>
                    <a:pt x="14" y="1933"/>
                  </a:lnTo>
                  <a:lnTo>
                    <a:pt x="3" y="1826"/>
                  </a:lnTo>
                  <a:lnTo>
                    <a:pt x="0" y="1717"/>
                  </a:lnTo>
                  <a:lnTo>
                    <a:pt x="3" y="1608"/>
                  </a:lnTo>
                  <a:lnTo>
                    <a:pt x="14" y="1502"/>
                  </a:lnTo>
                  <a:lnTo>
                    <a:pt x="30" y="1397"/>
                  </a:lnTo>
                  <a:lnTo>
                    <a:pt x="53" y="1295"/>
                  </a:lnTo>
                  <a:lnTo>
                    <a:pt x="81" y="1195"/>
                  </a:lnTo>
                  <a:lnTo>
                    <a:pt x="116" y="1096"/>
                  </a:lnTo>
                  <a:lnTo>
                    <a:pt x="156" y="1001"/>
                  </a:lnTo>
                  <a:lnTo>
                    <a:pt x="202" y="910"/>
                  </a:lnTo>
                  <a:lnTo>
                    <a:pt x="252" y="821"/>
                  </a:lnTo>
                  <a:lnTo>
                    <a:pt x="308" y="735"/>
                  </a:lnTo>
                  <a:lnTo>
                    <a:pt x="368" y="654"/>
                  </a:lnTo>
                  <a:lnTo>
                    <a:pt x="434" y="576"/>
                  </a:lnTo>
                  <a:lnTo>
                    <a:pt x="504" y="503"/>
                  </a:lnTo>
                  <a:lnTo>
                    <a:pt x="577" y="433"/>
                  </a:lnTo>
                  <a:lnTo>
                    <a:pt x="655" y="368"/>
                  </a:lnTo>
                  <a:lnTo>
                    <a:pt x="737" y="307"/>
                  </a:lnTo>
                  <a:lnTo>
                    <a:pt x="822" y="252"/>
                  </a:lnTo>
                  <a:lnTo>
                    <a:pt x="911" y="201"/>
                  </a:lnTo>
                  <a:lnTo>
                    <a:pt x="1003" y="155"/>
                  </a:lnTo>
                  <a:lnTo>
                    <a:pt x="1097" y="115"/>
                  </a:lnTo>
                  <a:lnTo>
                    <a:pt x="1195" y="81"/>
                  </a:lnTo>
                  <a:lnTo>
                    <a:pt x="1295" y="52"/>
                  </a:lnTo>
                  <a:lnTo>
                    <a:pt x="1398" y="29"/>
                  </a:lnTo>
                  <a:lnTo>
                    <a:pt x="1502" y="12"/>
                  </a:lnTo>
                  <a:lnTo>
                    <a:pt x="1610" y="3"/>
                  </a:lnTo>
                  <a:lnTo>
                    <a:pt x="1719" y="0"/>
                  </a:lnTo>
                  <a:close/>
                </a:path>
              </a:pathLst>
            </a:custGeom>
            <a:solidFill>
              <a:srgbClr val="3B5998"/>
            </a:solidFill>
            <a:ln w="0">
              <a:solidFill>
                <a:srgbClr val="3B5998"/>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 name="Freeform 13">
              <a:extLst>
                <a:ext uri="{FF2B5EF4-FFF2-40B4-BE49-F238E27FC236}">
                  <a16:creationId xmlns:a16="http://schemas.microsoft.com/office/drawing/2014/main" id="{E8F13607-7B11-975D-98EC-B70523B91236}"/>
                </a:ext>
              </a:extLst>
            </p:cNvPr>
            <p:cNvSpPr>
              <a:spLocks/>
            </p:cNvSpPr>
            <p:nvPr/>
          </p:nvSpPr>
          <p:spPr bwMode="auto">
            <a:xfrm>
              <a:off x="3888" y="2648"/>
              <a:ext cx="80" cy="172"/>
            </a:xfrm>
            <a:custGeom>
              <a:avLst/>
              <a:gdLst>
                <a:gd name="T0" fmla="*/ 690 w 1034"/>
                <a:gd name="T1" fmla="*/ 0 h 2242"/>
                <a:gd name="T2" fmla="*/ 1034 w 1034"/>
                <a:gd name="T3" fmla="*/ 2 h 2242"/>
                <a:gd name="T4" fmla="*/ 1034 w 1034"/>
                <a:gd name="T5" fmla="*/ 385 h 2242"/>
                <a:gd name="T6" fmla="*/ 785 w 1034"/>
                <a:gd name="T7" fmla="*/ 385 h 2242"/>
                <a:gd name="T8" fmla="*/ 772 w 1034"/>
                <a:gd name="T9" fmla="*/ 385 h 2242"/>
                <a:gd name="T10" fmla="*/ 758 w 1034"/>
                <a:gd name="T11" fmla="*/ 387 h 2242"/>
                <a:gd name="T12" fmla="*/ 744 w 1034"/>
                <a:gd name="T13" fmla="*/ 391 h 2242"/>
                <a:gd name="T14" fmla="*/ 732 w 1034"/>
                <a:gd name="T15" fmla="*/ 398 h 2242"/>
                <a:gd name="T16" fmla="*/ 719 w 1034"/>
                <a:gd name="T17" fmla="*/ 406 h 2242"/>
                <a:gd name="T18" fmla="*/ 709 w 1034"/>
                <a:gd name="T19" fmla="*/ 417 h 2242"/>
                <a:gd name="T20" fmla="*/ 699 w 1034"/>
                <a:gd name="T21" fmla="*/ 430 h 2242"/>
                <a:gd name="T22" fmla="*/ 692 w 1034"/>
                <a:gd name="T23" fmla="*/ 447 h 2242"/>
                <a:gd name="T24" fmla="*/ 687 w 1034"/>
                <a:gd name="T25" fmla="*/ 467 h 2242"/>
                <a:gd name="T26" fmla="*/ 685 w 1034"/>
                <a:gd name="T27" fmla="*/ 492 h 2242"/>
                <a:gd name="T28" fmla="*/ 685 w 1034"/>
                <a:gd name="T29" fmla="*/ 724 h 2242"/>
                <a:gd name="T30" fmla="*/ 1033 w 1034"/>
                <a:gd name="T31" fmla="*/ 724 h 2242"/>
                <a:gd name="T32" fmla="*/ 993 w 1034"/>
                <a:gd name="T33" fmla="*/ 1119 h 2242"/>
                <a:gd name="T34" fmla="*/ 685 w 1034"/>
                <a:gd name="T35" fmla="*/ 1119 h 2242"/>
                <a:gd name="T36" fmla="*/ 685 w 1034"/>
                <a:gd name="T37" fmla="*/ 2242 h 2242"/>
                <a:gd name="T38" fmla="*/ 221 w 1034"/>
                <a:gd name="T39" fmla="*/ 2242 h 2242"/>
                <a:gd name="T40" fmla="*/ 221 w 1034"/>
                <a:gd name="T41" fmla="*/ 1119 h 2242"/>
                <a:gd name="T42" fmla="*/ 0 w 1034"/>
                <a:gd name="T43" fmla="*/ 1119 h 2242"/>
                <a:gd name="T44" fmla="*/ 0 w 1034"/>
                <a:gd name="T45" fmla="*/ 724 h 2242"/>
                <a:gd name="T46" fmla="*/ 221 w 1034"/>
                <a:gd name="T47" fmla="*/ 724 h 2242"/>
                <a:gd name="T48" fmla="*/ 221 w 1034"/>
                <a:gd name="T49" fmla="*/ 468 h 2242"/>
                <a:gd name="T50" fmla="*/ 222 w 1034"/>
                <a:gd name="T51" fmla="*/ 442 h 2242"/>
                <a:gd name="T52" fmla="*/ 224 w 1034"/>
                <a:gd name="T53" fmla="*/ 414 h 2242"/>
                <a:gd name="T54" fmla="*/ 227 w 1034"/>
                <a:gd name="T55" fmla="*/ 385 h 2242"/>
                <a:gd name="T56" fmla="*/ 232 w 1034"/>
                <a:gd name="T57" fmla="*/ 355 h 2242"/>
                <a:gd name="T58" fmla="*/ 239 w 1034"/>
                <a:gd name="T59" fmla="*/ 326 h 2242"/>
                <a:gd name="T60" fmla="*/ 247 w 1034"/>
                <a:gd name="T61" fmla="*/ 295 h 2242"/>
                <a:gd name="T62" fmla="*/ 258 w 1034"/>
                <a:gd name="T63" fmla="*/ 266 h 2242"/>
                <a:gd name="T64" fmla="*/ 270 w 1034"/>
                <a:gd name="T65" fmla="*/ 236 h 2242"/>
                <a:gd name="T66" fmla="*/ 285 w 1034"/>
                <a:gd name="T67" fmla="*/ 208 h 2242"/>
                <a:gd name="T68" fmla="*/ 303 w 1034"/>
                <a:gd name="T69" fmla="*/ 179 h 2242"/>
                <a:gd name="T70" fmla="*/ 322 w 1034"/>
                <a:gd name="T71" fmla="*/ 153 h 2242"/>
                <a:gd name="T72" fmla="*/ 345 w 1034"/>
                <a:gd name="T73" fmla="*/ 126 h 2242"/>
                <a:gd name="T74" fmla="*/ 371 w 1034"/>
                <a:gd name="T75" fmla="*/ 103 h 2242"/>
                <a:gd name="T76" fmla="*/ 398 w 1034"/>
                <a:gd name="T77" fmla="*/ 81 h 2242"/>
                <a:gd name="T78" fmla="*/ 430 w 1034"/>
                <a:gd name="T79" fmla="*/ 61 h 2242"/>
                <a:gd name="T80" fmla="*/ 465 w 1034"/>
                <a:gd name="T81" fmla="*/ 43 h 2242"/>
                <a:gd name="T82" fmla="*/ 503 w 1034"/>
                <a:gd name="T83" fmla="*/ 28 h 2242"/>
                <a:gd name="T84" fmla="*/ 544 w 1034"/>
                <a:gd name="T85" fmla="*/ 17 h 2242"/>
                <a:gd name="T86" fmla="*/ 588 w 1034"/>
                <a:gd name="T87" fmla="*/ 7 h 2242"/>
                <a:gd name="T88" fmla="*/ 637 w 1034"/>
                <a:gd name="T89" fmla="*/ 2 h 2242"/>
                <a:gd name="T90" fmla="*/ 690 w 1034"/>
                <a:gd name="T91"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4" h="2242">
                  <a:moveTo>
                    <a:pt x="690" y="0"/>
                  </a:moveTo>
                  <a:lnTo>
                    <a:pt x="1034" y="2"/>
                  </a:lnTo>
                  <a:lnTo>
                    <a:pt x="1034" y="385"/>
                  </a:lnTo>
                  <a:lnTo>
                    <a:pt x="785" y="385"/>
                  </a:lnTo>
                  <a:lnTo>
                    <a:pt x="772" y="385"/>
                  </a:lnTo>
                  <a:lnTo>
                    <a:pt x="758" y="387"/>
                  </a:lnTo>
                  <a:lnTo>
                    <a:pt x="744" y="391"/>
                  </a:lnTo>
                  <a:lnTo>
                    <a:pt x="732" y="398"/>
                  </a:lnTo>
                  <a:lnTo>
                    <a:pt x="719" y="406"/>
                  </a:lnTo>
                  <a:lnTo>
                    <a:pt x="709" y="417"/>
                  </a:lnTo>
                  <a:lnTo>
                    <a:pt x="699" y="430"/>
                  </a:lnTo>
                  <a:lnTo>
                    <a:pt x="692" y="447"/>
                  </a:lnTo>
                  <a:lnTo>
                    <a:pt x="687" y="467"/>
                  </a:lnTo>
                  <a:lnTo>
                    <a:pt x="685" y="492"/>
                  </a:lnTo>
                  <a:lnTo>
                    <a:pt x="685" y="724"/>
                  </a:lnTo>
                  <a:lnTo>
                    <a:pt x="1033" y="724"/>
                  </a:lnTo>
                  <a:lnTo>
                    <a:pt x="993" y="1119"/>
                  </a:lnTo>
                  <a:lnTo>
                    <a:pt x="685" y="1119"/>
                  </a:lnTo>
                  <a:lnTo>
                    <a:pt x="685" y="2242"/>
                  </a:lnTo>
                  <a:lnTo>
                    <a:pt x="221" y="2242"/>
                  </a:lnTo>
                  <a:lnTo>
                    <a:pt x="221" y="1119"/>
                  </a:lnTo>
                  <a:lnTo>
                    <a:pt x="0" y="1119"/>
                  </a:lnTo>
                  <a:lnTo>
                    <a:pt x="0" y="724"/>
                  </a:lnTo>
                  <a:lnTo>
                    <a:pt x="221" y="724"/>
                  </a:lnTo>
                  <a:lnTo>
                    <a:pt x="221" y="468"/>
                  </a:lnTo>
                  <a:lnTo>
                    <a:pt x="222" y="442"/>
                  </a:lnTo>
                  <a:lnTo>
                    <a:pt x="224" y="414"/>
                  </a:lnTo>
                  <a:lnTo>
                    <a:pt x="227" y="385"/>
                  </a:lnTo>
                  <a:lnTo>
                    <a:pt x="232" y="355"/>
                  </a:lnTo>
                  <a:lnTo>
                    <a:pt x="239" y="326"/>
                  </a:lnTo>
                  <a:lnTo>
                    <a:pt x="247" y="295"/>
                  </a:lnTo>
                  <a:lnTo>
                    <a:pt x="258" y="266"/>
                  </a:lnTo>
                  <a:lnTo>
                    <a:pt x="270" y="236"/>
                  </a:lnTo>
                  <a:lnTo>
                    <a:pt x="285" y="208"/>
                  </a:lnTo>
                  <a:lnTo>
                    <a:pt x="303" y="179"/>
                  </a:lnTo>
                  <a:lnTo>
                    <a:pt x="322" y="153"/>
                  </a:lnTo>
                  <a:lnTo>
                    <a:pt x="345" y="126"/>
                  </a:lnTo>
                  <a:lnTo>
                    <a:pt x="371" y="103"/>
                  </a:lnTo>
                  <a:lnTo>
                    <a:pt x="398" y="81"/>
                  </a:lnTo>
                  <a:lnTo>
                    <a:pt x="430" y="61"/>
                  </a:lnTo>
                  <a:lnTo>
                    <a:pt x="465" y="43"/>
                  </a:lnTo>
                  <a:lnTo>
                    <a:pt x="503" y="28"/>
                  </a:lnTo>
                  <a:lnTo>
                    <a:pt x="544" y="17"/>
                  </a:lnTo>
                  <a:lnTo>
                    <a:pt x="588" y="7"/>
                  </a:lnTo>
                  <a:lnTo>
                    <a:pt x="637" y="2"/>
                  </a:lnTo>
                  <a:lnTo>
                    <a:pt x="69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pic>
        <p:nvPicPr>
          <p:cNvPr id="13" name="Graphic 12" descr="Internet with solid fill">
            <a:extLst>
              <a:ext uri="{FF2B5EF4-FFF2-40B4-BE49-F238E27FC236}">
                <a16:creationId xmlns:a16="http://schemas.microsoft.com/office/drawing/2014/main" id="{C675138A-4673-D39B-5198-D367C9E5F2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24301" y="3856638"/>
            <a:ext cx="509472" cy="509472"/>
          </a:xfrm>
          <a:prstGeom prst="rect">
            <a:avLst/>
          </a:prstGeom>
        </p:spPr>
      </p:pic>
      <p:sp>
        <p:nvSpPr>
          <p:cNvPr id="15" name="TextBox 14">
            <a:extLst>
              <a:ext uri="{FF2B5EF4-FFF2-40B4-BE49-F238E27FC236}">
                <a16:creationId xmlns:a16="http://schemas.microsoft.com/office/drawing/2014/main" id="{A80F9AF4-C2A4-ABEC-B0C4-18C119B13797}"/>
              </a:ext>
            </a:extLst>
          </p:cNvPr>
          <p:cNvSpPr txBox="1"/>
          <p:nvPr/>
        </p:nvSpPr>
        <p:spPr>
          <a:xfrm>
            <a:off x="4400097" y="3928602"/>
            <a:ext cx="4724237" cy="369332"/>
          </a:xfrm>
          <a:prstGeom prst="rect">
            <a:avLst/>
          </a:prstGeom>
          <a:noFill/>
        </p:spPr>
        <p:txBody>
          <a:bodyPr wrap="square">
            <a:spAutoFit/>
          </a:bodyPr>
          <a:lstStyle/>
          <a:p>
            <a:r>
              <a:rPr lang="en-US" dirty="0">
                <a:solidFill>
                  <a:srgbClr val="F0EC2B"/>
                </a:solidFill>
              </a:rPr>
              <a:t>WWW. DMCR.GO.TH</a:t>
            </a:r>
            <a:endParaRPr lang="en-001" dirty="0">
              <a:solidFill>
                <a:srgbClr val="F0EC2B"/>
              </a:solidFill>
            </a:endParaRPr>
          </a:p>
        </p:txBody>
      </p:sp>
      <p:sp>
        <p:nvSpPr>
          <p:cNvPr id="16" name="TextBox 15">
            <a:extLst>
              <a:ext uri="{FF2B5EF4-FFF2-40B4-BE49-F238E27FC236}">
                <a16:creationId xmlns:a16="http://schemas.microsoft.com/office/drawing/2014/main" id="{D5D5594F-E8A2-949C-B85B-CF9FAAC0ABF7}"/>
              </a:ext>
            </a:extLst>
          </p:cNvPr>
          <p:cNvSpPr txBox="1"/>
          <p:nvPr/>
        </p:nvSpPr>
        <p:spPr>
          <a:xfrm>
            <a:off x="4400097" y="4387388"/>
            <a:ext cx="5235516" cy="369332"/>
          </a:xfrm>
          <a:prstGeom prst="rect">
            <a:avLst/>
          </a:prstGeom>
          <a:noFill/>
        </p:spPr>
        <p:txBody>
          <a:bodyPr wrap="square">
            <a:spAutoFit/>
          </a:bodyPr>
          <a:lstStyle/>
          <a:p>
            <a:r>
              <a:rPr lang="en-001">
                <a:solidFill>
                  <a:srgbClr val="F0EC2B"/>
                </a:solidFill>
              </a:rPr>
              <a:t>https://www.facebook.com/DMCRTH</a:t>
            </a:r>
            <a:endParaRPr lang="en-001" dirty="0">
              <a:solidFill>
                <a:srgbClr val="F0EC2B"/>
              </a:solidFill>
            </a:endParaRPr>
          </a:p>
        </p:txBody>
      </p:sp>
      <p:pic>
        <p:nvPicPr>
          <p:cNvPr id="17" name="Picture 14">
            <a:extLst>
              <a:ext uri="{FF2B5EF4-FFF2-40B4-BE49-F238E27FC236}">
                <a16:creationId xmlns:a16="http://schemas.microsoft.com/office/drawing/2014/main" id="{22E9AE27-50AA-F808-3BA2-431E2349011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213" r="2" b="16777"/>
          <a:stretch>
            <a:fillRect/>
          </a:stretch>
        </p:blipFill>
        <p:spPr bwMode="auto">
          <a:xfrm>
            <a:off x="1696702" y="4792505"/>
            <a:ext cx="4524216" cy="2065495"/>
          </a:xfrm>
          <a:custGeom>
            <a:avLst/>
            <a:gdLst/>
            <a:ahLst/>
            <a:cxnLst/>
            <a:rect l="l" t="t" r="r" b="b"/>
            <a:pathLst>
              <a:path w="6023811" h="3346404">
                <a:moveTo>
                  <a:pt x="0" y="0"/>
                </a:moveTo>
                <a:lnTo>
                  <a:pt x="6023811" y="0"/>
                </a:lnTo>
                <a:lnTo>
                  <a:pt x="6023811" y="3346404"/>
                </a:lnTo>
                <a:lnTo>
                  <a:pt x="1549824" y="3346404"/>
                </a:lnTo>
                <a:close/>
              </a:path>
            </a:pathLst>
          </a:custGeom>
          <a:noFill/>
          <a:extLst>
            <a:ext uri="{909E8E84-426E-40DD-AFC4-6F175D3DCCD1}">
              <a14:hiddenFill xmlns:a14="http://schemas.microsoft.com/office/drawing/2010/main">
                <a:solidFill>
                  <a:srgbClr val="FFFFFF"/>
                </a:solidFill>
              </a14:hiddenFill>
            </a:ext>
          </a:extLst>
        </p:spPr>
      </p:pic>
      <p:pic>
        <p:nvPicPr>
          <p:cNvPr id="20" name="รูปภาพ 190" descr="คำอธิบาย: 181715_0">
            <a:extLst>
              <a:ext uri="{FF2B5EF4-FFF2-40B4-BE49-F238E27FC236}">
                <a16:creationId xmlns:a16="http://schemas.microsoft.com/office/drawing/2014/main" id="{465D196C-E4C9-73F0-C9F8-FE107F566F8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l="33349" r="14458" b="2"/>
          <a:stretch>
            <a:fillRect/>
          </a:stretch>
        </p:blipFill>
        <p:spPr bwMode="auto">
          <a:xfrm>
            <a:off x="8146933" y="4737659"/>
            <a:ext cx="2112681" cy="2137939"/>
          </a:xfrm>
          <a:prstGeom prst="rect">
            <a:avLst/>
          </a:prstGeom>
          <a:noFill/>
          <a:extLst>
            <a:ext uri="{909E8E84-426E-40DD-AFC4-6F175D3DCCD1}">
              <a14:hiddenFill xmlns:a14="http://schemas.microsoft.com/office/drawing/2010/main">
                <a:solidFill>
                  <a:srgbClr val="FFFFFF"/>
                </a:solidFill>
              </a14:hiddenFill>
            </a:ext>
          </a:extLst>
        </p:spPr>
      </p:pic>
      <p:pic>
        <p:nvPicPr>
          <p:cNvPr id="24" name="รูปภาพ 23">
            <a:extLst>
              <a:ext uri="{FF2B5EF4-FFF2-40B4-BE49-F238E27FC236}">
                <a16:creationId xmlns:a16="http://schemas.microsoft.com/office/drawing/2014/main" id="{650CFDDB-30F3-71DA-8804-35687FD63B97}"/>
              </a:ext>
            </a:extLst>
          </p:cNvPr>
          <p:cNvPicPr>
            <a:picLocks noChangeAspect="1"/>
          </p:cNvPicPr>
          <p:nvPr/>
        </p:nvPicPr>
        <p:blipFill>
          <a:blip r:embed="rId7"/>
          <a:srcRect l="16275" r="17849" b="4"/>
          <a:stretch>
            <a:fillRect/>
          </a:stretch>
        </p:blipFill>
        <p:spPr>
          <a:xfrm>
            <a:off x="10068144" y="4702506"/>
            <a:ext cx="2112682" cy="2207745"/>
          </a:xfrm>
          <a:prstGeom prst="rect">
            <a:avLst/>
          </a:prstGeom>
        </p:spPr>
      </p:pic>
      <p:pic>
        <p:nvPicPr>
          <p:cNvPr id="12" name="Picture 11" descr="A coral reef in the water&#10;&#10;AI-generated content may be incorrect.">
            <a:extLst>
              <a:ext uri="{FF2B5EF4-FFF2-40B4-BE49-F238E27FC236}">
                <a16:creationId xmlns:a16="http://schemas.microsoft.com/office/drawing/2014/main" id="{6FC61A11-99BF-B01F-C50A-4C80F7C23C6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1651" y="1199540"/>
            <a:ext cx="2798996" cy="2421581"/>
          </a:xfrm>
          <a:prstGeom prst="rect">
            <a:avLst/>
          </a:prstGeom>
        </p:spPr>
      </p:pic>
      <p:pic>
        <p:nvPicPr>
          <p:cNvPr id="26" name="Picture 25" descr="A tree next to a body of water&#10;&#10;AI-generated content may be incorrect.">
            <a:extLst>
              <a:ext uri="{FF2B5EF4-FFF2-40B4-BE49-F238E27FC236}">
                <a16:creationId xmlns:a16="http://schemas.microsoft.com/office/drawing/2014/main" id="{64F73BA2-FF06-BC68-B9BF-308E20D5171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0296" y="4737658"/>
            <a:ext cx="3102492" cy="2159531"/>
          </a:xfrm>
          <a:prstGeom prst="rect">
            <a:avLst/>
          </a:prstGeom>
        </p:spPr>
      </p:pic>
      <p:pic>
        <p:nvPicPr>
          <p:cNvPr id="28" name="Picture 27" descr="A hand holding a jar of green liquid&#10;&#10;AI-generated content may be incorrect.">
            <a:extLst>
              <a:ext uri="{FF2B5EF4-FFF2-40B4-BE49-F238E27FC236}">
                <a16:creationId xmlns:a16="http://schemas.microsoft.com/office/drawing/2014/main" id="{062D66EA-0FCC-1868-75DB-C91134EE64D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30663" y="4777535"/>
            <a:ext cx="1906525" cy="2113182"/>
          </a:xfrm>
          <a:prstGeom prst="rect">
            <a:avLst/>
          </a:prstGeom>
        </p:spPr>
      </p:pic>
      <p:pic>
        <p:nvPicPr>
          <p:cNvPr id="30" name="Picture 29" descr="A fish swimming in the water&#10;&#10;AI-generated content may be incorrect.">
            <a:extLst>
              <a:ext uri="{FF2B5EF4-FFF2-40B4-BE49-F238E27FC236}">
                <a16:creationId xmlns:a16="http://schemas.microsoft.com/office/drawing/2014/main" id="{0A65C527-4512-9D3F-70CC-89FD23426E94}"/>
              </a:ext>
            </a:extLst>
          </p:cNvPr>
          <p:cNvPicPr>
            <a:picLocks noChangeAspect="1"/>
          </p:cNvPicPr>
          <p:nvPr/>
        </p:nvPicPr>
        <p:blipFill>
          <a:blip r:embed="rId11" cstate="print">
            <a:extLst>
              <a:ext uri="{28A0092B-C50C-407E-A947-70E740481C1C}">
                <a14:useLocalDpi xmlns:a14="http://schemas.microsoft.com/office/drawing/2010/main" val="0"/>
              </a:ext>
            </a:extLst>
          </a:blip>
          <a:srcRect l="23210" r="10631"/>
          <a:stretch>
            <a:fillRect/>
          </a:stretch>
        </p:blipFill>
        <p:spPr>
          <a:xfrm>
            <a:off x="8807515" y="1288074"/>
            <a:ext cx="2798996" cy="2397422"/>
          </a:xfrm>
          <a:prstGeom prst="rect">
            <a:avLst/>
          </a:prstGeom>
        </p:spPr>
      </p:pic>
    </p:spTree>
    <p:extLst>
      <p:ext uri="{BB962C8B-B14F-4D97-AF65-F5344CB8AC3E}">
        <p14:creationId xmlns:p14="http://schemas.microsoft.com/office/powerpoint/2010/main" val="376883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E0B09C-3300-E998-8CE8-6ABA2F989BF0}"/>
              </a:ext>
            </a:extLst>
          </p:cNvPr>
          <p:cNvSpPr txBox="1"/>
          <p:nvPr/>
        </p:nvSpPr>
        <p:spPr>
          <a:xfrm>
            <a:off x="2047179" y="1608636"/>
            <a:ext cx="10144821" cy="3170099"/>
          </a:xfrm>
          <a:prstGeom prst="rect">
            <a:avLst/>
          </a:prstGeom>
          <a:noFill/>
        </p:spPr>
        <p:txBody>
          <a:bodyPr wrap="square">
            <a:spAutoFit/>
          </a:bodyPr>
          <a:lstStyle/>
          <a:p>
            <a:pPr>
              <a:buNone/>
            </a:pPr>
            <a:r>
              <a:rPr lang="en-US" sz="4000" b="1" dirty="0"/>
              <a:t>From Diagnosis to Action (Tables 1–5)</a:t>
            </a:r>
          </a:p>
          <a:p>
            <a:pPr>
              <a:buNone/>
            </a:pPr>
            <a:endParaRPr lang="en-US" sz="4000" dirty="0"/>
          </a:p>
          <a:p>
            <a:pPr>
              <a:buFont typeface="Arial" panose="020B0604020202020204" pitchFamily="34" charset="0"/>
              <a:buChar char="•"/>
            </a:pPr>
            <a:r>
              <a:rPr lang="en-US" sz="4000" dirty="0"/>
              <a:t> Risks &amp; vulnerabilities</a:t>
            </a:r>
          </a:p>
          <a:p>
            <a:pPr>
              <a:buFont typeface="Arial" panose="020B0604020202020204" pitchFamily="34" charset="0"/>
              <a:buChar char="•"/>
            </a:pPr>
            <a:r>
              <a:rPr lang="en-US" sz="4000" dirty="0"/>
              <a:t> Governance capacity and gaps</a:t>
            </a:r>
          </a:p>
          <a:p>
            <a:pPr>
              <a:buFont typeface="Arial" panose="020B0604020202020204" pitchFamily="34" charset="0"/>
              <a:buChar char="•"/>
            </a:pPr>
            <a:r>
              <a:rPr lang="en-US" sz="4000" dirty="0"/>
              <a:t> Strategic responses</a:t>
            </a:r>
          </a:p>
        </p:txBody>
      </p:sp>
    </p:spTree>
    <p:extLst>
      <p:ext uri="{BB962C8B-B14F-4D97-AF65-F5344CB8AC3E}">
        <p14:creationId xmlns:p14="http://schemas.microsoft.com/office/powerpoint/2010/main" val="4083387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8ECAB5-4068-4055-93EA-85BC00B1AEC2}"/>
              </a:ext>
            </a:extLst>
          </p:cNvPr>
          <p:cNvSpPr txBox="1"/>
          <p:nvPr/>
        </p:nvSpPr>
        <p:spPr>
          <a:xfrm>
            <a:off x="2240279" y="674400"/>
            <a:ext cx="7846828" cy="5632311"/>
          </a:xfrm>
          <a:prstGeom prst="rect">
            <a:avLst/>
          </a:prstGeom>
          <a:noFill/>
        </p:spPr>
        <p:txBody>
          <a:bodyPr wrap="none" rtlCol="0">
            <a:spAutoFit/>
          </a:bodyPr>
          <a:lstStyle/>
          <a:p>
            <a:r>
              <a:rPr lang="en-US" sz="4000" b="1" dirty="0"/>
              <a:t>Key Risks &amp; Vulnerabilities (2025)</a:t>
            </a:r>
          </a:p>
          <a:p>
            <a:r>
              <a:rPr lang="en-US" sz="4000" b="1" dirty="0"/>
              <a:t> </a:t>
            </a:r>
          </a:p>
          <a:p>
            <a:r>
              <a:rPr lang="en-US" sz="4000" dirty="0"/>
              <a:t>Climate change and sea-level rise</a:t>
            </a:r>
          </a:p>
          <a:p>
            <a:r>
              <a:rPr lang="en-US" sz="4000" dirty="0"/>
              <a:t>Socioeconomic exposure</a:t>
            </a:r>
          </a:p>
          <a:p>
            <a:r>
              <a:rPr lang="en-US" sz="4000" dirty="0"/>
              <a:t>Pollution pressures</a:t>
            </a:r>
          </a:p>
          <a:p>
            <a:r>
              <a:rPr lang="en-US" sz="4000" dirty="0"/>
              <a:t>Ecosystem degradation</a:t>
            </a:r>
          </a:p>
          <a:p>
            <a:r>
              <a:rPr lang="en-US" sz="4000" dirty="0"/>
              <a:t>Fisheries risks</a:t>
            </a:r>
          </a:p>
          <a:p>
            <a:endParaRPr lang="en-US" sz="4000" dirty="0"/>
          </a:p>
          <a:p>
            <a:endParaRPr lang="th-TH" sz="4000" dirty="0"/>
          </a:p>
        </p:txBody>
      </p:sp>
    </p:spTree>
    <p:extLst>
      <p:ext uri="{BB962C8B-B14F-4D97-AF65-F5344CB8AC3E}">
        <p14:creationId xmlns:p14="http://schemas.microsoft.com/office/powerpoint/2010/main" val="3406096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9D624F-118E-F8C6-DB85-A25AB6915F53}"/>
              </a:ext>
            </a:extLst>
          </p:cNvPr>
          <p:cNvSpPr txBox="1"/>
          <p:nvPr/>
        </p:nvSpPr>
        <p:spPr>
          <a:xfrm>
            <a:off x="7168210" y="0"/>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a:t>COUNTRY TDA REPORT PRESENTATION OUTLINE</a:t>
            </a:r>
            <a:endParaRPr lang="en-001" b="1" dirty="0"/>
          </a:p>
        </p:txBody>
      </p:sp>
      <p:graphicFrame>
        <p:nvGraphicFramePr>
          <p:cNvPr id="4" name="Table 3">
            <a:extLst>
              <a:ext uri="{FF2B5EF4-FFF2-40B4-BE49-F238E27FC236}">
                <a16:creationId xmlns:a16="http://schemas.microsoft.com/office/drawing/2014/main" id="{3B5C7753-8BF3-81D4-F079-50DC313AF231}"/>
              </a:ext>
            </a:extLst>
          </p:cNvPr>
          <p:cNvGraphicFramePr>
            <a:graphicFrameLocks noGrp="1"/>
          </p:cNvGraphicFramePr>
          <p:nvPr>
            <p:extLst>
              <p:ext uri="{D42A27DB-BD31-4B8C-83A1-F6EECF244321}">
                <p14:modId xmlns:p14="http://schemas.microsoft.com/office/powerpoint/2010/main" val="2861518574"/>
              </p:ext>
            </p:extLst>
          </p:nvPr>
        </p:nvGraphicFramePr>
        <p:xfrm>
          <a:off x="1297568" y="1586044"/>
          <a:ext cx="10443520" cy="4160393"/>
        </p:xfrm>
        <a:graphic>
          <a:graphicData uri="http://schemas.openxmlformats.org/drawingml/2006/table">
            <a:tbl>
              <a:tblPr firstRow="1" firstCol="1" bandRow="1">
                <a:tableStyleId>{5202B0CA-FC54-4496-8BCA-5EF66A818D29}</a:tableStyleId>
              </a:tblPr>
              <a:tblGrid>
                <a:gridCol w="1986101">
                  <a:extLst>
                    <a:ext uri="{9D8B030D-6E8A-4147-A177-3AD203B41FA5}">
                      <a16:colId xmlns:a16="http://schemas.microsoft.com/office/drawing/2014/main" val="2927522007"/>
                    </a:ext>
                  </a:extLst>
                </a:gridCol>
                <a:gridCol w="3880265">
                  <a:extLst>
                    <a:ext uri="{9D8B030D-6E8A-4147-A177-3AD203B41FA5}">
                      <a16:colId xmlns:a16="http://schemas.microsoft.com/office/drawing/2014/main" val="3470583433"/>
                    </a:ext>
                  </a:extLst>
                </a:gridCol>
                <a:gridCol w="4577154">
                  <a:extLst>
                    <a:ext uri="{9D8B030D-6E8A-4147-A177-3AD203B41FA5}">
                      <a16:colId xmlns:a16="http://schemas.microsoft.com/office/drawing/2014/main" val="3448581834"/>
                    </a:ext>
                  </a:extLst>
                </a:gridCol>
              </a:tblGrid>
              <a:tr h="127411">
                <a:tc>
                  <a:txBody>
                    <a:bodyPr/>
                    <a:lstStyle/>
                    <a:p>
                      <a:pPr algn="ctr">
                        <a:lnSpc>
                          <a:spcPct val="107000"/>
                        </a:lnSpc>
                        <a:spcAft>
                          <a:spcPts val="800"/>
                        </a:spcAft>
                        <a:buNone/>
                      </a:pPr>
                      <a:r>
                        <a:rPr lang="en-US" sz="1800" kern="100">
                          <a:effectLst/>
                        </a:rPr>
                        <a:t>Risk Category</a:t>
                      </a:r>
                      <a:endParaRPr lang="en-TH" sz="1800" kern="100">
                        <a:effectLst/>
                        <a:latin typeface="+mn-lt"/>
                        <a:ea typeface="Calibri" panose="020F0502020204030204" pitchFamily="34" charset="0"/>
                        <a:cs typeface="Calibri" panose="020F0502020204030204" pitchFamily="34" charset="0"/>
                      </a:endParaRPr>
                    </a:p>
                  </a:txBody>
                  <a:tcPr marL="42652" marR="42652" marT="0" marB="0" anchor="ctr"/>
                </a:tc>
                <a:tc>
                  <a:txBody>
                    <a:bodyPr/>
                    <a:lstStyle/>
                    <a:p>
                      <a:pPr algn="ctr">
                        <a:lnSpc>
                          <a:spcPct val="107000"/>
                        </a:lnSpc>
                        <a:spcAft>
                          <a:spcPts val="800"/>
                        </a:spcAft>
                        <a:buNone/>
                      </a:pPr>
                      <a:r>
                        <a:rPr lang="en-US" sz="1800" kern="100">
                          <a:effectLst/>
                        </a:rPr>
                        <a:t>Risk</a:t>
                      </a:r>
                      <a:endParaRPr lang="en-TH" sz="1800" kern="100">
                        <a:effectLst/>
                        <a:latin typeface="+mn-lt"/>
                        <a:ea typeface="Calibri" panose="020F0502020204030204" pitchFamily="34" charset="0"/>
                        <a:cs typeface="Calibri" panose="020F0502020204030204" pitchFamily="34" charset="0"/>
                      </a:endParaRPr>
                    </a:p>
                  </a:txBody>
                  <a:tcPr marL="42652" marR="42652" marT="0" marB="0" anchor="ctr"/>
                </a:tc>
                <a:tc>
                  <a:txBody>
                    <a:bodyPr/>
                    <a:lstStyle/>
                    <a:p>
                      <a:pPr algn="ctr">
                        <a:lnSpc>
                          <a:spcPct val="107000"/>
                        </a:lnSpc>
                        <a:spcAft>
                          <a:spcPts val="800"/>
                        </a:spcAft>
                        <a:buNone/>
                      </a:pPr>
                      <a:r>
                        <a:rPr lang="en-US" sz="1800" kern="100">
                          <a:effectLst/>
                        </a:rPr>
                        <a:t>Vulnerability</a:t>
                      </a:r>
                      <a:endParaRPr lang="en-TH" sz="1800" kern="100">
                        <a:effectLst/>
                        <a:latin typeface="+mn-lt"/>
                        <a:ea typeface="Calibri" panose="020F0502020204030204" pitchFamily="34" charset="0"/>
                        <a:cs typeface="Calibri" panose="020F0502020204030204" pitchFamily="34" charset="0"/>
                      </a:endParaRPr>
                    </a:p>
                  </a:txBody>
                  <a:tcPr marL="42652" marR="42652" marT="0" marB="0" anchor="ctr"/>
                </a:tc>
                <a:extLst>
                  <a:ext uri="{0D108BD9-81ED-4DB2-BD59-A6C34878D82A}">
                    <a16:rowId xmlns:a16="http://schemas.microsoft.com/office/drawing/2014/main" val="1134751232"/>
                  </a:ext>
                </a:extLst>
              </a:tr>
              <a:tr h="127411">
                <a:tc gridSpan="3">
                  <a:txBody>
                    <a:bodyPr/>
                    <a:lstStyle/>
                    <a:p>
                      <a:pPr>
                        <a:lnSpc>
                          <a:spcPct val="107000"/>
                        </a:lnSpc>
                        <a:spcAft>
                          <a:spcPts val="800"/>
                        </a:spcAft>
                        <a:buNone/>
                      </a:pPr>
                      <a:r>
                        <a:rPr lang="en-US" sz="1800" kern="100" dirty="0">
                          <a:effectLst/>
                        </a:rPr>
                        <a:t>1. Exposure to climate change impacts/Exposure of population and livelihood </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nchor="ctr">
                    <a:solidFill>
                      <a:schemeClr val="bg1">
                        <a:lumMod val="85000"/>
                      </a:schemeClr>
                    </a:solidFill>
                  </a:tcPr>
                </a:tc>
                <a:tc hMerge="1">
                  <a:txBody>
                    <a:bodyPr/>
                    <a:lstStyle/>
                    <a:p>
                      <a:endParaRPr lang="en-TH"/>
                    </a:p>
                  </a:txBody>
                  <a:tcPr/>
                </a:tc>
                <a:tc hMerge="1">
                  <a:txBody>
                    <a:bodyPr/>
                    <a:lstStyle/>
                    <a:p>
                      <a:endParaRPr lang="en-TH"/>
                    </a:p>
                  </a:txBody>
                  <a:tcPr/>
                </a:tc>
                <a:extLst>
                  <a:ext uri="{0D108BD9-81ED-4DB2-BD59-A6C34878D82A}">
                    <a16:rowId xmlns:a16="http://schemas.microsoft.com/office/drawing/2014/main" val="3130743107"/>
                  </a:ext>
                </a:extLst>
              </a:tr>
              <a:tr h="260741">
                <a:tc rowSpan="2">
                  <a:txBody>
                    <a:bodyPr/>
                    <a:lstStyle/>
                    <a:p>
                      <a:pPr>
                        <a:lnSpc>
                          <a:spcPct val="107000"/>
                        </a:lnSpc>
                        <a:spcAft>
                          <a:spcPts val="800"/>
                        </a:spcAft>
                        <a:buNone/>
                      </a:pPr>
                      <a:r>
                        <a:rPr lang="en-US" sz="1800" kern="100" dirty="0">
                          <a:effectLst/>
                        </a:rPr>
                        <a:t>1.1 Exposure to climate change impacts</a:t>
                      </a:r>
                    </a:p>
                    <a:p>
                      <a:pPr>
                        <a:lnSpc>
                          <a:spcPct val="107000"/>
                        </a:lnSpc>
                        <a:spcAft>
                          <a:spcPts val="800"/>
                        </a:spcAft>
                        <a:buNone/>
                      </a:pPr>
                      <a:r>
                        <a:rPr lang="en-US" sz="1800" kern="100" dirty="0">
                          <a:effectLst/>
                        </a:rPr>
                        <a:t> </a:t>
                      </a:r>
                      <a:endParaRPr lang="en-TH" sz="1800" kern="100" dirty="0">
                        <a:effectLst/>
                        <a:latin typeface="+mn-lt"/>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dirty="0">
                          <a:effectLst/>
                        </a:rPr>
                        <a:t>Coastal flooding and storm surge</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a:effectLst/>
                        </a:rPr>
                        <a:t>Low-lying coastal areas across the Gulf of Thailand are highly exposed</a:t>
                      </a:r>
                      <a:endParaRPr lang="en-TH" sz="1800" kern="10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extLst>
                  <a:ext uri="{0D108BD9-81ED-4DB2-BD59-A6C34878D82A}">
                    <a16:rowId xmlns:a16="http://schemas.microsoft.com/office/drawing/2014/main" val="1644274719"/>
                  </a:ext>
                </a:extLst>
              </a:tr>
              <a:tr h="127411">
                <a:tc vMerge="1">
                  <a:txBody>
                    <a:bodyPr/>
                    <a:lstStyle/>
                    <a:p>
                      <a:endParaRPr lang="en-TH" dirty="0"/>
                    </a:p>
                  </a:txBody>
                  <a:tcPr marL="42652" marR="42652" marT="0" marB="0"/>
                </a:tc>
                <a:tc>
                  <a:txBody>
                    <a:bodyPr/>
                    <a:lstStyle/>
                    <a:p>
                      <a:pPr>
                        <a:lnSpc>
                          <a:spcPct val="107000"/>
                        </a:lnSpc>
                        <a:spcAft>
                          <a:spcPts val="800"/>
                        </a:spcAft>
                        <a:buNone/>
                      </a:pPr>
                      <a:r>
                        <a:rPr lang="en-US" sz="1800" kern="100" dirty="0">
                          <a:effectLst/>
                        </a:rPr>
                        <a:t>Sea-level rise and coastal erosion</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dirty="0">
                          <a:effectLst/>
                        </a:rPr>
                        <a:t>Soft-sediment coastlines and estuaries face shoreline retreat</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extLst>
                  <a:ext uri="{0D108BD9-81ED-4DB2-BD59-A6C34878D82A}">
                    <a16:rowId xmlns:a16="http://schemas.microsoft.com/office/drawing/2014/main" val="714806524"/>
                  </a:ext>
                </a:extLst>
              </a:tr>
              <a:tr h="509899">
                <a:tc rowSpan="2">
                  <a:txBody>
                    <a:bodyPr/>
                    <a:lstStyle/>
                    <a:p>
                      <a:pPr>
                        <a:lnSpc>
                          <a:spcPct val="107000"/>
                        </a:lnSpc>
                        <a:spcAft>
                          <a:spcPts val="800"/>
                        </a:spcAft>
                        <a:buNone/>
                      </a:pPr>
                      <a:r>
                        <a:rPr lang="en-US" sz="1800" kern="100" dirty="0">
                          <a:effectLst/>
                        </a:rPr>
                        <a:t>1.2 Exposure of population and livelihoods to climate and other environmental impact </a:t>
                      </a:r>
                    </a:p>
                    <a:p>
                      <a:pPr>
                        <a:lnSpc>
                          <a:spcPct val="107000"/>
                        </a:lnSpc>
                        <a:spcAft>
                          <a:spcPts val="800"/>
                        </a:spcAft>
                        <a:buNone/>
                      </a:pPr>
                      <a:r>
                        <a:rPr lang="en-US" sz="1800" kern="100" dirty="0">
                          <a:effectLst/>
                        </a:rPr>
                        <a:t> </a:t>
                      </a:r>
                      <a:endParaRPr lang="en-TH" sz="1800" kern="100" dirty="0">
                        <a:effectLst/>
                        <a:latin typeface="+mn-lt"/>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dirty="0">
                          <a:effectLst/>
                        </a:rPr>
                        <a:t>High exposure of coastal urban populations and economic assets</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dirty="0">
                          <a:effectLst/>
                        </a:rPr>
                        <a:t>Dense population and asset concentration in Bangkok and the EEC increase vulnerability because a single extreme event can cause widespread damage  </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extLst>
                  <a:ext uri="{0D108BD9-81ED-4DB2-BD59-A6C34878D82A}">
                    <a16:rowId xmlns:a16="http://schemas.microsoft.com/office/drawing/2014/main" val="3955225855"/>
                  </a:ext>
                </a:extLst>
              </a:tr>
              <a:tr h="394070">
                <a:tc vMerge="1">
                  <a:txBody>
                    <a:bodyPr/>
                    <a:lstStyle/>
                    <a:p>
                      <a:endParaRPr lang="en-TH" dirty="0"/>
                    </a:p>
                  </a:txBody>
                  <a:tcPr marL="42652" marR="42652" marT="0" marB="0"/>
                </a:tc>
                <a:tc>
                  <a:txBody>
                    <a:bodyPr/>
                    <a:lstStyle/>
                    <a:p>
                      <a:pPr>
                        <a:lnSpc>
                          <a:spcPct val="107000"/>
                        </a:lnSpc>
                        <a:spcAft>
                          <a:spcPts val="800"/>
                        </a:spcAft>
                        <a:buNone/>
                      </a:pPr>
                      <a:r>
                        <a:rPr lang="en-US" sz="1800" kern="100" dirty="0">
                          <a:effectLst/>
                        </a:rPr>
                        <a:t>Livelihood dependence on coastal and marine resources</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tc>
                  <a:txBody>
                    <a:bodyPr/>
                    <a:lstStyle/>
                    <a:p>
                      <a:pPr>
                        <a:lnSpc>
                          <a:spcPct val="107000"/>
                        </a:lnSpc>
                        <a:spcAft>
                          <a:spcPts val="800"/>
                        </a:spcAft>
                        <a:buNone/>
                      </a:pPr>
                      <a:r>
                        <a:rPr lang="en-US" sz="1800" kern="100" dirty="0">
                          <a:effectLst/>
                        </a:rPr>
                        <a:t>Small-scale fishing communities in southern coastal provinces have limited livelihood alternatives, increasing vulnerability to climate and environmental shocks. </a:t>
                      </a:r>
                      <a:endParaRPr lang="en-TH" sz="18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2">
                        <a:lumMod val="20000"/>
                        <a:lumOff val="80000"/>
                      </a:schemeClr>
                    </a:solidFill>
                  </a:tcPr>
                </a:tc>
                <a:extLst>
                  <a:ext uri="{0D108BD9-81ED-4DB2-BD59-A6C34878D82A}">
                    <a16:rowId xmlns:a16="http://schemas.microsoft.com/office/drawing/2014/main" val="1540504530"/>
                  </a:ext>
                </a:extLst>
              </a:tr>
            </a:tbl>
          </a:graphicData>
        </a:graphic>
      </p:graphicFrame>
      <p:sp>
        <p:nvSpPr>
          <p:cNvPr id="8" name="TextBox 7">
            <a:extLst>
              <a:ext uri="{FF2B5EF4-FFF2-40B4-BE49-F238E27FC236}">
                <a16:creationId xmlns:a16="http://schemas.microsoft.com/office/drawing/2014/main" id="{F21DA47E-3671-FF52-63D8-CA84580D08F7}"/>
              </a:ext>
            </a:extLst>
          </p:cNvPr>
          <p:cNvSpPr txBox="1"/>
          <p:nvPr/>
        </p:nvSpPr>
        <p:spPr>
          <a:xfrm>
            <a:off x="495974" y="926897"/>
            <a:ext cx="7976155" cy="369332"/>
          </a:xfrm>
          <a:prstGeom prst="rect">
            <a:avLst/>
          </a:prstGeom>
          <a:noFill/>
        </p:spPr>
        <p:txBody>
          <a:bodyPr wrap="square">
            <a:spAutoFit/>
          </a:bodyPr>
          <a:lstStyle/>
          <a:p>
            <a:pPr algn="r"/>
            <a:r>
              <a:rPr lang="en-US" b="1" dirty="0">
                <a:solidFill>
                  <a:srgbClr val="2B3C94"/>
                </a:solidFill>
              </a:rPr>
              <a:t>I</a:t>
            </a:r>
            <a:r>
              <a:rPr lang="en-US" sz="1800" b="1" dirty="0">
                <a:solidFill>
                  <a:srgbClr val="2B3C94"/>
                </a:solidFill>
              </a:rPr>
              <a:t>. Key thematic/geographic areas of risk and vulnerability because of:</a:t>
            </a:r>
          </a:p>
        </p:txBody>
      </p:sp>
    </p:spTree>
    <p:extLst>
      <p:ext uri="{BB962C8B-B14F-4D97-AF65-F5344CB8AC3E}">
        <p14:creationId xmlns:p14="http://schemas.microsoft.com/office/powerpoint/2010/main" val="2632212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5790B0C-45E7-0528-B429-06F207F9A034}"/>
              </a:ext>
            </a:extLst>
          </p:cNvPr>
          <p:cNvGraphicFramePr>
            <a:graphicFrameLocks noGrp="1"/>
          </p:cNvGraphicFramePr>
          <p:nvPr>
            <p:extLst>
              <p:ext uri="{D42A27DB-BD31-4B8C-83A1-F6EECF244321}">
                <p14:modId xmlns:p14="http://schemas.microsoft.com/office/powerpoint/2010/main" val="3076880264"/>
              </p:ext>
            </p:extLst>
          </p:nvPr>
        </p:nvGraphicFramePr>
        <p:xfrm>
          <a:off x="1483037" y="598368"/>
          <a:ext cx="10531165" cy="5943527"/>
        </p:xfrm>
        <a:graphic>
          <a:graphicData uri="http://schemas.openxmlformats.org/drawingml/2006/table">
            <a:tbl>
              <a:tblPr firstRow="1" firstCol="1" bandRow="1">
                <a:tableStyleId>{5202B0CA-FC54-4496-8BCA-5EF66A818D29}</a:tableStyleId>
              </a:tblPr>
              <a:tblGrid>
                <a:gridCol w="1335114">
                  <a:extLst>
                    <a:ext uri="{9D8B030D-6E8A-4147-A177-3AD203B41FA5}">
                      <a16:colId xmlns:a16="http://schemas.microsoft.com/office/drawing/2014/main" val="2927522007"/>
                    </a:ext>
                  </a:extLst>
                </a:gridCol>
                <a:gridCol w="667654">
                  <a:extLst>
                    <a:ext uri="{9D8B030D-6E8A-4147-A177-3AD203B41FA5}">
                      <a16:colId xmlns:a16="http://schemas.microsoft.com/office/drawing/2014/main" val="4292096731"/>
                    </a:ext>
                  </a:extLst>
                </a:gridCol>
                <a:gridCol w="3912829">
                  <a:extLst>
                    <a:ext uri="{9D8B030D-6E8A-4147-A177-3AD203B41FA5}">
                      <a16:colId xmlns:a16="http://schemas.microsoft.com/office/drawing/2014/main" val="3470583433"/>
                    </a:ext>
                  </a:extLst>
                </a:gridCol>
                <a:gridCol w="4615568">
                  <a:extLst>
                    <a:ext uri="{9D8B030D-6E8A-4147-A177-3AD203B41FA5}">
                      <a16:colId xmlns:a16="http://schemas.microsoft.com/office/drawing/2014/main" val="3448581834"/>
                    </a:ext>
                  </a:extLst>
                </a:gridCol>
              </a:tblGrid>
              <a:tr h="157451">
                <a:tc gridSpan="2">
                  <a:txBody>
                    <a:bodyPr/>
                    <a:lstStyle/>
                    <a:p>
                      <a:pPr algn="ctr">
                        <a:lnSpc>
                          <a:spcPct val="107000"/>
                        </a:lnSpc>
                        <a:spcAft>
                          <a:spcPts val="800"/>
                        </a:spcAft>
                        <a:buNone/>
                      </a:pPr>
                      <a:r>
                        <a:rPr lang="en-US" sz="1050" kern="100" dirty="0">
                          <a:effectLst/>
                        </a:rPr>
                        <a:t>Risk Category</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nchor="ctr"/>
                </a:tc>
                <a:tc hMerge="1">
                  <a:txBody>
                    <a:bodyPr/>
                    <a:lstStyle/>
                    <a:p>
                      <a:pPr algn="ctr">
                        <a:lnSpc>
                          <a:spcPct val="107000"/>
                        </a:lnSpc>
                        <a:spcAft>
                          <a:spcPts val="800"/>
                        </a:spcAft>
                        <a:buNone/>
                      </a:pPr>
                      <a:endParaRPr lang="en-TH" sz="1050" kern="100" dirty="0">
                        <a:effectLst/>
                        <a:latin typeface="+mn-lt"/>
                        <a:ea typeface="Calibri" panose="020F0502020204030204" pitchFamily="34" charset="0"/>
                        <a:cs typeface="Calibri" panose="020F0502020204030204" pitchFamily="34" charset="0"/>
                      </a:endParaRPr>
                    </a:p>
                  </a:txBody>
                  <a:tcPr marL="42652" marR="42652" marT="0" marB="0" anchor="ctr"/>
                </a:tc>
                <a:tc>
                  <a:txBody>
                    <a:bodyPr/>
                    <a:lstStyle/>
                    <a:p>
                      <a:pPr algn="ctr">
                        <a:lnSpc>
                          <a:spcPct val="107000"/>
                        </a:lnSpc>
                        <a:spcAft>
                          <a:spcPts val="800"/>
                        </a:spcAft>
                        <a:buNone/>
                      </a:pPr>
                      <a:r>
                        <a:rPr lang="en-US" sz="1050" kern="100" dirty="0">
                          <a:effectLst/>
                        </a:rPr>
                        <a:t>Risk</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nchor="ctr"/>
                </a:tc>
                <a:tc>
                  <a:txBody>
                    <a:bodyPr/>
                    <a:lstStyle/>
                    <a:p>
                      <a:pPr algn="ctr">
                        <a:lnSpc>
                          <a:spcPct val="107000"/>
                        </a:lnSpc>
                        <a:spcAft>
                          <a:spcPts val="800"/>
                        </a:spcAft>
                        <a:buNone/>
                      </a:pPr>
                      <a:r>
                        <a:rPr lang="en-US" sz="1050" kern="100">
                          <a:effectLst/>
                        </a:rPr>
                        <a:t>Vulnerability</a:t>
                      </a:r>
                      <a:endParaRPr lang="en-TH" sz="1050" kern="100">
                        <a:effectLst/>
                        <a:latin typeface="+mn-lt"/>
                        <a:ea typeface="Calibri" panose="020F0502020204030204" pitchFamily="34" charset="0"/>
                        <a:cs typeface="Calibri" panose="020F0502020204030204" pitchFamily="34" charset="0"/>
                      </a:endParaRPr>
                    </a:p>
                  </a:txBody>
                  <a:tcPr marL="42652" marR="42652" marT="0" marB="0" anchor="ctr"/>
                </a:tc>
                <a:extLst>
                  <a:ext uri="{0D108BD9-81ED-4DB2-BD59-A6C34878D82A}">
                    <a16:rowId xmlns:a16="http://schemas.microsoft.com/office/drawing/2014/main" val="1134751232"/>
                  </a:ext>
                </a:extLst>
              </a:tr>
              <a:tr h="157451">
                <a:tc gridSpan="4">
                  <a:txBody>
                    <a:bodyPr/>
                    <a:lstStyle/>
                    <a:p>
                      <a:pPr>
                        <a:lnSpc>
                          <a:spcPct val="107000"/>
                        </a:lnSpc>
                        <a:spcAft>
                          <a:spcPts val="800"/>
                        </a:spcAft>
                        <a:buNone/>
                      </a:pPr>
                      <a:r>
                        <a:rPr lang="en-US" sz="1050" kern="100" dirty="0">
                          <a:effectLst/>
                        </a:rPr>
                        <a:t>1.3. Ecosystem exposure to climate and exploitation</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nchor="ctr"/>
                </a:tc>
                <a:tc hMerge="1">
                  <a:txBody>
                    <a:bodyPr/>
                    <a:lstStyle/>
                    <a:p>
                      <a:endParaRPr lang="en-TH"/>
                    </a:p>
                  </a:txBody>
                  <a:tcPr/>
                </a:tc>
                <a:tc hMerge="1">
                  <a:txBody>
                    <a:bodyPr/>
                    <a:lstStyle/>
                    <a:p>
                      <a:endParaRPr lang="en-TH"/>
                    </a:p>
                  </a:txBody>
                  <a:tcPr/>
                </a:tc>
                <a:tc hMerge="1">
                  <a:txBody>
                    <a:bodyPr/>
                    <a:lstStyle/>
                    <a:p>
                      <a:endParaRPr lang="en-TH"/>
                    </a:p>
                  </a:txBody>
                  <a:tcPr/>
                </a:tc>
                <a:extLst>
                  <a:ext uri="{0D108BD9-81ED-4DB2-BD59-A6C34878D82A}">
                    <a16:rowId xmlns:a16="http://schemas.microsoft.com/office/drawing/2014/main" val="645241574"/>
                  </a:ext>
                </a:extLst>
              </a:tr>
              <a:tr h="157451">
                <a:tc gridSpan="4">
                  <a:txBody>
                    <a:bodyPr/>
                    <a:lstStyle/>
                    <a:p>
                      <a:pPr>
                        <a:lnSpc>
                          <a:spcPct val="107000"/>
                        </a:lnSpc>
                        <a:spcAft>
                          <a:spcPts val="800"/>
                        </a:spcAft>
                        <a:buNone/>
                      </a:pPr>
                      <a:r>
                        <a:rPr lang="en-US" sz="1050" kern="100">
                          <a:effectLst/>
                        </a:rPr>
                        <a:t>1.3.1 System state mediated by pollution </a:t>
                      </a:r>
                      <a:endParaRPr lang="en-TH" sz="1050" kern="100">
                        <a:effectLst/>
                        <a:latin typeface="+mn-lt"/>
                        <a:ea typeface="Calibri" panose="020F0502020204030204" pitchFamily="34" charset="0"/>
                        <a:cs typeface="Calibri" panose="020F0502020204030204" pitchFamily="34" charset="0"/>
                      </a:endParaRPr>
                    </a:p>
                  </a:txBody>
                  <a:tcPr marL="42652" marR="42652" marT="0" marB="0" anchor="ctr">
                    <a:solidFill>
                      <a:srgbClr val="FFFFCC"/>
                    </a:solidFill>
                  </a:tcPr>
                </a:tc>
                <a:tc hMerge="1">
                  <a:txBody>
                    <a:bodyPr/>
                    <a:lstStyle/>
                    <a:p>
                      <a:endParaRPr lang="en-TH"/>
                    </a:p>
                  </a:txBody>
                  <a:tcPr/>
                </a:tc>
                <a:tc hMerge="1">
                  <a:txBody>
                    <a:bodyPr/>
                    <a:lstStyle/>
                    <a:p>
                      <a:endParaRPr lang="en-TH"/>
                    </a:p>
                  </a:txBody>
                  <a:tcPr/>
                </a:tc>
                <a:tc hMerge="1">
                  <a:txBody>
                    <a:bodyPr/>
                    <a:lstStyle/>
                    <a:p>
                      <a:endParaRPr lang="en-TH"/>
                    </a:p>
                  </a:txBody>
                  <a:tcPr/>
                </a:tc>
                <a:extLst>
                  <a:ext uri="{0D108BD9-81ED-4DB2-BD59-A6C34878D82A}">
                    <a16:rowId xmlns:a16="http://schemas.microsoft.com/office/drawing/2014/main" val="626041232"/>
                  </a:ext>
                </a:extLst>
              </a:tr>
              <a:tr h="619875">
                <a:tc>
                  <a:txBody>
                    <a:bodyPr/>
                    <a:lstStyle/>
                    <a:p>
                      <a:pPr>
                        <a:lnSpc>
                          <a:spcPct val="107000"/>
                        </a:lnSpc>
                        <a:spcAft>
                          <a:spcPts val="800"/>
                        </a:spcAft>
                        <a:buNone/>
                      </a:pPr>
                      <a:r>
                        <a:rPr lang="th-TH" sz="1050" kern="100" dirty="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gridSpan="2">
                  <a:txBody>
                    <a:bodyPr/>
                    <a:lstStyle/>
                    <a:p>
                      <a:pPr>
                        <a:lnSpc>
                          <a:spcPct val="107000"/>
                        </a:lnSpc>
                        <a:spcAft>
                          <a:spcPts val="800"/>
                        </a:spcAft>
                        <a:buNone/>
                      </a:pPr>
                      <a:r>
                        <a:rPr lang="en-US" sz="1100" kern="100">
                          <a:effectLst/>
                        </a:rPr>
                        <a:t>Nutrient and organic loading from wastewater, industrial effluents, and wastewater runoff</a:t>
                      </a:r>
                      <a:endParaRPr lang="en-TH" sz="1100" kern="100">
                        <a:effectLst/>
                      </a:endParaRPr>
                    </a:p>
                    <a:p>
                      <a:pPr>
                        <a:lnSpc>
                          <a:spcPct val="107000"/>
                        </a:lnSpc>
                        <a:spcAft>
                          <a:spcPts val="800"/>
                        </a:spcAft>
                        <a:buNone/>
                      </a:pPr>
                      <a:r>
                        <a:rPr lang="en-US" sz="1100" kern="10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hMerge="1">
                  <a:txBody>
                    <a:bodyPr/>
                    <a:lstStyle/>
                    <a:p>
                      <a:pPr>
                        <a:lnSpc>
                          <a:spcPct val="107000"/>
                        </a:lnSpc>
                        <a:spcAft>
                          <a:spcPts val="800"/>
                        </a:spcAft>
                        <a:buNone/>
                      </a:pPr>
                      <a:r>
                        <a:rPr lang="en-US" sz="1100" kern="100" dirty="0">
                          <a:effectLst/>
                        </a:rPr>
                        <a:t>Nutrient and organic loading from wastewater, industrial effluents, and wastewater runoff</a:t>
                      </a:r>
                      <a:endParaRPr lang="en-TH" sz="1100" kern="100" dirty="0">
                        <a:effectLst/>
                      </a:endParaRPr>
                    </a:p>
                    <a:p>
                      <a:pPr>
                        <a:lnSpc>
                          <a:spcPct val="107000"/>
                        </a:lnSpc>
                        <a:spcAft>
                          <a:spcPts val="800"/>
                        </a:spcAft>
                        <a:buNone/>
                      </a:pPr>
                      <a:r>
                        <a:rPr lang="en-US" sz="1100" kern="100" dirty="0">
                          <a:effectLst/>
                        </a:rPr>
                        <a:t> </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a:txBody>
                    <a:bodyPr/>
                    <a:lstStyle/>
                    <a:p>
                      <a:pPr marL="21590" indent="-21590">
                        <a:lnSpc>
                          <a:spcPct val="107000"/>
                        </a:lnSpc>
                        <a:spcAft>
                          <a:spcPts val="800"/>
                        </a:spcAft>
                        <a:buNone/>
                      </a:pPr>
                      <a:r>
                        <a:rPr lang="en-US" sz="1100" kern="100">
                          <a:effectLst/>
                        </a:rPr>
                        <a:t>Estuaries and nearshore waters are vulnerable to eutrophication, hypoxia, and ecosystem degradation </a:t>
                      </a:r>
                      <a:endParaRPr lang="en-TH" sz="1100" kern="100">
                        <a:effectLst/>
                      </a:endParaRPr>
                    </a:p>
                    <a:p>
                      <a:pPr marL="21590" indent="-21590">
                        <a:lnSpc>
                          <a:spcPct val="107000"/>
                        </a:lnSpc>
                        <a:spcAft>
                          <a:spcPts val="800"/>
                        </a:spcAft>
                        <a:buNone/>
                      </a:pPr>
                      <a:r>
                        <a:rPr lang="en-US" sz="1100" kern="100">
                          <a:effectLst/>
                        </a:rPr>
                        <a:t> </a:t>
                      </a:r>
                      <a:endParaRPr lang="en-TH" sz="1100" kern="10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extLst>
                  <a:ext uri="{0D108BD9-81ED-4DB2-BD59-A6C34878D82A}">
                    <a16:rowId xmlns:a16="http://schemas.microsoft.com/office/drawing/2014/main" val="2092254064"/>
                  </a:ext>
                </a:extLst>
              </a:tr>
              <a:tr h="349647">
                <a:tc>
                  <a:txBody>
                    <a:bodyPr/>
                    <a:lstStyle/>
                    <a:p>
                      <a:pPr>
                        <a:lnSpc>
                          <a:spcPct val="107000"/>
                        </a:lnSpc>
                        <a:spcAft>
                          <a:spcPts val="800"/>
                        </a:spcAft>
                        <a:buNone/>
                      </a:pPr>
                      <a:r>
                        <a:rPr lang="en-US" sz="1050" kern="100" dirty="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gridSpan="2">
                  <a:txBody>
                    <a:bodyPr/>
                    <a:lstStyle/>
                    <a:p>
                      <a:pPr>
                        <a:lnSpc>
                          <a:spcPct val="107000"/>
                        </a:lnSpc>
                        <a:spcAft>
                          <a:spcPts val="800"/>
                        </a:spcAft>
                        <a:buNone/>
                      </a:pPr>
                      <a:r>
                        <a:rPr lang="en-US" sz="1100" kern="100" dirty="0">
                          <a:effectLst/>
                        </a:rPr>
                        <a:t>Solid waste and marine litter, including plastics and microplastics</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hMerge="1">
                  <a:txBody>
                    <a:bodyPr/>
                    <a:lstStyle/>
                    <a:p>
                      <a:pPr>
                        <a:lnSpc>
                          <a:spcPct val="107000"/>
                        </a:lnSpc>
                        <a:spcAft>
                          <a:spcPts val="800"/>
                        </a:spcAft>
                        <a:buNone/>
                      </a:pPr>
                      <a:r>
                        <a:rPr lang="en-US" sz="1100" kern="100" dirty="0">
                          <a:effectLst/>
                        </a:rPr>
                        <a:t>Solid waste and marine litter, including plastics and microplastics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tc>
                  <a:txBody>
                    <a:bodyPr/>
                    <a:lstStyle/>
                    <a:p>
                      <a:pPr>
                        <a:lnSpc>
                          <a:spcPct val="107000"/>
                        </a:lnSpc>
                        <a:spcAft>
                          <a:spcPts val="800"/>
                        </a:spcAft>
                        <a:buNone/>
                      </a:pPr>
                      <a:r>
                        <a:rPr lang="en-US" sz="1100" kern="100" dirty="0">
                          <a:effectLst/>
                        </a:rPr>
                        <a:t>Coastal and mangrove areas are vulnerable to physical damage, food-chain contamination, and impacts on fisheries and tourism</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rgbClr val="FFFFCC"/>
                    </a:solidFill>
                  </a:tcPr>
                </a:tc>
                <a:extLst>
                  <a:ext uri="{0D108BD9-81ED-4DB2-BD59-A6C34878D82A}">
                    <a16:rowId xmlns:a16="http://schemas.microsoft.com/office/drawing/2014/main" val="529526009"/>
                  </a:ext>
                </a:extLst>
              </a:tr>
              <a:tr h="171764">
                <a:tc gridSpan="4">
                  <a:txBody>
                    <a:bodyPr/>
                    <a:lstStyle/>
                    <a:p>
                      <a:pPr>
                        <a:lnSpc>
                          <a:spcPct val="107000"/>
                        </a:lnSpc>
                        <a:spcAft>
                          <a:spcPts val="800"/>
                        </a:spcAft>
                        <a:buNone/>
                      </a:pPr>
                      <a:r>
                        <a:rPr lang="en-US" sz="1100" kern="100" dirty="0">
                          <a:effectLst/>
                        </a:rPr>
                        <a:t>1.3.2 System states manifested by coastal habitats </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nchor="ctr"/>
                </a:tc>
                <a:tc hMerge="1">
                  <a:txBody>
                    <a:bodyPr/>
                    <a:lstStyle/>
                    <a:p>
                      <a:endParaRPr lang="en-TH"/>
                    </a:p>
                  </a:txBody>
                  <a:tcPr/>
                </a:tc>
                <a:tc hMerge="1">
                  <a:txBody>
                    <a:bodyPr/>
                    <a:lstStyle/>
                    <a:p>
                      <a:endParaRPr lang="en-TH"/>
                    </a:p>
                  </a:txBody>
                  <a:tcPr/>
                </a:tc>
                <a:tc hMerge="1">
                  <a:txBody>
                    <a:bodyPr/>
                    <a:lstStyle/>
                    <a:p>
                      <a:endParaRPr lang="en-TH"/>
                    </a:p>
                  </a:txBody>
                  <a:tcPr/>
                </a:tc>
                <a:extLst>
                  <a:ext uri="{0D108BD9-81ED-4DB2-BD59-A6C34878D82A}">
                    <a16:rowId xmlns:a16="http://schemas.microsoft.com/office/drawing/2014/main" val="1441056503"/>
                  </a:ext>
                </a:extLst>
              </a:tr>
              <a:tr h="349647">
                <a:tc rowSpan="6">
                  <a:txBody>
                    <a:bodyPr/>
                    <a:lstStyle/>
                    <a:p>
                      <a:pPr>
                        <a:lnSpc>
                          <a:spcPct val="107000"/>
                        </a:lnSpc>
                        <a:spcAft>
                          <a:spcPts val="800"/>
                        </a:spcAft>
                        <a:buNone/>
                      </a:pPr>
                      <a:endParaRPr lang="en-US" sz="1050" kern="100" dirty="0">
                        <a:effectLst/>
                      </a:endParaRPr>
                    </a:p>
                    <a:p>
                      <a:pPr>
                        <a:lnSpc>
                          <a:spcPct val="107000"/>
                        </a:lnSpc>
                        <a:spcAft>
                          <a:spcPts val="800"/>
                        </a:spcAft>
                        <a:buNone/>
                      </a:pPr>
                      <a:endParaRPr lang="en-US" sz="1050" kern="100" dirty="0">
                        <a:effectLst/>
                      </a:endParaRPr>
                    </a:p>
                    <a:p>
                      <a:pPr>
                        <a:lnSpc>
                          <a:spcPct val="107000"/>
                        </a:lnSpc>
                        <a:spcAft>
                          <a:spcPts val="800"/>
                        </a:spcAft>
                        <a:buNone/>
                      </a:pPr>
                      <a:endParaRPr lang="en-US" sz="1050" kern="100" dirty="0">
                        <a:effectLst/>
                      </a:endParaRPr>
                    </a:p>
                    <a:p>
                      <a:pPr>
                        <a:lnSpc>
                          <a:spcPct val="107000"/>
                        </a:lnSpc>
                        <a:spcAft>
                          <a:spcPts val="800"/>
                        </a:spcAft>
                        <a:buNone/>
                      </a:pPr>
                      <a:r>
                        <a:rPr lang="en-US" sz="1050" kern="100" dirty="0">
                          <a:effectLst/>
                        </a:rPr>
                        <a:t>Ecosystem exposure to climate and exploitation</a:t>
                      </a:r>
                    </a:p>
                    <a:p>
                      <a:pPr>
                        <a:lnSpc>
                          <a:spcPct val="107000"/>
                        </a:lnSpc>
                        <a:spcAft>
                          <a:spcPts val="800"/>
                        </a:spcAft>
                        <a:buNone/>
                      </a:pPr>
                      <a:r>
                        <a:rPr lang="th-TH" sz="1050" kern="100" dirty="0">
                          <a:effectLst/>
                        </a:rPr>
                        <a:t> </a:t>
                      </a:r>
                    </a:p>
                    <a:p>
                      <a:pPr>
                        <a:lnSpc>
                          <a:spcPct val="107000"/>
                        </a:lnSpc>
                        <a:spcAft>
                          <a:spcPts val="800"/>
                        </a:spcAft>
                        <a:buNone/>
                      </a:pPr>
                      <a:r>
                        <a:rPr lang="th-TH" sz="1050" kern="100" dirty="0">
                          <a:effectLst/>
                        </a:rPr>
                        <a:t> </a:t>
                      </a:r>
                    </a:p>
                    <a:p>
                      <a:pPr>
                        <a:lnSpc>
                          <a:spcPct val="107000"/>
                        </a:lnSpc>
                        <a:spcAft>
                          <a:spcPts val="800"/>
                        </a:spcAft>
                        <a:buNone/>
                      </a:pPr>
                      <a:r>
                        <a:rPr lang="th-TH" sz="1050" kern="100" dirty="0">
                          <a:effectLst/>
                        </a:rPr>
                        <a:t> </a:t>
                      </a:r>
                    </a:p>
                    <a:p>
                      <a:pPr>
                        <a:lnSpc>
                          <a:spcPct val="107000"/>
                        </a:lnSpc>
                        <a:spcAft>
                          <a:spcPts val="800"/>
                        </a:spcAft>
                        <a:buNone/>
                      </a:pPr>
                      <a:r>
                        <a:rPr lang="th-TH" sz="1050" kern="100" dirty="0">
                          <a:effectLst/>
                        </a:rPr>
                        <a:t> </a:t>
                      </a:r>
                      <a:endParaRPr lang="en-TH" sz="1050" kern="100" dirty="0">
                        <a:effectLst/>
                        <a:latin typeface="+mn-lt"/>
                        <a:cs typeface="Calibri" panose="020F0502020204030204" pitchFamily="34" charset="0"/>
                      </a:endParaRPr>
                    </a:p>
                  </a:txBody>
                  <a:tcPr marL="42652" marR="42652" marT="0" marB="0">
                    <a:solidFill>
                      <a:schemeClr val="accent6">
                        <a:lumMod val="20000"/>
                        <a:lumOff val="80000"/>
                      </a:schemeClr>
                    </a:solidFill>
                  </a:tcPr>
                </a:tc>
                <a:tc gridSpan="2">
                  <a:txBody>
                    <a:bodyPr/>
                    <a:lstStyle/>
                    <a:p>
                      <a:pPr>
                        <a:lnSpc>
                          <a:spcPct val="107000"/>
                        </a:lnSpc>
                        <a:spcAft>
                          <a:spcPts val="800"/>
                        </a:spcAft>
                        <a:buNone/>
                      </a:pPr>
                      <a:r>
                        <a:rPr lang="en-US" sz="1100" kern="100">
                          <a:effectLst/>
                        </a:rPr>
                        <a:t>Degradation of nearshore coastal ecosystems (coral reefs, seagrasses, mangroves, wetlands)</a:t>
                      </a:r>
                      <a:endParaRPr lang="en-TH" sz="1050" kern="100" dirty="0">
                        <a:effectLst/>
                        <a:latin typeface="+mn-lt"/>
                        <a:cs typeface="Calibri" panose="020F0502020204030204" pitchFamily="34" charset="0"/>
                      </a:endParaRPr>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dirty="0">
                          <a:effectLst/>
                        </a:rPr>
                        <a:t>Degradation of nearshore coastal ecosystems (coral reefs, seagrasses, mangroves, wetlands)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Nearshore and estuarine zones exhibit high vulnerability due to cumulative land-based pressures and climate stress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4263281823"/>
                  </a:ext>
                </a:extLst>
              </a:tr>
              <a:tr h="527529">
                <a:tc vMerge="1">
                  <a:txBody>
                    <a:bodyPr/>
                    <a:lstStyle/>
                    <a:p>
                      <a:pPr>
                        <a:lnSpc>
                          <a:spcPct val="107000"/>
                        </a:lnSpc>
                        <a:spcAft>
                          <a:spcPts val="800"/>
                        </a:spcAft>
                        <a:buNone/>
                      </a:pP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42652" marR="42652" marT="0" marB="0" anchor="ctr"/>
                </a:tc>
                <a:tc gridSpan="2">
                  <a:txBody>
                    <a:bodyPr/>
                    <a:lstStyle/>
                    <a:p>
                      <a:r>
                        <a:rPr lang="en-US" sz="1100" kern="100" dirty="0">
                          <a:effectLst/>
                        </a:rPr>
                        <a:t>Land-based pollution, sedimentation, and nutrient runoff</a:t>
                      </a:r>
                      <a:endParaRPr lang="en-TH" dirty="0"/>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dirty="0">
                          <a:effectLst/>
                        </a:rPr>
                        <a:t>Land-based pollution, sedimentation, and nutrient runoff</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River discharge, watershed modification, aquaculture effluents, and coastal development increase sediment and nutrient loading, disproportionately affecting nearshore ecosystems and estuaries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282186291"/>
                  </a:ext>
                </a:extLst>
              </a:tr>
              <a:tr h="349647">
                <a:tc vMerge="1">
                  <a:txBody>
                    <a:bodyPr/>
                    <a:lstStyle/>
                    <a:p>
                      <a:endParaRPr/>
                    </a:p>
                  </a:txBody>
                  <a:tcPr marL="42652" marR="42652" marT="0" marB="0" anchor="ctr"/>
                </a:tc>
                <a:tc gridSpan="2">
                  <a:txBody>
                    <a:bodyPr/>
                    <a:lstStyle/>
                    <a:p>
                      <a:r>
                        <a:rPr lang="en-US" sz="1100" kern="100">
                          <a:effectLst/>
                        </a:rPr>
                        <a:t>Climate-driven stress on marine ecosystems</a:t>
                      </a:r>
                      <a:endParaRPr lang="en-TH"/>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dirty="0">
                          <a:effectLst/>
                        </a:rPr>
                        <a:t>Climate-driven stress on marine ecosystems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Marine heatwaves, coral bleaching, sea-level rise, and coastal erosion amplify ecosystem degradation and reduce recovery capacity</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1205198715"/>
                  </a:ext>
                </a:extLst>
              </a:tr>
              <a:tr h="475941">
                <a:tc vMerge="1">
                  <a:txBody>
                    <a:bodyPr/>
                    <a:lstStyle/>
                    <a:p>
                      <a:endParaRPr/>
                    </a:p>
                  </a:txBody>
                  <a:tcPr marL="42652" marR="42652" marT="0" marB="0" anchor="ctr"/>
                </a:tc>
                <a:tc gridSpan="2">
                  <a:txBody>
                    <a:bodyPr/>
                    <a:lstStyle/>
                    <a:p>
                      <a:r>
                        <a:rPr lang="en-US" sz="1100" kern="100">
                          <a:effectLst/>
                        </a:rPr>
                        <a:t>Loss of ecological connectivity </a:t>
                      </a:r>
                      <a:endParaRPr lang="en-TH"/>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a:effectLst/>
                        </a:rPr>
                        <a:t>Loss of ecological connectivity </a:t>
                      </a:r>
                      <a:endParaRPr lang="en-TH" sz="1100" kern="10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Fragmentation between nearshore habitats and offshore reefs weakens larval dispersal, nursery functions, and system-wide resilience.</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1124153487"/>
                  </a:ext>
                </a:extLst>
              </a:tr>
              <a:tr h="349647">
                <a:tc vMerge="1">
                  <a:txBody>
                    <a:bodyPr/>
                    <a:lstStyle/>
                    <a:p>
                      <a:endParaRPr/>
                    </a:p>
                  </a:txBody>
                  <a:tcPr marL="42652" marR="42652" marT="0" marB="0" anchor="ctr"/>
                </a:tc>
                <a:tc gridSpan="2">
                  <a:txBody>
                    <a:bodyPr/>
                    <a:lstStyle/>
                    <a:p>
                      <a:r>
                        <a:rPr lang="en-US" sz="1100" kern="100">
                          <a:effectLst/>
                        </a:rPr>
                        <a:t>Uneven resilience across ecosystem types</a:t>
                      </a:r>
                      <a:endParaRPr lang="en-TH"/>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a:effectLst/>
                        </a:rPr>
                        <a:t>Uneven resilience across ecosystem types</a:t>
                      </a:r>
                      <a:endParaRPr lang="en-TH" sz="1100" kern="10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Offshore reefs and underwater pinnacles act as climate refugia, while nearshore systems continue to decline</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3885699822"/>
                  </a:ext>
                </a:extLst>
              </a:tr>
              <a:tr h="349647">
                <a:tc vMerge="1">
                  <a:txBody>
                    <a:bodyPr/>
                    <a:lstStyle/>
                    <a:p>
                      <a:endParaRPr dirty="0"/>
                    </a:p>
                  </a:txBody>
                  <a:tcPr marL="42652" marR="42652" marT="0" marB="0"/>
                </a:tc>
                <a:tc gridSpan="2">
                  <a:txBody>
                    <a:bodyPr/>
                    <a:lstStyle/>
                    <a:p>
                      <a:r>
                        <a:rPr lang="en-US" sz="1100" kern="100" dirty="0">
                          <a:effectLst/>
                        </a:rPr>
                        <a:t>Integrated ecosystem risk from cumulative land–sea pressures | </a:t>
                      </a:r>
                      <a:endParaRPr lang="en-TH" dirty="0"/>
                    </a:p>
                  </a:txBody>
                  <a:tcPr marL="42652" marR="42652" marT="0" marB="0">
                    <a:solidFill>
                      <a:schemeClr val="accent6">
                        <a:lumMod val="20000"/>
                        <a:lumOff val="80000"/>
                      </a:schemeClr>
                    </a:solidFill>
                  </a:tcPr>
                </a:tc>
                <a:tc hMerge="1">
                  <a:txBody>
                    <a:bodyPr/>
                    <a:lstStyle/>
                    <a:p>
                      <a:pPr>
                        <a:lnSpc>
                          <a:spcPct val="107000"/>
                        </a:lnSpc>
                        <a:spcAft>
                          <a:spcPts val="800"/>
                        </a:spcAft>
                        <a:buNone/>
                      </a:pPr>
                      <a:r>
                        <a:rPr lang="en-US" sz="1100" kern="100" dirty="0">
                          <a:effectLst/>
                        </a:rPr>
                        <a:t>Integrated ecosystem risk from cumulative land–sea pressures | </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tc>
                  <a:txBody>
                    <a:bodyPr/>
                    <a:lstStyle/>
                    <a:p>
                      <a:pPr>
                        <a:lnSpc>
                          <a:spcPct val="107000"/>
                        </a:lnSpc>
                        <a:spcAft>
                          <a:spcPts val="800"/>
                        </a:spcAft>
                        <a:buNone/>
                      </a:pPr>
                      <a:r>
                        <a:rPr lang="en-US" sz="1100" kern="100" dirty="0">
                          <a:effectLst/>
                        </a:rPr>
                        <a:t>Multiple stressors act simultaneously, amplifying ecosystem degradation across the Gulf of Thailand</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6">
                        <a:lumMod val="20000"/>
                        <a:lumOff val="80000"/>
                      </a:schemeClr>
                    </a:solidFill>
                  </a:tcPr>
                </a:tc>
                <a:extLst>
                  <a:ext uri="{0D108BD9-81ED-4DB2-BD59-A6C34878D82A}">
                    <a16:rowId xmlns:a16="http://schemas.microsoft.com/office/drawing/2014/main" val="2055738775"/>
                  </a:ext>
                </a:extLst>
              </a:tr>
              <a:tr h="171764">
                <a:tc gridSpan="4">
                  <a:txBody>
                    <a:bodyPr/>
                    <a:lstStyle/>
                    <a:p>
                      <a:pPr>
                        <a:lnSpc>
                          <a:spcPct val="107000"/>
                        </a:lnSpc>
                        <a:spcAft>
                          <a:spcPts val="800"/>
                        </a:spcAft>
                        <a:buNone/>
                      </a:pPr>
                      <a:r>
                        <a:rPr lang="en-US" sz="1100" kern="100" dirty="0">
                          <a:effectLst/>
                        </a:rPr>
                        <a:t>1.3.3 System states manifested by fisheries</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nchor="ctr"/>
                </a:tc>
                <a:tc hMerge="1">
                  <a:txBody>
                    <a:bodyPr/>
                    <a:lstStyle/>
                    <a:p>
                      <a:endParaRPr lang="en-TH"/>
                    </a:p>
                  </a:txBody>
                  <a:tcPr/>
                </a:tc>
                <a:tc hMerge="1">
                  <a:txBody>
                    <a:bodyPr/>
                    <a:lstStyle/>
                    <a:p>
                      <a:endParaRPr lang="en-TH"/>
                    </a:p>
                  </a:txBody>
                  <a:tcPr/>
                </a:tc>
                <a:tc hMerge="1">
                  <a:txBody>
                    <a:bodyPr/>
                    <a:lstStyle/>
                    <a:p>
                      <a:endParaRPr lang="en-TH"/>
                    </a:p>
                  </a:txBody>
                  <a:tcPr/>
                </a:tc>
                <a:extLst>
                  <a:ext uri="{0D108BD9-81ED-4DB2-BD59-A6C34878D82A}">
                    <a16:rowId xmlns:a16="http://schemas.microsoft.com/office/drawing/2014/main" val="2269984694"/>
                  </a:ext>
                </a:extLst>
              </a:tr>
              <a:tr h="705411">
                <a:tc>
                  <a:txBody>
                    <a:bodyPr/>
                    <a:lstStyle/>
                    <a:p>
                      <a:pPr>
                        <a:lnSpc>
                          <a:spcPct val="107000"/>
                        </a:lnSpc>
                        <a:spcAft>
                          <a:spcPts val="800"/>
                        </a:spcAft>
                        <a:buNone/>
                      </a:pPr>
                      <a:r>
                        <a:rPr lang="en-US" sz="1050" kern="100" dirty="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gridSpan="2">
                  <a:txBody>
                    <a:bodyPr/>
                    <a:lstStyle/>
                    <a:p>
                      <a:pPr>
                        <a:lnSpc>
                          <a:spcPct val="107000"/>
                        </a:lnSpc>
                        <a:spcAft>
                          <a:spcPts val="800"/>
                        </a:spcAft>
                        <a:buNone/>
                      </a:pPr>
                      <a:r>
                        <a:rPr lang="en-US" sz="1100" kern="100">
                          <a:effectLst/>
                        </a:rPr>
                        <a:t>Stock depletion in particular demersal stock. Although overfishing has ended since 2016, s mall mesh sizes have still been used by some kinds of fishing gear, resulting in effort creep.</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hMerge="1">
                  <a:txBody>
                    <a:bodyPr/>
                    <a:lstStyle/>
                    <a:p>
                      <a:pPr>
                        <a:lnSpc>
                          <a:spcPct val="107000"/>
                        </a:lnSpc>
                        <a:spcAft>
                          <a:spcPts val="800"/>
                        </a:spcAft>
                        <a:buNone/>
                      </a:pPr>
                      <a:r>
                        <a:rPr lang="en-US" sz="1100" kern="100" dirty="0">
                          <a:effectLst/>
                        </a:rPr>
                        <a:t>Stock depletion in particular demersal stock. Although overfishing has ended since 2016, s mall mesh sizes have still been used by some kinds of fishing gear, resulting in effort creep.</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a:txBody>
                    <a:bodyPr/>
                    <a:lstStyle/>
                    <a:p>
                      <a:pPr>
                        <a:lnSpc>
                          <a:spcPct val="107000"/>
                        </a:lnSpc>
                        <a:spcAft>
                          <a:spcPts val="800"/>
                        </a:spcAft>
                        <a:buNone/>
                      </a:pPr>
                      <a:r>
                        <a:rPr lang="en-US" sz="1100" kern="100" dirty="0">
                          <a:effectLst/>
                        </a:rPr>
                        <a:t>Effort creep and cumulative pressures result in weak ecosystem resilience and slow stock recovery</a:t>
                      </a:r>
                      <a:endParaRPr lang="en-TH" sz="1100" kern="100" dirty="0">
                        <a:effectLst/>
                      </a:endParaRPr>
                    </a:p>
                    <a:p>
                      <a:pPr>
                        <a:lnSpc>
                          <a:spcPct val="107000"/>
                        </a:lnSpc>
                        <a:spcAft>
                          <a:spcPts val="800"/>
                        </a:spcAft>
                        <a:buNone/>
                      </a:pPr>
                      <a:r>
                        <a:rPr lang="en-US" sz="1100" kern="100" dirty="0">
                          <a:effectLst/>
                        </a:rPr>
                        <a:t> </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extLst>
                  <a:ext uri="{0D108BD9-81ED-4DB2-BD59-A6C34878D82A}">
                    <a16:rowId xmlns:a16="http://schemas.microsoft.com/office/drawing/2014/main" val="3986148154"/>
                  </a:ext>
                </a:extLst>
              </a:tr>
              <a:tr h="619875">
                <a:tc>
                  <a:txBody>
                    <a:bodyPr/>
                    <a:lstStyle/>
                    <a:p>
                      <a:pPr>
                        <a:lnSpc>
                          <a:spcPct val="107000"/>
                        </a:lnSpc>
                        <a:spcAft>
                          <a:spcPts val="800"/>
                        </a:spcAft>
                        <a:buNone/>
                      </a:pPr>
                      <a:r>
                        <a:rPr lang="en-US" sz="1050" kern="100" dirty="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gridSpan="2">
                  <a:txBody>
                    <a:bodyPr/>
                    <a:lstStyle/>
                    <a:p>
                      <a:pPr>
                        <a:lnSpc>
                          <a:spcPct val="107000"/>
                        </a:lnSpc>
                        <a:spcAft>
                          <a:spcPts val="800"/>
                        </a:spcAft>
                        <a:buNone/>
                      </a:pPr>
                      <a:r>
                        <a:rPr lang="en-US" sz="1100" kern="100">
                          <a:effectLst/>
                        </a:rPr>
                        <a:t>Degradation of nursing and spawning grounds, such as mangrove areas and coral reefs, and pollution, particularly in the Inner Gulf of Thailand</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hMerge="1">
                  <a:txBody>
                    <a:bodyPr/>
                    <a:lstStyle/>
                    <a:p>
                      <a:pPr>
                        <a:lnSpc>
                          <a:spcPct val="107000"/>
                        </a:lnSpc>
                        <a:spcAft>
                          <a:spcPts val="800"/>
                        </a:spcAft>
                        <a:buNone/>
                      </a:pPr>
                      <a:r>
                        <a:rPr lang="en-US" sz="1100" kern="100">
                          <a:effectLst/>
                        </a:rPr>
                        <a:t>Degradation of nursing and spawning grounds, such as mangrove areas and coral reefs, and pollution, particularly in the Inner Gulf of Thailand</a:t>
                      </a:r>
                      <a:endParaRPr lang="en-TH" sz="1100" kern="10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a:txBody>
                    <a:bodyPr/>
                    <a:lstStyle/>
                    <a:p>
                      <a:pPr>
                        <a:lnSpc>
                          <a:spcPct val="107000"/>
                        </a:lnSpc>
                        <a:spcAft>
                          <a:spcPts val="800"/>
                        </a:spcAft>
                        <a:buNone/>
                      </a:pPr>
                      <a:r>
                        <a:rPr lang="en-US" sz="1100" kern="100" dirty="0">
                          <a:effectLst/>
                        </a:rPr>
                        <a:t>Loss of mangroves, coral reefs, and pollution—especially in the Inner Gulf of Thailand—undermine fisheries productivity </a:t>
                      </a:r>
                      <a:endParaRPr lang="en-TH" sz="1100" kern="100" dirty="0">
                        <a:effectLst/>
                      </a:endParaRPr>
                    </a:p>
                    <a:p>
                      <a:pPr>
                        <a:lnSpc>
                          <a:spcPct val="107000"/>
                        </a:lnSpc>
                        <a:spcAft>
                          <a:spcPts val="800"/>
                        </a:spcAft>
                        <a:buNone/>
                      </a:pPr>
                      <a:r>
                        <a:rPr lang="en-US" sz="1100" kern="100" dirty="0">
                          <a:effectLst/>
                        </a:rPr>
                        <a:t> </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extLst>
                  <a:ext uri="{0D108BD9-81ED-4DB2-BD59-A6C34878D82A}">
                    <a16:rowId xmlns:a16="http://schemas.microsoft.com/office/drawing/2014/main" val="3992708921"/>
                  </a:ext>
                </a:extLst>
              </a:tr>
              <a:tr h="349647">
                <a:tc>
                  <a:txBody>
                    <a:bodyPr/>
                    <a:lstStyle/>
                    <a:p>
                      <a:pPr>
                        <a:lnSpc>
                          <a:spcPct val="107000"/>
                        </a:lnSpc>
                        <a:spcAft>
                          <a:spcPts val="800"/>
                        </a:spcAft>
                        <a:buNone/>
                      </a:pPr>
                      <a:r>
                        <a:rPr lang="en-US" sz="1050" kern="100" dirty="0">
                          <a:effectLst/>
                        </a:rPr>
                        <a:t> </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gridSpan="2">
                  <a:txBody>
                    <a:bodyPr/>
                    <a:lstStyle/>
                    <a:p>
                      <a:pPr>
                        <a:lnSpc>
                          <a:spcPct val="107000"/>
                        </a:lnSpc>
                        <a:spcAft>
                          <a:spcPts val="800"/>
                        </a:spcAft>
                        <a:buNone/>
                      </a:pPr>
                      <a:r>
                        <a:rPr lang="en-US" sz="1100" kern="100" dirty="0">
                          <a:effectLst/>
                        </a:rPr>
                        <a:t>Transboundary fish stocks</a:t>
                      </a:r>
                      <a:endParaRPr lang="en-TH" sz="105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hMerge="1">
                  <a:txBody>
                    <a:bodyPr/>
                    <a:lstStyle/>
                    <a:p>
                      <a:pPr>
                        <a:lnSpc>
                          <a:spcPct val="107000"/>
                        </a:lnSpc>
                        <a:spcAft>
                          <a:spcPts val="800"/>
                        </a:spcAft>
                        <a:buNone/>
                      </a:pPr>
                      <a:r>
                        <a:rPr lang="en-US" sz="1100" kern="100">
                          <a:effectLst/>
                        </a:rPr>
                        <a:t>Transboundary fish stocks</a:t>
                      </a:r>
                      <a:endParaRPr lang="en-TH" sz="1100" kern="10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tc>
                  <a:txBody>
                    <a:bodyPr/>
                    <a:lstStyle/>
                    <a:p>
                      <a:pPr>
                        <a:lnSpc>
                          <a:spcPct val="107000"/>
                        </a:lnSpc>
                        <a:spcAft>
                          <a:spcPts val="800"/>
                        </a:spcAft>
                        <a:buNone/>
                      </a:pPr>
                      <a:r>
                        <a:rPr lang="en-US" sz="1100" kern="100" dirty="0">
                          <a:effectLst/>
                        </a:rPr>
                        <a:t>National management measures alone are insufficient; regional cooperation is required for sustainable management</a:t>
                      </a:r>
                      <a:endParaRPr lang="en-TH" sz="1100" kern="100" dirty="0">
                        <a:effectLst/>
                        <a:latin typeface="+mn-lt"/>
                        <a:ea typeface="Calibri" panose="020F0502020204030204" pitchFamily="34" charset="0"/>
                        <a:cs typeface="Calibri" panose="020F0502020204030204" pitchFamily="34" charset="0"/>
                      </a:endParaRPr>
                    </a:p>
                  </a:txBody>
                  <a:tcPr marL="42652" marR="42652" marT="0" marB="0">
                    <a:solidFill>
                      <a:schemeClr val="accent4">
                        <a:lumMod val="40000"/>
                        <a:lumOff val="60000"/>
                      </a:schemeClr>
                    </a:solidFill>
                  </a:tcPr>
                </a:tc>
                <a:extLst>
                  <a:ext uri="{0D108BD9-81ED-4DB2-BD59-A6C34878D82A}">
                    <a16:rowId xmlns:a16="http://schemas.microsoft.com/office/drawing/2014/main" val="2241428419"/>
                  </a:ext>
                </a:extLst>
              </a:tr>
            </a:tbl>
          </a:graphicData>
        </a:graphic>
      </p:graphicFrame>
      <p:sp>
        <p:nvSpPr>
          <p:cNvPr id="4" name="TextBox 3">
            <a:extLst>
              <a:ext uri="{FF2B5EF4-FFF2-40B4-BE49-F238E27FC236}">
                <a16:creationId xmlns:a16="http://schemas.microsoft.com/office/drawing/2014/main" id="{D8A1F3B5-7A7E-42DC-CFBE-3451CBA46D60}"/>
              </a:ext>
            </a:extLst>
          </p:cNvPr>
          <p:cNvSpPr txBox="1"/>
          <p:nvPr/>
        </p:nvSpPr>
        <p:spPr>
          <a:xfrm>
            <a:off x="1483038" y="194574"/>
            <a:ext cx="7976155" cy="369332"/>
          </a:xfrm>
          <a:prstGeom prst="rect">
            <a:avLst/>
          </a:prstGeom>
          <a:noFill/>
        </p:spPr>
        <p:txBody>
          <a:bodyPr wrap="square">
            <a:spAutoFit/>
          </a:bodyPr>
          <a:lstStyle/>
          <a:p>
            <a:r>
              <a:rPr lang="en-US" b="1" dirty="0">
                <a:solidFill>
                  <a:srgbClr val="2B3C94"/>
                </a:solidFill>
              </a:rPr>
              <a:t>I</a:t>
            </a:r>
            <a:r>
              <a:rPr lang="en-US" sz="1800" b="1" dirty="0">
                <a:solidFill>
                  <a:srgbClr val="2B3C94"/>
                </a:solidFill>
              </a:rPr>
              <a:t>. Key thematic/geographic areas of risk and vulnerability (Cont.)</a:t>
            </a:r>
          </a:p>
        </p:txBody>
      </p:sp>
    </p:spTree>
    <p:extLst>
      <p:ext uri="{BB962C8B-B14F-4D97-AF65-F5344CB8AC3E}">
        <p14:creationId xmlns:p14="http://schemas.microsoft.com/office/powerpoint/2010/main" val="159143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6469E0E7-BD85-5849-F0F3-11A41F171FDB}"/>
              </a:ext>
            </a:extLst>
          </p:cNvPr>
          <p:cNvGrpSpPr/>
          <p:nvPr/>
        </p:nvGrpSpPr>
        <p:grpSpPr>
          <a:xfrm>
            <a:off x="7341987" y="181551"/>
            <a:ext cx="4595495" cy="6494897"/>
            <a:chOff x="3430905" y="181551"/>
            <a:chExt cx="4595495" cy="6494897"/>
          </a:xfrm>
        </p:grpSpPr>
        <p:pic>
          <p:nvPicPr>
            <p:cNvPr id="4" name="Picture 3">
              <a:extLst>
                <a:ext uri="{FF2B5EF4-FFF2-40B4-BE49-F238E27FC236}">
                  <a16:creationId xmlns:a16="http://schemas.microsoft.com/office/drawing/2014/main" id="{56772EB0-706F-9548-0A18-ECCB1823907C}"/>
                </a:ext>
              </a:extLst>
            </p:cNvPr>
            <p:cNvPicPr>
              <a:picLocks noChangeAspect="1"/>
            </p:cNvPicPr>
            <p:nvPr/>
          </p:nvPicPr>
          <p:blipFill>
            <a:blip r:embed="rId3"/>
            <a:stretch>
              <a:fillRect/>
            </a:stretch>
          </p:blipFill>
          <p:spPr>
            <a:xfrm>
              <a:off x="3430905" y="181551"/>
              <a:ext cx="4595495" cy="6494897"/>
            </a:xfrm>
            <a:prstGeom prst="rect">
              <a:avLst/>
            </a:prstGeom>
            <a:ln w="12700">
              <a:solidFill>
                <a:schemeClr val="bg1">
                  <a:lumMod val="65000"/>
                </a:schemeClr>
              </a:solidFill>
            </a:ln>
          </p:spPr>
        </p:pic>
        <p:grpSp>
          <p:nvGrpSpPr>
            <p:cNvPr id="26" name="Group 25">
              <a:extLst>
                <a:ext uri="{FF2B5EF4-FFF2-40B4-BE49-F238E27FC236}">
                  <a16:creationId xmlns:a16="http://schemas.microsoft.com/office/drawing/2014/main" id="{EF4742B1-936E-92FE-B2DA-5A4506753F86}"/>
                </a:ext>
              </a:extLst>
            </p:cNvPr>
            <p:cNvGrpSpPr/>
            <p:nvPr/>
          </p:nvGrpSpPr>
          <p:grpSpPr>
            <a:xfrm>
              <a:off x="4560154" y="181551"/>
              <a:ext cx="3333544" cy="5707528"/>
              <a:chOff x="4560154" y="181551"/>
              <a:chExt cx="3333544" cy="5707528"/>
            </a:xfrm>
          </p:grpSpPr>
          <p:sp>
            <p:nvSpPr>
              <p:cNvPr id="9" name="Rectangle: Rounded Corners 8">
                <a:extLst>
                  <a:ext uri="{FF2B5EF4-FFF2-40B4-BE49-F238E27FC236}">
                    <a16:creationId xmlns:a16="http://schemas.microsoft.com/office/drawing/2014/main" id="{76F614DC-1C80-A674-BB0B-B74F02167ED3}"/>
                  </a:ext>
                </a:extLst>
              </p:cNvPr>
              <p:cNvSpPr/>
              <p:nvPr/>
            </p:nvSpPr>
            <p:spPr>
              <a:xfrm>
                <a:off x="6008642" y="489461"/>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h-TH" b="1" dirty="0">
                    <a:latin typeface="Arial" panose="020B0604020202020204" pitchFamily="34" charset="0"/>
                    <a:cs typeface="Arial" panose="020B0604020202020204" pitchFamily="34" charset="0"/>
                  </a:rPr>
                  <a:t>3</a:t>
                </a:r>
                <a:endParaRPr lang="en-US" b="1"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61C08B0F-645A-03A9-9DC7-945B0F383A05}"/>
                  </a:ext>
                </a:extLst>
              </p:cNvPr>
              <p:cNvSpPr/>
              <p:nvPr/>
            </p:nvSpPr>
            <p:spPr>
              <a:xfrm>
                <a:off x="5548604" y="354167"/>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h-TH" b="1" dirty="0">
                    <a:latin typeface="Arial" panose="020B0604020202020204" pitchFamily="34" charset="0"/>
                    <a:cs typeface="Arial" panose="020B0604020202020204" pitchFamily="34" charset="0"/>
                  </a:rPr>
                  <a:t>4</a:t>
                </a:r>
                <a:endParaRPr lang="en-US" b="1"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16FD3B2C-43A9-4C29-D066-A2D0A6B796A3}"/>
                  </a:ext>
                </a:extLst>
              </p:cNvPr>
              <p:cNvSpPr/>
              <p:nvPr/>
            </p:nvSpPr>
            <p:spPr>
              <a:xfrm>
                <a:off x="5838126" y="181551"/>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h-TH" b="1" dirty="0">
                    <a:latin typeface="Arial" panose="020B0604020202020204" pitchFamily="34" charset="0"/>
                    <a:cs typeface="Arial" panose="020B0604020202020204" pitchFamily="34" charset="0"/>
                  </a:rPr>
                  <a:t>1</a:t>
                </a:r>
                <a:endParaRPr lang="en-US" b="1" dirty="0">
                  <a:latin typeface="Arial" panose="020B0604020202020204"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3CA5FF7B-5525-84BE-4371-5B67A4D3C933}"/>
                  </a:ext>
                </a:extLst>
              </p:cNvPr>
              <p:cNvSpPr/>
              <p:nvPr/>
            </p:nvSpPr>
            <p:spPr>
              <a:xfrm>
                <a:off x="5280582" y="489461"/>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h-TH" b="1" dirty="0">
                    <a:latin typeface="Arial" panose="020B0604020202020204" pitchFamily="34" charset="0"/>
                    <a:cs typeface="Arial" panose="020B0604020202020204" pitchFamily="34" charset="0"/>
                  </a:rPr>
                  <a:t>2</a:t>
                </a:r>
                <a:endParaRPr lang="en-US" b="1" dirty="0">
                  <a:latin typeface="Arial" panose="020B0604020202020204" pitchFamily="34" charset="0"/>
                  <a:cs typeface="Arial" panose="020B0604020202020204" pitchFamily="34" charset="0"/>
                </a:endParaRPr>
              </a:p>
            </p:txBody>
          </p:sp>
          <p:sp>
            <p:nvSpPr>
              <p:cNvPr id="15" name="Rectangle: Rounded Corners 14">
                <a:extLst>
                  <a:ext uri="{FF2B5EF4-FFF2-40B4-BE49-F238E27FC236}">
                    <a16:creationId xmlns:a16="http://schemas.microsoft.com/office/drawing/2014/main" id="{486B4AB2-542F-675B-FF5D-DBDF179C6EA9}"/>
                  </a:ext>
                </a:extLst>
              </p:cNvPr>
              <p:cNvSpPr/>
              <p:nvPr/>
            </p:nvSpPr>
            <p:spPr>
              <a:xfrm>
                <a:off x="6009458" y="3241991"/>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x</a:t>
                </a:r>
              </a:p>
            </p:txBody>
          </p:sp>
          <p:sp>
            <p:nvSpPr>
              <p:cNvPr id="17" name="Rectangle: Rounded Corners 16">
                <a:extLst>
                  <a:ext uri="{FF2B5EF4-FFF2-40B4-BE49-F238E27FC236}">
                    <a16:creationId xmlns:a16="http://schemas.microsoft.com/office/drawing/2014/main" id="{CF44CC55-5903-C131-1FC6-0FAC5AFDF180}"/>
                  </a:ext>
                </a:extLst>
              </p:cNvPr>
              <p:cNvSpPr/>
              <p:nvPr/>
            </p:nvSpPr>
            <p:spPr>
              <a:xfrm>
                <a:off x="6276664" y="3122827"/>
                <a:ext cx="1450120" cy="508915"/>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Intensity rank</a:t>
                </a:r>
              </a:p>
            </p:txBody>
          </p:sp>
          <p:sp>
            <p:nvSpPr>
              <p:cNvPr id="18" name="Rectangle: Rounded Corners 17">
                <a:extLst>
                  <a:ext uri="{FF2B5EF4-FFF2-40B4-BE49-F238E27FC236}">
                    <a16:creationId xmlns:a16="http://schemas.microsoft.com/office/drawing/2014/main" id="{7DB8A6A3-0255-D062-7E7C-B4B4FA296589}"/>
                  </a:ext>
                </a:extLst>
              </p:cNvPr>
              <p:cNvSpPr/>
              <p:nvPr/>
            </p:nvSpPr>
            <p:spPr>
              <a:xfrm>
                <a:off x="6008642" y="3631742"/>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x</a:t>
                </a:r>
              </a:p>
            </p:txBody>
          </p:sp>
          <p:sp>
            <p:nvSpPr>
              <p:cNvPr id="19" name="Rectangle: Rounded Corners 18">
                <a:extLst>
                  <a:ext uri="{FF2B5EF4-FFF2-40B4-BE49-F238E27FC236}">
                    <a16:creationId xmlns:a16="http://schemas.microsoft.com/office/drawing/2014/main" id="{F2F567D2-B994-4968-4A78-6685BAE35771}"/>
                  </a:ext>
                </a:extLst>
              </p:cNvPr>
              <p:cNvSpPr/>
              <p:nvPr/>
            </p:nvSpPr>
            <p:spPr>
              <a:xfrm>
                <a:off x="6276664" y="3512578"/>
                <a:ext cx="1617034" cy="508915"/>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Magnitude rank</a:t>
                </a:r>
              </a:p>
            </p:txBody>
          </p:sp>
          <p:sp>
            <p:nvSpPr>
              <p:cNvPr id="20" name="Rectangle: Rounded Corners 19">
                <a:extLst>
                  <a:ext uri="{FF2B5EF4-FFF2-40B4-BE49-F238E27FC236}">
                    <a16:creationId xmlns:a16="http://schemas.microsoft.com/office/drawing/2014/main" id="{9A2AFA3C-5FCF-DBF9-3EB8-C2AE568B5399}"/>
                  </a:ext>
                </a:extLst>
              </p:cNvPr>
              <p:cNvSpPr/>
              <p:nvPr/>
            </p:nvSpPr>
            <p:spPr>
              <a:xfrm>
                <a:off x="4719774" y="4092052"/>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1</a:t>
                </a:r>
              </a:p>
            </p:txBody>
          </p:sp>
          <p:sp>
            <p:nvSpPr>
              <p:cNvPr id="21" name="Rectangle: Rounded Corners 20">
                <a:extLst>
                  <a:ext uri="{FF2B5EF4-FFF2-40B4-BE49-F238E27FC236}">
                    <a16:creationId xmlns:a16="http://schemas.microsoft.com/office/drawing/2014/main" id="{B232B03E-DA67-CF3B-2846-C2C3753F6AF8}"/>
                  </a:ext>
                </a:extLst>
              </p:cNvPr>
              <p:cNvSpPr/>
              <p:nvPr/>
            </p:nvSpPr>
            <p:spPr>
              <a:xfrm>
                <a:off x="5874631" y="5618491"/>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2</a:t>
                </a:r>
              </a:p>
            </p:txBody>
          </p:sp>
          <p:sp>
            <p:nvSpPr>
              <p:cNvPr id="22" name="Rectangle: Rounded Corners 21">
                <a:extLst>
                  <a:ext uri="{FF2B5EF4-FFF2-40B4-BE49-F238E27FC236}">
                    <a16:creationId xmlns:a16="http://schemas.microsoft.com/office/drawing/2014/main" id="{42EF8CD4-1042-D1DB-E893-7F1C8C27710F}"/>
                  </a:ext>
                </a:extLst>
              </p:cNvPr>
              <p:cNvSpPr/>
              <p:nvPr/>
            </p:nvSpPr>
            <p:spPr>
              <a:xfrm>
                <a:off x="5146571" y="4201488"/>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3</a:t>
                </a:r>
              </a:p>
            </p:txBody>
          </p:sp>
          <p:grpSp>
            <p:nvGrpSpPr>
              <p:cNvPr id="25" name="Group 24">
                <a:extLst>
                  <a:ext uri="{FF2B5EF4-FFF2-40B4-BE49-F238E27FC236}">
                    <a16:creationId xmlns:a16="http://schemas.microsoft.com/office/drawing/2014/main" id="{AC28709D-1F4A-2415-0325-DDEDB98E5D20}"/>
                  </a:ext>
                </a:extLst>
              </p:cNvPr>
              <p:cNvGrpSpPr/>
              <p:nvPr/>
            </p:nvGrpSpPr>
            <p:grpSpPr>
              <a:xfrm>
                <a:off x="4560154" y="3006195"/>
                <a:ext cx="525352" cy="270588"/>
                <a:chOff x="4766973" y="2542015"/>
                <a:chExt cx="525352" cy="270588"/>
              </a:xfrm>
            </p:grpSpPr>
            <p:sp>
              <p:nvSpPr>
                <p:cNvPr id="14" name="Rectangle: Rounded Corners 13">
                  <a:extLst>
                    <a:ext uri="{FF2B5EF4-FFF2-40B4-BE49-F238E27FC236}">
                      <a16:creationId xmlns:a16="http://schemas.microsoft.com/office/drawing/2014/main" id="{433835A6-7A8C-A270-E25C-4CEEA4F48E0E}"/>
                    </a:ext>
                  </a:extLst>
                </p:cNvPr>
                <p:cNvSpPr/>
                <p:nvPr/>
              </p:nvSpPr>
              <p:spPr>
                <a:xfrm>
                  <a:off x="4766973" y="2542015"/>
                  <a:ext cx="268022" cy="270588"/>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h-TH" b="1" dirty="0">
                      <a:latin typeface="Arial" panose="020B0604020202020204" pitchFamily="34" charset="0"/>
                      <a:cs typeface="Arial" panose="020B0604020202020204" pitchFamily="34" charset="0"/>
                    </a:rPr>
                    <a:t>5</a:t>
                  </a:r>
                  <a:endParaRPr lang="en-US" b="1" dirty="0">
                    <a:latin typeface="Arial" panose="020B060402020202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40F516B4-E35F-11E1-BE52-606460456092}"/>
                    </a:ext>
                  </a:extLst>
                </p:cNvPr>
                <p:cNvSpPr/>
                <p:nvPr/>
              </p:nvSpPr>
              <p:spPr>
                <a:xfrm>
                  <a:off x="5024303" y="2542015"/>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4</a:t>
                  </a:r>
                </a:p>
              </p:txBody>
            </p:sp>
          </p:grpSp>
          <p:sp>
            <p:nvSpPr>
              <p:cNvPr id="24" name="Rectangle: Rounded Corners 23">
                <a:extLst>
                  <a:ext uri="{FF2B5EF4-FFF2-40B4-BE49-F238E27FC236}">
                    <a16:creationId xmlns:a16="http://schemas.microsoft.com/office/drawing/2014/main" id="{72D641FB-1315-1006-49A7-85C9D8E90AFB}"/>
                  </a:ext>
                </a:extLst>
              </p:cNvPr>
              <p:cNvSpPr/>
              <p:nvPr/>
            </p:nvSpPr>
            <p:spPr>
              <a:xfrm>
                <a:off x="5034995" y="1091195"/>
                <a:ext cx="268022" cy="270588"/>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5</a:t>
                </a:r>
              </a:p>
            </p:txBody>
          </p:sp>
        </p:grpSp>
      </p:grpSp>
      <p:sp>
        <p:nvSpPr>
          <p:cNvPr id="6" name="TextBox 5">
            <a:extLst>
              <a:ext uri="{FF2B5EF4-FFF2-40B4-BE49-F238E27FC236}">
                <a16:creationId xmlns:a16="http://schemas.microsoft.com/office/drawing/2014/main" id="{734DAE9E-C623-F7CE-7371-2C65B71FFADB}"/>
              </a:ext>
            </a:extLst>
          </p:cNvPr>
          <p:cNvSpPr txBox="1"/>
          <p:nvPr/>
        </p:nvSpPr>
        <p:spPr>
          <a:xfrm>
            <a:off x="1488318" y="959481"/>
            <a:ext cx="5525504" cy="470898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rgbClr val="FF0000"/>
                </a:solidFill>
                <a:effectLst/>
                <a:ea typeface="+mn-ea"/>
                <a:cs typeface="+mn-cs"/>
              </a:rPr>
              <a:t>Intensity Rank</a:t>
            </a:r>
            <a:r>
              <a:rPr lang="en-US" sz="2000" kern="1200" dirty="0">
                <a:solidFill>
                  <a:srgbClr val="FF0000"/>
                </a:solidFill>
                <a:effectLst/>
                <a:ea typeface="+mn-ea"/>
                <a:cs typeface="+mn-cs"/>
              </a:rPr>
              <a:t>: Represents areas with the highest concentration of risk, where dense populations and critical economic assets face high-impact climate events.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kern="1200" dirty="0">
              <a:solidFill>
                <a:srgbClr val="FF0000"/>
              </a:solidFill>
              <a:effectLs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rgbClr val="002060"/>
                </a:solidFill>
                <a:effectLst/>
                <a:ea typeface="+mn-ea"/>
                <a:cs typeface="+mn-cs"/>
              </a:rPr>
              <a:t>Magnitude Rank</a:t>
            </a:r>
            <a:r>
              <a:rPr lang="en-US" sz="2000" kern="1200" dirty="0">
                <a:solidFill>
                  <a:srgbClr val="002060"/>
                </a:solidFill>
                <a:effectLst/>
                <a:ea typeface="+mn-ea"/>
                <a:cs typeface="+mn-cs"/>
              </a:rPr>
              <a:t>: Represents areas with the broadest scale of impact, focusing on extensive geographical exposure, loss of natural resources, and long-term ecosystem degradation across coastal provinces.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th-TH" sz="2000" kern="1200" dirty="0">
              <a:solidFill>
                <a:srgbClr val="002060"/>
              </a:solidFill>
              <a:effectLst/>
              <a:ea typeface="+mn-ea"/>
              <a:cs typeface="+mn-cs"/>
            </a:endParaRPr>
          </a:p>
          <a:p>
            <a:pPr lvl="0">
              <a:defRPr/>
            </a:pPr>
            <a:r>
              <a:rPr lang="en-US" sz="2000" b="1" dirty="0"/>
              <a:t>High-vulnerability southern pockets:</a:t>
            </a:r>
            <a:r>
              <a:rPr lang="en-US" sz="2000" dirty="0"/>
              <a:t> Areas where persistent poverty and sole reliance on natural resources severely limit climate adaptive capacity.</a:t>
            </a:r>
            <a:endParaRPr lang="en-US" sz="2000" kern="1200" dirty="0">
              <a:effectLst/>
              <a:ea typeface="+mn-ea"/>
              <a:cs typeface="+mn-cs"/>
            </a:endParaRPr>
          </a:p>
        </p:txBody>
      </p:sp>
      <p:pic>
        <p:nvPicPr>
          <p:cNvPr id="3" name="Graphic 2" descr="Sad face outline with solid fill">
            <a:extLst>
              <a:ext uri="{FF2B5EF4-FFF2-40B4-BE49-F238E27FC236}">
                <a16:creationId xmlns:a16="http://schemas.microsoft.com/office/drawing/2014/main" id="{64AAD230-BED3-CC3A-A4B1-18EEF7D7CC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46142" y="5327065"/>
            <a:ext cx="426720" cy="426720"/>
          </a:xfrm>
          <a:prstGeom prst="rect">
            <a:avLst/>
          </a:prstGeom>
        </p:spPr>
      </p:pic>
      <p:pic>
        <p:nvPicPr>
          <p:cNvPr id="5" name="Graphic 4" descr="Sad face outline with solid fill">
            <a:extLst>
              <a:ext uri="{FF2B5EF4-FFF2-40B4-BE49-F238E27FC236}">
                <a16:creationId xmlns:a16="http://schemas.microsoft.com/office/drawing/2014/main" id="{5F730DBB-ECEE-1DC1-2161-91A65290B6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609528" y="5618491"/>
            <a:ext cx="426720" cy="426720"/>
          </a:xfrm>
          <a:prstGeom prst="rect">
            <a:avLst/>
          </a:prstGeom>
        </p:spPr>
      </p:pic>
      <p:pic>
        <p:nvPicPr>
          <p:cNvPr id="7" name="Graphic 6" descr="Sad face outline with solid fill">
            <a:extLst>
              <a:ext uri="{FF2B5EF4-FFF2-40B4-BE49-F238E27FC236}">
                <a16:creationId xmlns:a16="http://schemas.microsoft.com/office/drawing/2014/main" id="{78528714-684F-2714-AE2F-16C9645BBC80}"/>
              </a:ext>
            </a:extLst>
          </p:cNvPr>
          <p:cNvPicPr>
            <a:picLocks noChangeAspect="1"/>
          </p:cNvPicPr>
          <p:nvPr/>
        </p:nvPicPr>
        <p:blipFill>
          <a:blip r:embed="rId4">
            <a:extLst>
              <a:ext uri="{96DAC541-7B7A-43D3-8B79-37D633B846F1}">
                <asvg:svgBlip xmlns:asvg="http://schemas.microsoft.com/office/drawing/2016/SVG/main" r:embed="rId6"/>
              </a:ext>
            </a:extLst>
          </a:blip>
          <a:stretch>
            <a:fillRect/>
          </a:stretch>
        </p:blipFill>
        <p:spPr>
          <a:xfrm>
            <a:off x="9840375" y="3977682"/>
            <a:ext cx="426720" cy="426720"/>
          </a:xfrm>
          <a:prstGeom prst="rect">
            <a:avLst/>
          </a:prstGeom>
        </p:spPr>
      </p:pic>
      <p:sp>
        <p:nvSpPr>
          <p:cNvPr id="43" name="Rectangle: Rounded Corners 42">
            <a:extLst>
              <a:ext uri="{FF2B5EF4-FFF2-40B4-BE49-F238E27FC236}">
                <a16:creationId xmlns:a16="http://schemas.microsoft.com/office/drawing/2014/main" id="{95120507-6F4A-58C9-A63E-3CB4982177D8}"/>
              </a:ext>
            </a:extLst>
          </p:cNvPr>
          <p:cNvSpPr/>
          <p:nvPr/>
        </p:nvSpPr>
        <p:spPr>
          <a:xfrm>
            <a:off x="10187746" y="3947030"/>
            <a:ext cx="1617034" cy="508915"/>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High-vulnerability southern pockets</a:t>
            </a:r>
          </a:p>
        </p:txBody>
      </p:sp>
    </p:spTree>
    <p:extLst>
      <p:ext uri="{BB962C8B-B14F-4D97-AF65-F5344CB8AC3E}">
        <p14:creationId xmlns:p14="http://schemas.microsoft.com/office/powerpoint/2010/main" val="1712322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C921C3-E2A8-90CF-0CB1-834A6A19A006}"/>
              </a:ext>
            </a:extLst>
          </p:cNvPr>
          <p:cNvSpPr txBox="1"/>
          <p:nvPr/>
        </p:nvSpPr>
        <p:spPr>
          <a:xfrm>
            <a:off x="1273629" y="1384663"/>
            <a:ext cx="9470798" cy="3785652"/>
          </a:xfrm>
          <a:prstGeom prst="rect">
            <a:avLst/>
          </a:prstGeom>
          <a:noFill/>
        </p:spPr>
        <p:txBody>
          <a:bodyPr wrap="none" rtlCol="0">
            <a:spAutoFit/>
          </a:bodyPr>
          <a:lstStyle/>
          <a:p>
            <a:r>
              <a:rPr lang="en-US" sz="4000" b="1" dirty="0"/>
              <a:t>How Risks Have Changed Since 2000</a:t>
            </a:r>
          </a:p>
          <a:p>
            <a:r>
              <a:rPr lang="en-US" sz="4000" b="1" dirty="0"/>
              <a:t> </a:t>
            </a:r>
          </a:p>
          <a:p>
            <a:r>
              <a:rPr lang="en-US" sz="4000" dirty="0"/>
              <a:t>From sectoral → interconnected risks</a:t>
            </a:r>
          </a:p>
          <a:p>
            <a:r>
              <a:rPr lang="en-US" sz="4000" dirty="0"/>
              <a:t>From local → transboundary impacts</a:t>
            </a:r>
          </a:p>
          <a:p>
            <a:r>
              <a:rPr lang="en-US" sz="4000" dirty="0"/>
              <a:t>From single pressures → cumulative stress</a:t>
            </a:r>
          </a:p>
          <a:p>
            <a:endParaRPr lang="th-TH" sz="4000" dirty="0"/>
          </a:p>
        </p:txBody>
      </p:sp>
    </p:spTree>
    <p:extLst>
      <p:ext uri="{BB962C8B-B14F-4D97-AF65-F5344CB8AC3E}">
        <p14:creationId xmlns:p14="http://schemas.microsoft.com/office/powerpoint/2010/main" val="3707536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1AAFB1E-8282-789B-9F16-1418F1BFC20D}"/>
              </a:ext>
            </a:extLst>
          </p:cNvPr>
          <p:cNvSpPr txBox="1"/>
          <p:nvPr/>
        </p:nvSpPr>
        <p:spPr>
          <a:xfrm>
            <a:off x="1473200" y="101600"/>
            <a:ext cx="11398865" cy="646331"/>
          </a:xfrm>
          <a:prstGeom prst="rect">
            <a:avLst/>
          </a:prstGeom>
          <a:noFill/>
        </p:spPr>
        <p:txBody>
          <a:bodyPr wrap="square">
            <a:spAutoFit/>
          </a:bodyPr>
          <a:lstStyle/>
          <a:p>
            <a:r>
              <a:rPr lang="en-US" b="1" dirty="0">
                <a:solidFill>
                  <a:srgbClr val="2B3C94"/>
                </a:solidFill>
              </a:rPr>
              <a:t>II</a:t>
            </a:r>
            <a:r>
              <a:rPr lang="en-US" sz="1800" b="1" dirty="0">
                <a:solidFill>
                  <a:srgbClr val="2B3C94"/>
                </a:solidFill>
              </a:rPr>
              <a:t>. How does these areas of risk and vulnerability as assessed in year 2025 differ from the National TDA Report 1.0 (year 2000)?</a:t>
            </a:r>
          </a:p>
        </p:txBody>
      </p:sp>
      <p:graphicFrame>
        <p:nvGraphicFramePr>
          <p:cNvPr id="5" name="Table 4">
            <a:extLst>
              <a:ext uri="{FF2B5EF4-FFF2-40B4-BE49-F238E27FC236}">
                <a16:creationId xmlns:a16="http://schemas.microsoft.com/office/drawing/2014/main" id="{7495100C-46B5-2540-C033-A4BCAC19FE6B}"/>
              </a:ext>
            </a:extLst>
          </p:cNvPr>
          <p:cNvGraphicFramePr>
            <a:graphicFrameLocks noGrp="1"/>
          </p:cNvGraphicFramePr>
          <p:nvPr>
            <p:extLst>
              <p:ext uri="{D42A27DB-BD31-4B8C-83A1-F6EECF244321}">
                <p14:modId xmlns:p14="http://schemas.microsoft.com/office/powerpoint/2010/main" val="2275106051"/>
              </p:ext>
            </p:extLst>
          </p:nvPr>
        </p:nvGraphicFramePr>
        <p:xfrm>
          <a:off x="1473200" y="747931"/>
          <a:ext cx="10477500" cy="6044693"/>
        </p:xfrm>
        <a:graphic>
          <a:graphicData uri="http://schemas.openxmlformats.org/drawingml/2006/table">
            <a:tbl>
              <a:tblPr firstRow="1" firstCol="1" bandRow="1">
                <a:tableStyleId>{073A0DAA-6AF3-43AB-8588-CEC1D06C72B9}</a:tableStyleId>
              </a:tblPr>
              <a:tblGrid>
                <a:gridCol w="1833276">
                  <a:extLst>
                    <a:ext uri="{9D8B030D-6E8A-4147-A177-3AD203B41FA5}">
                      <a16:colId xmlns:a16="http://schemas.microsoft.com/office/drawing/2014/main" val="3870158606"/>
                    </a:ext>
                  </a:extLst>
                </a:gridCol>
                <a:gridCol w="2125989">
                  <a:extLst>
                    <a:ext uri="{9D8B030D-6E8A-4147-A177-3AD203B41FA5}">
                      <a16:colId xmlns:a16="http://schemas.microsoft.com/office/drawing/2014/main" val="2481535535"/>
                    </a:ext>
                  </a:extLst>
                </a:gridCol>
                <a:gridCol w="3084518">
                  <a:extLst>
                    <a:ext uri="{9D8B030D-6E8A-4147-A177-3AD203B41FA5}">
                      <a16:colId xmlns:a16="http://schemas.microsoft.com/office/drawing/2014/main" val="3290031470"/>
                    </a:ext>
                  </a:extLst>
                </a:gridCol>
                <a:gridCol w="1907177">
                  <a:extLst>
                    <a:ext uri="{9D8B030D-6E8A-4147-A177-3AD203B41FA5}">
                      <a16:colId xmlns:a16="http://schemas.microsoft.com/office/drawing/2014/main" val="1098089067"/>
                    </a:ext>
                  </a:extLst>
                </a:gridCol>
                <a:gridCol w="1526540">
                  <a:extLst>
                    <a:ext uri="{9D8B030D-6E8A-4147-A177-3AD203B41FA5}">
                      <a16:colId xmlns:a16="http://schemas.microsoft.com/office/drawing/2014/main" val="3885913568"/>
                    </a:ext>
                  </a:extLst>
                </a:gridCol>
              </a:tblGrid>
              <a:tr h="302429">
                <a:tc>
                  <a:txBody>
                    <a:bodyPr/>
                    <a:lstStyle/>
                    <a:p>
                      <a:pPr algn="ctr">
                        <a:lnSpc>
                          <a:spcPct val="107000"/>
                        </a:lnSpc>
                        <a:spcAft>
                          <a:spcPts val="800"/>
                        </a:spcAft>
                        <a:buNone/>
                      </a:pPr>
                      <a:r>
                        <a:rPr lang="en-US" sz="1200" kern="100" dirty="0">
                          <a:effectLst/>
                        </a:rPr>
                        <a:t>Risk Category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200" kern="100" dirty="0">
                          <a:effectLst/>
                        </a:rPr>
                        <a:t>TDA 2000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200" kern="100" dirty="0">
                          <a:effectLst/>
                        </a:rPr>
                        <a:t>TDA 2025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200" kern="100" dirty="0">
                          <a:effectLst/>
                        </a:rPr>
                        <a:t>Risk Type 2025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gn="ctr">
                        <a:lnSpc>
                          <a:spcPct val="107000"/>
                        </a:lnSpc>
                        <a:spcAft>
                          <a:spcPts val="800"/>
                        </a:spcAft>
                        <a:buNone/>
                      </a:pPr>
                      <a:r>
                        <a:rPr lang="en-US" sz="1200" kern="100" dirty="0">
                          <a:effectLst/>
                        </a:rPr>
                        <a:t>Priority Concern 2025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1943738316"/>
                  </a:ext>
                </a:extLst>
              </a:tr>
              <a:tr h="991268">
                <a:tc>
                  <a:txBody>
                    <a:bodyPr/>
                    <a:lstStyle/>
                    <a:p>
                      <a:pPr>
                        <a:lnSpc>
                          <a:spcPct val="107000"/>
                        </a:lnSpc>
                        <a:spcAft>
                          <a:spcPts val="800"/>
                        </a:spcAft>
                        <a:buNone/>
                      </a:pPr>
                      <a:r>
                        <a:rPr lang="en-US" sz="1400" kern="100" dirty="0">
                          <a:effectLst/>
                        </a:rPr>
                        <a:t>Climate-related risks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Climate change impacts were not explicitly addressed as a core risk driver.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Climate change now acts as a systemic risk driver, intensifying flooding, erosion, marine heat stress, and extreme events, and interacting with social, ecological, and economic vulnerabilities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a:effectLst/>
                        </a:rPr>
                        <a:t>Global</a:t>
                      </a:r>
                      <a:endParaRPr lang="en-TH" sz="12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Very high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extLst>
                  <a:ext uri="{0D108BD9-81ED-4DB2-BD59-A6C34878D82A}">
                    <a16:rowId xmlns:a16="http://schemas.microsoft.com/office/drawing/2014/main" val="2061291318"/>
                  </a:ext>
                </a:extLst>
              </a:tr>
              <a:tr h="991268">
                <a:tc>
                  <a:txBody>
                    <a:bodyPr/>
                    <a:lstStyle/>
                    <a:p>
                      <a:pPr>
                        <a:lnSpc>
                          <a:spcPct val="107000"/>
                        </a:lnSpc>
                        <a:spcAft>
                          <a:spcPts val="800"/>
                        </a:spcAft>
                        <a:buNone/>
                      </a:pPr>
                      <a:r>
                        <a:rPr lang="en-US" sz="1400" kern="100" dirty="0">
                          <a:effectLst/>
                        </a:rPr>
                        <a:t>Socioeconomic exposure and vulnerability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Early stages of coastal urbanization and development pressure</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Highly concentrated populations and economic assets in coastal megacities and industrial corridors (e.g. Bangkok and EEC) increase vulnerability to high-impact climate events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National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a:effectLst/>
                        </a:rPr>
                        <a:t>Very high </a:t>
                      </a:r>
                      <a:endParaRPr lang="en-TH" sz="12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extLst>
                  <a:ext uri="{0D108BD9-81ED-4DB2-BD59-A6C34878D82A}">
                    <a16:rowId xmlns:a16="http://schemas.microsoft.com/office/drawing/2014/main" val="3735072333"/>
                  </a:ext>
                </a:extLst>
              </a:tr>
              <a:tr h="1190973">
                <a:tc>
                  <a:txBody>
                    <a:bodyPr/>
                    <a:lstStyle/>
                    <a:p>
                      <a:pPr>
                        <a:lnSpc>
                          <a:spcPct val="107000"/>
                        </a:lnSpc>
                        <a:spcAft>
                          <a:spcPts val="800"/>
                        </a:spcAft>
                        <a:buNone/>
                      </a:pPr>
                      <a:r>
                        <a:rPr lang="en-US" sz="1400" kern="100" dirty="0">
                          <a:effectLst/>
                        </a:rPr>
                        <a:t>Livelihood dependence and poverty  </a:t>
                      </a:r>
                      <a:endParaRPr lang="en-TH" sz="14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Resource dependence and rural poverty were recognized, but were largely treated separately from broader environmental and climate-related  risks.</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Persistent poverty and fisheries-dependent livelihoods in southern coastal provinces face compounded climate and ecosystem risks</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National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tc>
                  <a:txBody>
                    <a:bodyPr/>
                    <a:lstStyle/>
                    <a:p>
                      <a:pPr>
                        <a:lnSpc>
                          <a:spcPct val="107000"/>
                        </a:lnSpc>
                        <a:spcAft>
                          <a:spcPts val="800"/>
                        </a:spcAft>
                        <a:buNone/>
                      </a:pPr>
                      <a:r>
                        <a:rPr lang="en-US" sz="1200" kern="100" dirty="0">
                          <a:effectLst/>
                        </a:rPr>
                        <a:t>Very high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accent2">
                        <a:lumMod val="40000"/>
                        <a:lumOff val="60000"/>
                      </a:schemeClr>
                    </a:solidFill>
                  </a:tcPr>
                </a:tc>
                <a:extLst>
                  <a:ext uri="{0D108BD9-81ED-4DB2-BD59-A6C34878D82A}">
                    <a16:rowId xmlns:a16="http://schemas.microsoft.com/office/drawing/2014/main" val="1766534283"/>
                  </a:ext>
                </a:extLst>
              </a:tr>
              <a:tr h="192448">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200" kern="100">
                          <a:effectLst/>
                        </a:rPr>
                        <a:t> </a:t>
                      </a:r>
                      <a:endParaRPr lang="en-TH" sz="12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extLst>
                  <a:ext uri="{0D108BD9-81ED-4DB2-BD59-A6C34878D82A}">
                    <a16:rowId xmlns:a16="http://schemas.microsoft.com/office/drawing/2014/main" val="2189272605"/>
                  </a:ext>
                </a:extLst>
              </a:tr>
              <a:tr h="991268">
                <a:tc>
                  <a:txBody>
                    <a:bodyPr/>
                    <a:lstStyle/>
                    <a:p>
                      <a:pPr>
                        <a:lnSpc>
                          <a:spcPct val="107000"/>
                        </a:lnSpc>
                        <a:spcAft>
                          <a:spcPts val="800"/>
                        </a:spcAft>
                        <a:buNone/>
                      </a:pPr>
                      <a:r>
                        <a:rPr lang="en-US" sz="1400" kern="100" dirty="0">
                          <a:solidFill>
                            <a:schemeClr val="bg1"/>
                          </a:solidFill>
                          <a:effectLst/>
                        </a:rPr>
                        <a:t>Land-based pollution (legacy risk)</a:t>
                      </a:r>
                      <a:endParaRPr lang="en-TH" sz="14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Pollution from land-based sources was recognized, with emphasis on nutrients, wastewater, and industrial effluents.</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Nutrient loading, wastewater discharge, and sedimentation have intensified and now interact with climate stress, resulting in cumulative degradation of nearshore and estuarine ecosystems.</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Transboundary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High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extLst>
                  <a:ext uri="{0D108BD9-81ED-4DB2-BD59-A6C34878D82A}">
                    <a16:rowId xmlns:a16="http://schemas.microsoft.com/office/drawing/2014/main" val="1174437245"/>
                  </a:ext>
                </a:extLst>
              </a:tr>
              <a:tr h="1110781">
                <a:tc>
                  <a:txBody>
                    <a:bodyPr/>
                    <a:lstStyle/>
                    <a:p>
                      <a:pPr>
                        <a:lnSpc>
                          <a:spcPct val="107000"/>
                        </a:lnSpc>
                        <a:spcAft>
                          <a:spcPts val="800"/>
                        </a:spcAft>
                        <a:buNone/>
                      </a:pPr>
                      <a:r>
                        <a:rPr lang="en-US" sz="1400" kern="100" dirty="0">
                          <a:solidFill>
                            <a:schemeClr val="bg1"/>
                          </a:solidFill>
                          <a:effectLst/>
                        </a:rPr>
                        <a:t>Emerging marine pollution</a:t>
                      </a:r>
                      <a:endParaRPr lang="en-TH" sz="14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Marine debris and oil spill risks were not explicitly recognized.</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Marine debris (plastics, microplastics) and oil spill risks (2016, 2022,2023) have emerged as prominent and increasing transboundary pressures affecting coastal and marine ecosystems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Transboundary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tc>
                  <a:txBody>
                    <a:bodyPr/>
                    <a:lstStyle/>
                    <a:p>
                      <a:pPr>
                        <a:lnSpc>
                          <a:spcPct val="107000"/>
                        </a:lnSpc>
                        <a:spcAft>
                          <a:spcPts val="800"/>
                        </a:spcAft>
                        <a:buNone/>
                      </a:pPr>
                      <a:r>
                        <a:rPr lang="en-US" sz="1200" kern="100" dirty="0">
                          <a:effectLst/>
                        </a:rPr>
                        <a:t>High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rgbClr val="F0EC2B"/>
                    </a:solidFill>
                  </a:tcPr>
                </a:tc>
                <a:extLst>
                  <a:ext uri="{0D108BD9-81ED-4DB2-BD59-A6C34878D82A}">
                    <a16:rowId xmlns:a16="http://schemas.microsoft.com/office/drawing/2014/main" val="3118240917"/>
                  </a:ext>
                </a:extLst>
              </a:tr>
              <a:tr h="192448">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solidFill>
                      <a:schemeClr val="bg1">
                        <a:lumMod val="85000"/>
                      </a:schemeClr>
                    </a:solidFill>
                  </a:tcPr>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200" kern="100">
                          <a:effectLst/>
                        </a:rPr>
                        <a:t> </a:t>
                      </a:r>
                      <a:endParaRPr lang="en-TH" sz="1200" kern="10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tc>
                  <a:txBody>
                    <a:bodyPr/>
                    <a:lstStyle/>
                    <a:p>
                      <a:pPr>
                        <a:lnSpc>
                          <a:spcPct val="107000"/>
                        </a:lnSpc>
                        <a:spcAft>
                          <a:spcPts val="800"/>
                        </a:spcAft>
                        <a:buNone/>
                      </a:pPr>
                      <a:r>
                        <a:rPr lang="en-US" sz="1200" kern="100" dirty="0">
                          <a:effectLst/>
                        </a:rPr>
                        <a:t> </a:t>
                      </a:r>
                      <a:endParaRPr lang="en-TH" sz="1200" kern="100" dirty="0">
                        <a:effectLst/>
                        <a:latin typeface="Calibri" panose="020F0502020204030204" pitchFamily="34" charset="0"/>
                        <a:ea typeface="Calibri" panose="020F0502020204030204" pitchFamily="34" charset="0"/>
                        <a:cs typeface="Calibri" panose="020F0502020204030204" pitchFamily="34" charset="0"/>
                      </a:endParaRPr>
                    </a:p>
                  </a:txBody>
                  <a:tcPr marL="21559" marR="21559" marT="0" marB="0"/>
                </a:tc>
                <a:extLst>
                  <a:ext uri="{0D108BD9-81ED-4DB2-BD59-A6C34878D82A}">
                    <a16:rowId xmlns:a16="http://schemas.microsoft.com/office/drawing/2014/main" val="3197267551"/>
                  </a:ext>
                </a:extLst>
              </a:tr>
            </a:tbl>
          </a:graphicData>
        </a:graphic>
      </p:graphicFrame>
    </p:spTree>
    <p:extLst>
      <p:ext uri="{BB962C8B-B14F-4D97-AF65-F5344CB8AC3E}">
        <p14:creationId xmlns:p14="http://schemas.microsoft.com/office/powerpoint/2010/main" val="689545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218</TotalTime>
  <Words>3315</Words>
  <Application>Microsoft Office PowerPoint</Application>
  <PresentationFormat>Widescreen</PresentationFormat>
  <Paragraphs>415</Paragraphs>
  <Slides>24</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Acumin Pro Black</vt:lpstr>
      <vt:lpstr>Aptos</vt:lpstr>
      <vt:lpstr>Aptos Display</vt:lpstr>
      <vt:lpstr>Arial</vt:lpstr>
      <vt:lpstr>Calibri</vt:lpstr>
      <vt:lpstr>Lato Black</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suvaluck satumanatpan</cp:lastModifiedBy>
  <cp:revision>825</cp:revision>
  <dcterms:created xsi:type="dcterms:W3CDTF">2017-04-05T12:34:05Z</dcterms:created>
  <dcterms:modified xsi:type="dcterms:W3CDTF">2026-01-24T06:02:07Z</dcterms:modified>
</cp:coreProperties>
</file>