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12192000"/>
  <p:notesSz cx="6858000" cy="9144000"/>
  <p:embeddedFontLst>
    <p:embeddedFont>
      <p:font typeface="Play"/>
      <p:regular r:id="rId13"/>
      <p:bold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5" roundtripDataSignature="AMtx7mgKX/vgDj/xRT2Otw9ngXoV/IFzd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69861A5-2169-4888-ACBA-2553F0F482B8}">
  <a:tblStyle styleId="{569861A5-2169-4888-ACBA-2553F0F482B8}" styleName="Table_0">
    <a:wholeTbl>
      <a:tcTxStyle b="off" i="off">
        <a:font>
          <a:latin typeface="Aptos"/>
          <a:ea typeface="Aptos"/>
          <a:cs typeface="Aptos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7E9EC"/>
          </a:solidFill>
        </a:fill>
      </a:tcStyle>
    </a:wholeTbl>
    <a:band1H>
      <a:tcTxStyle/>
      <a:tcStyle>
        <a:fill>
          <a:solidFill>
            <a:srgbClr val="CAD1D8"/>
          </a:solidFill>
        </a:fill>
      </a:tcStyle>
    </a:band1H>
    <a:band2H>
      <a:tcTxStyle/>
    </a:band2H>
    <a:band1V>
      <a:tcTxStyle/>
      <a:tcStyle>
        <a:fill>
          <a:solidFill>
            <a:srgbClr val="CAD1D8"/>
          </a:solidFill>
        </a:fill>
      </a:tcStyle>
    </a:band1V>
    <a:band2V>
      <a:tcTxStyle/>
    </a:band2V>
    <a:lastCol>
      <a:tcTxStyle b="on" i="off">
        <a:font>
          <a:latin typeface="Aptos"/>
          <a:ea typeface="Aptos"/>
          <a:cs typeface="Aptos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ptos"/>
          <a:ea typeface="Aptos"/>
          <a:cs typeface="Aptos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ptos"/>
          <a:ea typeface="Aptos"/>
          <a:cs typeface="Aptos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ptos"/>
          <a:ea typeface="Aptos"/>
          <a:cs typeface="Aptos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Play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font" Target="fonts/Play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9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0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2" name="Google Shape;2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/>
        </p:txBody>
      </p:sp>
      <p:sp>
        <p:nvSpPr>
          <p:cNvPr id="34" name="Google Shape;34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5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5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15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15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7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7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8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8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b="0" i="0" sz="4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" name="Google Shape;88;p2"/>
          <p:cNvGraphicFramePr/>
          <p:nvPr/>
        </p:nvGraphicFramePr>
        <p:xfrm>
          <a:off x="1298028" y="115993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{569861A5-2169-4888-ACBA-2553F0F482B8}</a:tableStyleId>
              </a:tblPr>
              <a:tblGrid>
                <a:gridCol w="1606525"/>
                <a:gridCol w="2752175"/>
                <a:gridCol w="2510125"/>
                <a:gridCol w="2727125"/>
              </a:tblGrid>
              <a:tr h="3870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Themes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Pollution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Ecosystems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Fisheries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87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Nutrient pollution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Coral reefs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Overharvest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87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Plastics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Mangroves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IUU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87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Pulsed loading because of extreme events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Seagrasses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87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Tidal wetlands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87050">
                <a:tc gridSpan="4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highlight>
                            <a:srgbClr val="00FF00"/>
                          </a:highlight>
                        </a:rPr>
                        <a:t>Cross-cutting themes</a:t>
                      </a:r>
                      <a:endParaRPr/>
                    </a:p>
                  </a:txBody>
                  <a:tcPr marT="45725" marB="45725" marR="91450" marL="91450"/>
                </a:tc>
                <a:tc hMerge="1"/>
                <a:tc hMerge="1"/>
                <a:tc hMerge="1"/>
              </a:tr>
              <a:tr h="387050">
                <a:tc gridSpan="4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highlight>
                            <a:srgbClr val="00FF00"/>
                          </a:highlight>
                        </a:rPr>
                        <a:t>Climate change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AutoNum type="arabicPeriod"/>
                      </a:pPr>
                      <a:r>
                        <a:rPr lang="en-US" sz="1800"/>
                        <a:t>Adaptation to minimize people’s vulnerability to extreme events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AutoNum type="arabicPeriod"/>
                      </a:pPr>
                      <a:r>
                        <a:rPr lang="en-US" sz="1800"/>
                        <a:t>Mitigation</a:t>
                      </a:r>
                      <a:endParaRPr/>
                    </a:p>
                  </a:txBody>
                  <a:tcPr marT="45725" marB="45725" marR="91450" marL="91450"/>
                </a:tc>
                <a:tc hMerge="1"/>
                <a:tc hMerge="1"/>
                <a:tc hMerge="1"/>
              </a:tr>
              <a:tr h="387050">
                <a:tc gridSpan="4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highlight>
                            <a:srgbClr val="00FF00"/>
                          </a:highlight>
                        </a:rPr>
                        <a:t>Gender equity and social inclusion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Play"/>
                        <a:buAutoNum type="arabicPeriod"/>
                      </a:pPr>
                      <a:r>
                        <a:rPr lang="en-US" sz="1800"/>
                        <a:t>Promote gender equality in environmental governance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Play"/>
                        <a:buAutoNum type="arabicPeriod"/>
                      </a:pPr>
                      <a:r>
                        <a:rPr lang="en-US" sz="1800"/>
                        <a:t>Ensure inclusive community participation in decision making</a:t>
                      </a:r>
                      <a:endParaRPr/>
                    </a:p>
                  </a:txBody>
                  <a:tcPr marT="45725" marB="45725" marR="91450" marL="91450"/>
                </a:tc>
                <a:tc hMerge="1"/>
                <a:tc hMerge="1"/>
                <a:tc hMerge="1"/>
              </a:tr>
              <a:tr h="387050">
                <a:tc gridSpan="4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highlight>
                            <a:srgbClr val="00FF00"/>
                          </a:highlight>
                        </a:rPr>
                        <a:t>Governance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Play"/>
                        <a:buAutoNum type="arabicPeriod"/>
                      </a:pPr>
                      <a:r>
                        <a:rPr lang="en-US" sz="1800"/>
                        <a:t>Effective and efficient regional coordination to support SAP implementation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Play"/>
                        <a:buAutoNum type="arabicPeriod"/>
                      </a:pPr>
                      <a:r>
                        <a:rPr lang="en-US" sz="1800"/>
                        <a:t>Effective financing to support SAP implementation</a:t>
                      </a:r>
                      <a:endParaRPr/>
                    </a:p>
                  </a:txBody>
                  <a:tcPr marT="45725" marB="45725" marR="91450" marL="91450"/>
                </a:tc>
                <a:tc hMerge="1"/>
                <a:tc hMerge="1"/>
                <a:tc hMerge="1"/>
              </a:tr>
            </a:tbl>
          </a:graphicData>
        </a:graphic>
      </p:graphicFrame>
      <p:sp>
        <p:nvSpPr>
          <p:cNvPr id="89" name="Google Shape;89;p2"/>
          <p:cNvSpPr txBox="1"/>
          <p:nvPr/>
        </p:nvSpPr>
        <p:spPr>
          <a:xfrm>
            <a:off x="1298028" y="129026"/>
            <a:ext cx="6767426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Scale: Large marine ecosystem: South China Sea, Gulf of Thailand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Environmental issues: Transboundary, Shared national issues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Action options: Next slides</a:t>
            </a:r>
            <a:endParaRPr/>
          </a:p>
        </p:txBody>
      </p:sp>
      <p:sp>
        <p:nvSpPr>
          <p:cNvPr id="90" name="Google Shape;90;p2"/>
          <p:cNvSpPr/>
          <p:nvPr/>
        </p:nvSpPr>
        <p:spPr>
          <a:xfrm>
            <a:off x="2590800" y="1243313"/>
            <a:ext cx="315928" cy="217934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95600" y="57150"/>
            <a:ext cx="6400800" cy="674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53552" y="0"/>
            <a:ext cx="721593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9053" y="442819"/>
            <a:ext cx="10353893" cy="56083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0331" y="331695"/>
            <a:ext cx="11941572" cy="51098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0739" y="475129"/>
            <a:ext cx="11394125" cy="52289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95600" y="177800"/>
            <a:ext cx="6400800" cy="650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2026-01-26T15:20:09Z</dcterms:created>
  <dc:creator>Liana Talaue McManus</dc:creator>
</cp:coreProperties>
</file>